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315" r:id="rId5"/>
    <p:sldId id="265" r:id="rId6"/>
    <p:sldId id="316" r:id="rId7"/>
    <p:sldId id="266" r:id="rId8"/>
    <p:sldId id="267" r:id="rId9"/>
    <p:sldId id="317" r:id="rId10"/>
    <p:sldId id="269" r:id="rId11"/>
    <p:sldId id="319" r:id="rId12"/>
    <p:sldId id="273" r:id="rId13"/>
    <p:sldId id="313" r:id="rId14"/>
    <p:sldId id="295" r:id="rId15"/>
    <p:sldId id="296" r:id="rId16"/>
    <p:sldId id="278" r:id="rId17"/>
    <p:sldId id="280" r:id="rId18"/>
    <p:sldId id="318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anwen CHEN" initials="TC" lastIdx="1" clrIdx="0">
    <p:extLst>
      <p:ext uri="{19B8F6BF-5375-455C-9EA6-DF929625EA0E}">
        <p15:presenceInfo xmlns:p15="http://schemas.microsoft.com/office/powerpoint/2012/main" userId="b22822f0a39e30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D5E3CF"/>
    <a:srgbClr val="D5E8D4"/>
    <a:srgbClr val="F5F5F5"/>
    <a:srgbClr val="F8CECC"/>
    <a:srgbClr val="FFF2CC"/>
    <a:srgbClr val="FFE6CC"/>
    <a:srgbClr val="DAE8FC"/>
    <a:srgbClr val="FFF2CD"/>
    <a:srgbClr val="DB9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876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47860-F1CD-4581-987F-CABD82AB7E65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1E87-5981-457D-86A8-3203BA5F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5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80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additional experiment evaluates the performance on similar pairs of sessions.</a:t>
                </a:r>
              </a:p>
              <a:p>
                <a:r>
                  <a:rPr lang="en-US" dirty="0"/>
                  <a:t>We say two sessions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similar</a:t>
                </a:r>
                <a:r>
                  <a:rPr lang="en-US" baseline="0" dirty="0"/>
                  <a:t> if three conditions are satisfied.</a:t>
                </a:r>
              </a:p>
              <a:p>
                <a:r>
                  <a:rPr lang="en-US" baseline="0" dirty="0"/>
                  <a:t>First, the two sessions have the same length. Second, they have the same last item.</a:t>
                </a:r>
              </a:p>
              <a:p>
                <a:r>
                  <a:rPr lang="en-US" baseline="0" dirty="0"/>
                  <a:t>Third, there exists a perfect matching between the first l-1 items of both sessions. The matching needs to satisfy two properties. First, the similarity between the matched items is at least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Second, the difference between</a:t>
                </a:r>
                <a:r>
                  <a:rPr lang="en-US" baseline="0" dirty="0"/>
                  <a:t> the indices of the matched items is at most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similarity between two items is defined by this equation.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^(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is …</a:t>
                </a:r>
              </a:p>
              <a:p>
                <a:r>
                  <a:rPr lang="en-US" dirty="0"/>
                  <a:t>We penalize long distance using a factor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 two items are similar if they close to each other in the sessions that they co-occur.</a:t>
                </a:r>
              </a:p>
              <a:p>
                <a:r>
                  <a:rPr lang="en-US" dirty="0"/>
                  <a:t>The similarity can be viewed as the probability that the two items can be swapped.</a:t>
                </a:r>
              </a:p>
              <a:p>
                <a:r>
                  <a:rPr lang="en-US" dirty="0"/>
                  <a:t>The table shows the number of similar pairs for different thresholds.</a:t>
                </a:r>
              </a:p>
              <a:p>
                <a:r>
                  <a:rPr lang="en-US" dirty="0"/>
                  <a:t>The number of pairs for the </a:t>
                </a:r>
                <a:r>
                  <a:rPr lang="en-US" dirty="0" err="1"/>
                  <a:t>Diginetica</a:t>
                </a:r>
                <a:r>
                  <a:rPr lang="en-US" dirty="0"/>
                  <a:t> dataset is much smaller because the number of items in </a:t>
                </a:r>
                <a:r>
                  <a:rPr lang="en-US" dirty="0" err="1"/>
                  <a:t>Diginetica</a:t>
                </a:r>
                <a:r>
                  <a:rPr lang="en-US" dirty="0"/>
                  <a:t> is much larger.</a:t>
                </a:r>
              </a:p>
              <a:p>
                <a:r>
                  <a:rPr lang="en-US" dirty="0"/>
                  <a:t>Thus it is less likely to have similar pairs.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second additional experiment evaluates the performance on similar pairs of sessions.</a:t>
                </a:r>
              </a:p>
              <a:p>
                <a:r>
                  <a:rPr lang="en-US" dirty="0"/>
                  <a:t>We say two sessions </a:t>
                </a:r>
                <a:r>
                  <a:rPr lang="en-US" b="0" i="0">
                    <a:latin typeface="Cambria Math" panose="02040503050406030204" pitchFamily="18" charset="0"/>
                  </a:rPr>
                  <a:t>𝑠_𝑖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𝑠_𝑗</a:t>
                </a:r>
                <a:r>
                  <a:rPr lang="en-US" dirty="0"/>
                  <a:t> are similar</a:t>
                </a:r>
                <a:r>
                  <a:rPr lang="en-US" baseline="0" dirty="0"/>
                  <a:t> if three conditions are satisfied.</a:t>
                </a:r>
              </a:p>
              <a:p>
                <a:r>
                  <a:rPr lang="en-US" baseline="0" dirty="0"/>
                  <a:t>First, the two sessions have the same length. Second, they have the same last item.</a:t>
                </a:r>
              </a:p>
              <a:p>
                <a:r>
                  <a:rPr lang="en-US" baseline="0" dirty="0"/>
                  <a:t>Third, there exists a perfect matching between the first l-1 items of both sessions. The matching needs to satisfy two properties. First, the similarity between the matched items is at least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</a:t>
                </a:r>
                <a:r>
                  <a:rPr lang="en-US" dirty="0"/>
                  <a:t>. Second, the difference between</a:t>
                </a:r>
                <a:r>
                  <a:rPr lang="en-US" baseline="0" dirty="0"/>
                  <a:t> the indices of the matched items is at most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𝛿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similarity between two items is defined by this equation.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𝑛_𝑑^(𝑖𝑗))</a:t>
                </a:r>
                <a:r>
                  <a:rPr lang="en-US" dirty="0"/>
                  <a:t> is …</a:t>
                </a:r>
              </a:p>
              <a:p>
                <a:r>
                  <a:rPr lang="en-US" dirty="0"/>
                  <a:t>We penalize long distance using a factor </a:t>
                </a:r>
                <a:r>
                  <a:rPr lang="en-US" b="0" i="0">
                    <a:latin typeface="Cambria Math" panose="02040503050406030204" pitchFamily="18" charset="0"/>
                  </a:rPr>
                  <a:t>log⁡(𝑑+1)</a:t>
                </a:r>
                <a:endParaRPr lang="en-US" dirty="0"/>
              </a:p>
              <a:p>
                <a:r>
                  <a:rPr lang="en-US" dirty="0"/>
                  <a:t>So two items are similar if they close to each other in the sessions that they co-occur.</a:t>
                </a:r>
              </a:p>
              <a:p>
                <a:r>
                  <a:rPr lang="en-US" dirty="0"/>
                  <a:t>The similarity can be viewed as the probability that the two items can be swapped.</a:t>
                </a:r>
              </a:p>
              <a:p>
                <a:r>
                  <a:rPr lang="en-US" dirty="0"/>
                  <a:t>The table shows the number of similar pairs for different thresholds.</a:t>
                </a:r>
              </a:p>
              <a:p>
                <a:r>
                  <a:rPr lang="en-US" dirty="0"/>
                  <a:t>The number of pairs for the </a:t>
                </a:r>
                <a:r>
                  <a:rPr lang="en-US" dirty="0" err="1"/>
                  <a:t>Diginetica</a:t>
                </a:r>
                <a:r>
                  <a:rPr lang="en-US" dirty="0"/>
                  <a:t> dataset is much smaller because the number of items in </a:t>
                </a:r>
                <a:r>
                  <a:rPr lang="en-US" dirty="0" err="1"/>
                  <a:t>Diginetica</a:t>
                </a:r>
                <a:r>
                  <a:rPr lang="en-US" dirty="0"/>
                  <a:t> is much larger.</a:t>
                </a:r>
              </a:p>
              <a:p>
                <a:r>
                  <a:rPr lang="en-US" dirty="0"/>
                  <a:t>Thus it is less likely to have similar pairs.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pair, if a model only predict accurately in one session, then the model does not consider the local invariance property in this pair.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1E87-5981-457D-86A8-3203BA5FD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7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slide shows the formal and generalized definition of similar sessions.</a:t>
                </a:r>
              </a:p>
              <a:p>
                <a:r>
                  <a:rPr lang="en-US" dirty="0"/>
                  <a:t>Instead of requiring the two sessions have the same multiset of items.</a:t>
                </a:r>
              </a:p>
              <a:p>
                <a:r>
                  <a:rPr lang="en-US" dirty="0"/>
                  <a:t>We relax the constraint by allowing similar items.</a:t>
                </a:r>
              </a:p>
              <a:p>
                <a:r>
                  <a:rPr lang="en-US" dirty="0"/>
                  <a:t>We say two sessions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similar</a:t>
                </a:r>
                <a:r>
                  <a:rPr lang="en-US" baseline="0" dirty="0"/>
                  <a:t> if three conditions are satisfied.</a:t>
                </a:r>
              </a:p>
              <a:p>
                <a:r>
                  <a:rPr lang="en-US" baseline="0" dirty="0"/>
                  <a:t>First, the two sessions have the same length. Second, they have the same last item.</a:t>
                </a:r>
              </a:p>
              <a:p>
                <a:r>
                  <a:rPr lang="en-US" baseline="0" dirty="0"/>
                  <a:t>Third, there exists a perfect matching between the first l-1 items of both sessions. The matching needs to satisfy two properties. First, the similarity between the matched items is at least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Second, the difference between</a:t>
                </a:r>
                <a:r>
                  <a:rPr lang="en-US" baseline="0" dirty="0"/>
                  <a:t> the indices of the matched items is at most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similarity between two items is defined by this equation.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^(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is …</a:t>
                </a:r>
              </a:p>
              <a:p>
                <a:r>
                  <a:rPr lang="en-US" dirty="0"/>
                  <a:t>We penalize long distance using a factor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 two items are similar if they close to each other in the sessions that they co-occur.</a:t>
                </a:r>
              </a:p>
              <a:p>
                <a:r>
                  <a:rPr lang="en-US" dirty="0"/>
                  <a:t>The similarity can be viewed as the probability that the two items can be swapped.</a:t>
                </a:r>
              </a:p>
              <a:p>
                <a:r>
                  <a:rPr lang="en-US" dirty="0"/>
                  <a:t>The table shows the number of similar pairs for different thresholds.</a:t>
                </a:r>
              </a:p>
              <a:p>
                <a:r>
                  <a:rPr lang="en-US" dirty="0"/>
                  <a:t>The number of pairs for the </a:t>
                </a:r>
                <a:r>
                  <a:rPr lang="en-US" dirty="0" err="1"/>
                  <a:t>Diginetica</a:t>
                </a:r>
                <a:r>
                  <a:rPr lang="en-US" dirty="0"/>
                  <a:t> dataset is much smaller because the number of items in </a:t>
                </a:r>
                <a:r>
                  <a:rPr lang="en-US" dirty="0" err="1"/>
                  <a:t>Diginetica</a:t>
                </a:r>
                <a:r>
                  <a:rPr lang="en-US" dirty="0"/>
                  <a:t> is much larger.</a:t>
                </a:r>
              </a:p>
              <a:p>
                <a:r>
                  <a:rPr lang="en-US" dirty="0"/>
                  <a:t>Thus it is less likely to have similar pairs.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second additional experiment evaluates the performance on similar pairs of sessions.</a:t>
                </a:r>
              </a:p>
              <a:p>
                <a:r>
                  <a:rPr lang="en-US" dirty="0"/>
                  <a:t>We say two sessions </a:t>
                </a:r>
                <a:r>
                  <a:rPr lang="en-US" b="0" i="0">
                    <a:latin typeface="Cambria Math" panose="02040503050406030204" pitchFamily="18" charset="0"/>
                  </a:rPr>
                  <a:t>𝑠_𝑖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𝑠_𝑗</a:t>
                </a:r>
                <a:r>
                  <a:rPr lang="en-US" dirty="0"/>
                  <a:t> are similar</a:t>
                </a:r>
                <a:r>
                  <a:rPr lang="en-US" baseline="0" dirty="0"/>
                  <a:t> if three conditions are satisfied.</a:t>
                </a:r>
              </a:p>
              <a:p>
                <a:r>
                  <a:rPr lang="en-US" baseline="0" dirty="0"/>
                  <a:t>First, the two sessions have the same length. Second, they have the same last item.</a:t>
                </a:r>
              </a:p>
              <a:p>
                <a:r>
                  <a:rPr lang="en-US" baseline="0" dirty="0"/>
                  <a:t>Third, there exists a perfect matching between the first l-1 items of both sessions. The matching needs to satisfy two properties. First, the similarity between the matched items is at least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</a:t>
                </a:r>
                <a:r>
                  <a:rPr lang="en-US" dirty="0"/>
                  <a:t>. Second, the difference between</a:t>
                </a:r>
                <a:r>
                  <a:rPr lang="en-US" baseline="0" dirty="0"/>
                  <a:t> the indices of the matched items is at most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𝛿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similarity between two items is defined by this equation.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𝑛_𝑑^(𝑖𝑗))</a:t>
                </a:r>
                <a:r>
                  <a:rPr lang="en-US" dirty="0"/>
                  <a:t> is …</a:t>
                </a:r>
              </a:p>
              <a:p>
                <a:r>
                  <a:rPr lang="en-US" dirty="0"/>
                  <a:t>We penalize long distance using a factor </a:t>
                </a:r>
                <a:r>
                  <a:rPr lang="en-US" b="0" i="0">
                    <a:latin typeface="Cambria Math" panose="02040503050406030204" pitchFamily="18" charset="0"/>
                  </a:rPr>
                  <a:t>log⁡(𝑑+1)</a:t>
                </a:r>
                <a:endParaRPr lang="en-US" dirty="0"/>
              </a:p>
              <a:p>
                <a:r>
                  <a:rPr lang="en-US" dirty="0"/>
                  <a:t>So two items are similar if they close to each other in the sessions that they co-occur.</a:t>
                </a:r>
              </a:p>
              <a:p>
                <a:r>
                  <a:rPr lang="en-US" dirty="0"/>
                  <a:t>The similarity can be viewed as the probability that the two items can be swapped.</a:t>
                </a:r>
              </a:p>
              <a:p>
                <a:r>
                  <a:rPr lang="en-US" dirty="0"/>
                  <a:t>The table shows the number of similar pairs for different thresholds.</a:t>
                </a:r>
              </a:p>
              <a:p>
                <a:r>
                  <a:rPr lang="en-US" dirty="0"/>
                  <a:t>The number of pairs for the </a:t>
                </a:r>
                <a:r>
                  <a:rPr lang="en-US" dirty="0" err="1"/>
                  <a:t>Diginetica</a:t>
                </a:r>
                <a:r>
                  <a:rPr lang="en-US" dirty="0"/>
                  <a:t> dataset is much smaller because the number of items in </a:t>
                </a:r>
                <a:r>
                  <a:rPr lang="en-US" dirty="0" err="1"/>
                  <a:t>Diginetica</a:t>
                </a:r>
                <a:r>
                  <a:rPr lang="en-US" dirty="0"/>
                  <a:t> is much larger.</a:t>
                </a:r>
              </a:p>
              <a:p>
                <a:r>
                  <a:rPr lang="en-US" dirty="0"/>
                  <a:t>Thus it is less likely to have similar pairs.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reason why we want to evaluate models on similar pairs is that the similar pairs contain sessions with high local invariance. So if a model performs well on similar pairs, it has a high capability of considering local invariance.</a:t>
                </a:r>
              </a:p>
              <a:p>
                <a:r>
                  <a:rPr lang="en-US" dirty="0"/>
                  <a:t>Now, let’s see why the sessions in similar pairs have high local invariance.</a:t>
                </a:r>
              </a:p>
              <a:p>
                <a:r>
                  <a:rPr lang="en-US" dirty="0"/>
                  <a:t>Consider a similar pair of sessions </a:t>
                </a:r>
                <a:r>
                  <a:rPr lang="en-US" b="0" i="0">
                    <a:latin typeface="Cambria Math" panose="02040503050406030204" pitchFamily="18" charset="0"/>
                  </a:rPr>
                  <a:t>𝑠_𝑖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𝑠_𝑗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Matching defines a way to re-order </a:t>
                </a:r>
                <a:r>
                  <a:rPr lang="en-US" b="0" i="0">
                    <a:latin typeface="Cambria Math" panose="02040503050406030204" pitchFamily="18" charset="0"/>
                  </a:rPr>
                  <a:t>𝑠_𝑖</a:t>
                </a:r>
                <a:r>
                  <a:rPr lang="en-US" dirty="0"/>
                  <a:t>. So we can re-order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𝑠_𝑖</a:t>
                </a:r>
                <a:r>
                  <a:rPr lang="en-US" dirty="0"/>
                  <a:t> to get </a:t>
                </a:r>
                <a:r>
                  <a:rPr lang="en-US" b="0" i="0">
                    <a:latin typeface="Cambria Math" panose="02040503050406030204" pitchFamily="18" charset="0"/>
                  </a:rPr>
                  <a:t>𝑠_𝑖^′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</a:t>
                </a:r>
                <a:r>
                  <a:rPr lang="en-US" b="0" i="0">
                    <a:latin typeface="Cambria Math" panose="02040503050406030204" pitchFamily="18" charset="0"/>
                  </a:rPr>
                  <a:t>𝑠_𝑖^′</a:t>
                </a:r>
                <a:r>
                  <a:rPr lang="en-US" dirty="0"/>
                  <a:t> is similar to </a:t>
                </a:r>
                <a:r>
                  <a:rPr lang="en-US" b="0" i="0">
                    <a:latin typeface="Cambria Math" panose="02040503050406030204" pitchFamily="18" charset="0"/>
                  </a:rPr>
                  <a:t>𝑠_𝑗</a:t>
                </a:r>
                <a:r>
                  <a:rPr lang="en-US" dirty="0"/>
                  <a:t> because their corresponding items are similar. So </a:t>
                </a:r>
                <a:r>
                  <a:rPr lang="en-US" b="0" i="0">
                    <a:latin typeface="Cambria Math" panose="02040503050406030204" pitchFamily="18" charset="0"/>
                  </a:rPr>
                  <a:t>𝑠_𝑖^′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𝑠_𝑗</a:t>
                </a:r>
                <a:r>
                  <a:rPr lang="en-US" dirty="0"/>
                  <a:t> are likely to have the same next item.</a:t>
                </a:r>
              </a:p>
              <a:p>
                <a:r>
                  <a:rPr lang="en-US" dirty="0"/>
                  <a:t>So </a:t>
                </a:r>
                <a:r>
                  <a:rPr lang="en-US" b="0" i="0">
                    <a:latin typeface="Cambria Math" panose="02040503050406030204" pitchFamily="18" charset="0"/>
                  </a:rPr>
                  <a:t>𝑠_𝑖^′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𝑠_𝑖</a:t>
                </a:r>
                <a:r>
                  <a:rPr lang="en-US" dirty="0"/>
                  <a:t> have the same next item.</a:t>
                </a:r>
              </a:p>
              <a:p>
                <a:r>
                  <a:rPr lang="en-US" dirty="0"/>
                  <a:t>Note that the only difference between </a:t>
                </a:r>
                <a:r>
                  <a:rPr lang="en-US" b="0" i="0">
                    <a:latin typeface="Cambria Math" panose="02040503050406030204" pitchFamily="18" charset="0"/>
                  </a:rPr>
                  <a:t>𝑠_𝑖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𝑠_𝑖^′</a:t>
                </a:r>
                <a:r>
                  <a:rPr lang="en-US" dirty="0"/>
                  <a:t> are those local swaps. So after some swaps in local regions, the next item is not changed.</a:t>
                </a:r>
                <a:r>
                  <a:rPr lang="en-US" baseline="0" dirty="0"/>
                  <a:t> This is exactly the definition of local invariance. So we can say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𝑠_𝑖</a:t>
                </a:r>
                <a:r>
                  <a:rPr lang="en-US" dirty="0"/>
                  <a:t> has</a:t>
                </a:r>
                <a:r>
                  <a:rPr lang="en-US" baseline="0" dirty="0"/>
                  <a:t> the local invariance property. Similar, we can say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𝑠_𝑗</a:t>
                </a:r>
                <a:r>
                  <a:rPr lang="en-US" dirty="0"/>
                  <a:t> has the local invariance property.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real life example. A user may want to first listen to songs of one </a:t>
            </a:r>
            <a:r>
              <a:rPr lang="en-US" altLang="zh-CN" dirty="0"/>
              <a:t>artist and then to those of another. So the detailed ordering, i.e., the order among the songs of the same artist, does not matter. But the high-level ordering, the order among the songs of different artists is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4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1E87-5981-457D-86A8-3203BA5FD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0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9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the global encoder. Its objective is to.</a:t>
                </a:r>
              </a:p>
              <a:p>
                <a:r>
                  <a:rPr lang="en-US" dirty="0"/>
                  <a:t>The extracted session representation </a:t>
                </a:r>
                <a:r>
                  <a:rPr lang="en-US" b="0" i="0">
                    <a:latin typeface="Cambria Math" panose="02040503050406030204" pitchFamily="18" charset="0"/>
                  </a:rPr>
                  <a:t>𝑐_ℎ</a:t>
                </a:r>
                <a:r>
                  <a:rPr lang="en-US" dirty="0"/>
                  <a:t> is …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3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predictor combines the high-level sequential information and the user’s recent interest to generate the probability distribution.</a:t>
                </a:r>
              </a:p>
              <a:p>
                <a:r>
                  <a:rPr lang="en-US" dirty="0"/>
                  <a:t>First, the hybrid session representation is transformed to have the same size as the item embeddings.</a:t>
                </a:r>
              </a:p>
              <a:p>
                <a:r>
                  <a:rPr lang="en-US" dirty="0"/>
                  <a:t>Then the score of an item is the inner product of its item embedding and </a:t>
                </a:r>
                <a:r>
                  <a:rPr lang="en-US" b="0" i="0">
                    <a:latin typeface="Cambria Math" panose="02040503050406030204" pitchFamily="18" charset="0"/>
                  </a:rPr>
                  <a:t>𝑔(𝑐)</a:t>
                </a:r>
                <a:endParaRPr lang="en-US" dirty="0"/>
              </a:p>
              <a:p>
                <a:r>
                  <a:rPr lang="en-US" dirty="0"/>
                  <a:t>The scores are then normalized to produce the probability distribution.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16E54-88F0-4646-81C9-EF405CE07C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5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752E-E1D0-4E10-8CE4-8261D3A07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0B489-8657-46CC-9718-079B3935C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85E2-03F8-4178-8E5D-D60F238D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68EF2-9A89-4EEA-A04E-6EFC3856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83FB2-34DF-40B2-BB93-874C4F70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B0C5-C20B-4AA3-B2BF-D48B5E0C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3F066-D032-4492-B3BF-7269E8693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796D-C724-4F7A-9AC2-9BA44556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68DD-1854-4D22-8045-BD489CE4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762D4-5E7C-461B-AD0C-E0F1A6C2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6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85F27-D345-44C6-9686-A1CBEB188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088F0-F9E3-4C28-95A4-22F5CCDF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3E588-3DFB-4FA5-A338-6386F9DC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05F96-7D5D-4D7A-B3E6-D29D961A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604FE-0E03-496C-B0AE-FBE4AC0F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6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2215-415B-465A-93FE-B2483EC5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969C-8BE7-4C39-B086-9DDFB062B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FCFEA-C56D-4921-B21C-54578911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85AB-1D26-40AC-913E-6301B8A4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20809-77E8-4075-8DF3-CAB32BF1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F872A2DC-6442-4105-852E-DC0F563074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4388-C339-41A3-BFE1-33F68799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CB68D-0991-4D3B-B45A-CB58DE418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C6A0-368C-4BB9-912F-07C8DC39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9B0DD-FA24-490B-9BB9-EA37104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00083-292C-47D6-AE37-802B66D6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635E-D907-43A1-BB40-F1424331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9A88-144B-4B54-90D5-6C28CB097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7B8B2-E740-48E0-B7AE-CD56B41EF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2B292-86E4-444F-8730-A985C642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5748C-0629-42E8-992F-92F56952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67F41-57BE-4C31-B9AC-7C7476CB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8672-3875-46B0-A43A-021A815B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FD23D-96A6-4D29-9C3B-136BFD18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F138A-1D55-4318-A451-4C3383EF0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69E43-7755-4133-8799-F48B592A1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F1283-8827-4924-A712-C3FDEF7D2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06F9-040D-49BB-B36B-3E8D2819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7AA3A-4A7D-41DF-8F61-DEDA8E4C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5C1C5-8201-4F01-BBD2-3BC824D7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7B16-DDD3-4AC8-B384-226819B1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959A7-E5DE-49E5-ADED-C23CD208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4A82A-E688-49B5-8A21-CAA7E96A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FB4AF-DB03-443A-9E8D-1DF8FC9D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A448F-AD78-42D7-B931-BB8C8D36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7D68B-99E9-4AB2-ADB5-95B6BD35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A56CA-87F5-4B99-B40F-2D100F4D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A00E-201F-4AB0-B5BA-2A0D81DD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3DFF-E340-45B9-A4A2-E6270B431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5A753-7B63-437E-98F0-98120DA80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6CED4-798A-4680-8D95-FD50DECC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1E058-41D3-4457-825D-B54C35AF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CAFE5-817D-4BA3-BEEA-F7E204A1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6208-1DA7-4F9A-97A4-6C1BE491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D7451-3476-430E-AC28-D783036D6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794B1-B8AA-48D5-84C2-8B1E6B47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FC026-EEF3-4D62-86CF-D52A6D77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8D77-A636-43A1-B5AD-B004C18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D48A9-6DE4-44A0-A646-240914F0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DF571-81C3-4EE4-BC0C-6791E739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5CE5-E98D-4A6C-BC06-C33C41B6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044B5-9930-423C-8ECB-D0FF414DA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B00A7-81C4-4B1E-8708-10474AE2738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5788E-4367-4B98-B583-5F9955A30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80565-4BFD-43C1-89E7-0D97E782D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A2DC-6442-4105-852E-DC0F5630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2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740.png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12" Type="http://schemas.openxmlformats.org/officeDocument/2006/relationships/image" Target="../media/image680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8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84.png"/><Relationship Id="rId5" Type="http://schemas.openxmlformats.org/officeDocument/2006/relationships/image" Target="../media/image620.png"/><Relationship Id="rId15" Type="http://schemas.openxmlformats.org/officeDocument/2006/relationships/image" Target="../media/image87.png"/><Relationship Id="rId10" Type="http://schemas.openxmlformats.org/officeDocument/2006/relationships/image" Target="../media/image83.png"/><Relationship Id="rId19" Type="http://schemas.openxmlformats.org/officeDocument/2006/relationships/image" Target="../media/image90.png"/><Relationship Id="rId9" Type="http://schemas.openxmlformats.org/officeDocument/2006/relationships/image" Target="../media/image82.png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7.svg"/><Relationship Id="rId18" Type="http://schemas.openxmlformats.org/officeDocument/2006/relationships/image" Target="../media/image22.sv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5.png"/><Relationship Id="rId5" Type="http://schemas.openxmlformats.org/officeDocument/2006/relationships/image" Target="../media/image410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81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2.pn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FE75-D126-427C-BCD7-346E1D8C0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1200"/>
            <a:ext cx="9144000" cy="1853101"/>
          </a:xfrm>
        </p:spPr>
        <p:txBody>
          <a:bodyPr>
            <a:normAutofit fontScale="90000"/>
          </a:bodyPr>
          <a:lstStyle/>
          <a:p>
            <a:r>
              <a:rPr lang="en-US" b="1"/>
              <a:t>Session-based Recommendation with Local Invariance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2EB48-0262-4FA6-B10B-FFC77CA0D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7200"/>
            <a:ext cx="9144000" cy="660400"/>
          </a:xfrm>
        </p:spPr>
        <p:txBody>
          <a:bodyPr>
            <a:normAutofit/>
          </a:bodyPr>
          <a:lstStyle/>
          <a:p>
            <a:r>
              <a:rPr lang="en-US" sz="2800" dirty="0"/>
              <a:t>Tianwen Chen, Raymond Chi-Wing Wong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31753-E359-45F2-8587-8A24646951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7" y="4694003"/>
            <a:ext cx="2786063" cy="892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E6B71-2947-48C2-A341-6722825089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8" y="4508749"/>
            <a:ext cx="4471635" cy="10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2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DB619-AF2A-44AB-B548-EEC89642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4ACEAFD-D2A1-46C1-818C-62A9140EC0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Datasets</a:t>
                </a:r>
                <a:r>
                  <a:rPr lang="en-US" dirty="0"/>
                  <a:t>: two commonly used benchmark datasets.</a:t>
                </a:r>
              </a:p>
              <a:p>
                <a:pPr lvl="1"/>
                <a:r>
                  <a:rPr lang="en-US" i="1" dirty="0" err="1"/>
                  <a:t>YooChoose</a:t>
                </a:r>
                <a:r>
                  <a:rPr lang="en-US" dirty="0"/>
                  <a:t> (</a:t>
                </a:r>
                <a:r>
                  <a:rPr lang="en-US" dirty="0" err="1"/>
                  <a:t>RecSys</a:t>
                </a:r>
                <a:r>
                  <a:rPr lang="en-US" dirty="0"/>
                  <a:t> Challenge 2015)</a:t>
                </a:r>
              </a:p>
              <a:p>
                <a:pPr lvl="2"/>
                <a:r>
                  <a:rPr lang="en-US" dirty="0"/>
                  <a:t>Users’ click streams on an e-commerce website within 6 months. </a:t>
                </a:r>
              </a:p>
              <a:p>
                <a:pPr lvl="1"/>
                <a:r>
                  <a:rPr lang="en-US" i="1" dirty="0" err="1"/>
                  <a:t>Diginetica</a:t>
                </a:r>
                <a:r>
                  <a:rPr lang="en-US" dirty="0"/>
                  <a:t> (CIKM Cup 2016)</a:t>
                </a:r>
              </a:p>
              <a:p>
                <a:pPr lvl="2"/>
                <a:r>
                  <a:rPr lang="en-US" dirty="0"/>
                  <a:t>Users’ online purchase records in one week.</a:t>
                </a:r>
              </a:p>
              <a:p>
                <a:r>
                  <a:rPr lang="en-US" b="1" dirty="0"/>
                  <a:t>Evaluation metrics </a:t>
                </a:r>
                <a:r>
                  <a:rPr lang="en-US" dirty="0"/>
                  <a:t>(following previous work):</a:t>
                </a:r>
              </a:p>
              <a:p>
                <a:pPr lvl="1"/>
                <a:r>
                  <a:rPr lang="en-US" i="1" dirty="0"/>
                  <a:t>Hit@20</a:t>
                </a:r>
                <a:r>
                  <a:rPr lang="en-US" dirty="0"/>
                  <a:t>: The fraction of test samples in which the desired next item is ranked among the top 20 positions.</a:t>
                </a:r>
              </a:p>
              <a:p>
                <a:pPr lvl="1"/>
                <a:r>
                  <a:rPr lang="en-US" i="1" dirty="0"/>
                  <a:t>MRR@20</a:t>
                </a:r>
                <a:r>
                  <a:rPr lang="en-US" dirty="0"/>
                  <a:t>: The mean reciprocal rank of the desired next items. The reciprocal rank is set to 0 if the rank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20.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4ACEAFD-D2A1-46C1-818C-62A9140EC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4FE3BFC4-F577-440F-8C09-0CFA82F5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4595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661CE-F403-4210-B813-D93D0C24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61"/>
            <a:ext cx="10515600" cy="1325563"/>
          </a:xfrm>
        </p:spPr>
        <p:txBody>
          <a:bodyPr/>
          <a:lstStyle/>
          <a:p>
            <a:r>
              <a:rPr lang="en-US" dirty="0"/>
              <a:t>Compared Methods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FC5918-19C9-4E00-B75C-7F83CB160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47330"/>
              </p:ext>
            </p:extLst>
          </p:nvPr>
        </p:nvGraphicFramePr>
        <p:xfrm>
          <a:off x="259974" y="1027555"/>
          <a:ext cx="10730756" cy="59281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4041">
                  <a:extLst>
                    <a:ext uri="{9D8B030D-6E8A-4147-A177-3AD203B41FA5}">
                      <a16:colId xmlns:a16="http://schemas.microsoft.com/office/drawing/2014/main" val="2741659709"/>
                    </a:ext>
                  </a:extLst>
                </a:gridCol>
                <a:gridCol w="1866910">
                  <a:extLst>
                    <a:ext uri="{9D8B030D-6E8A-4147-A177-3AD203B41FA5}">
                      <a16:colId xmlns:a16="http://schemas.microsoft.com/office/drawing/2014/main" val="1736520392"/>
                    </a:ext>
                  </a:extLst>
                </a:gridCol>
                <a:gridCol w="1401229">
                  <a:extLst>
                    <a:ext uri="{9D8B030D-6E8A-4147-A177-3AD203B41FA5}">
                      <a16:colId xmlns:a16="http://schemas.microsoft.com/office/drawing/2014/main" val="1478659224"/>
                    </a:ext>
                  </a:extLst>
                </a:gridCol>
                <a:gridCol w="3018128">
                  <a:extLst>
                    <a:ext uri="{9D8B030D-6E8A-4147-A177-3AD203B41FA5}">
                      <a16:colId xmlns:a16="http://schemas.microsoft.com/office/drawing/2014/main" val="2088366435"/>
                    </a:ext>
                  </a:extLst>
                </a:gridCol>
                <a:gridCol w="2680448">
                  <a:extLst>
                    <a:ext uri="{9D8B030D-6E8A-4147-A177-3AD203B41FA5}">
                      <a16:colId xmlns:a16="http://schemas.microsoft.com/office/drawing/2014/main" val="896064325"/>
                    </a:ext>
                  </a:extLst>
                </a:gridCol>
              </a:tblGrid>
              <a:tr h="59722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Methods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Consider All Previous Items?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Is the 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rdering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of Previous Items Considered?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Is the Local Invariance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Property Considered?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007591"/>
                  </a:ext>
                </a:extLst>
              </a:tr>
              <a:tr h="535631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Conventional methods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Item-KNN (WWW’01)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686683"/>
                  </a:ext>
                </a:extLst>
              </a:tr>
              <a:tr h="36638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BPR-MF (UAI’09)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42463"/>
                  </a:ext>
                </a:extLst>
              </a:tr>
              <a:tr h="45896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FPMC (WWW’10)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Some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(Only Several Previous Items)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61424"/>
                  </a:ext>
                </a:extLst>
              </a:tr>
              <a:tr h="535631"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Neural network-based methods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GRU4Rec (ICLR’16)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627473"/>
                  </a:ext>
                </a:extLst>
              </a:tr>
              <a:tr h="36638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NARM (CIKM’17)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03040"/>
                  </a:ext>
                </a:extLst>
              </a:tr>
              <a:tr h="53563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STAMP (KDD’18)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84616"/>
                  </a:ext>
                </a:extLst>
              </a:tr>
              <a:tr h="64117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RepeatNet</a:t>
                      </a:r>
                      <a:r>
                        <a:rPr lang="en-US" sz="1400" dirty="0"/>
                        <a:t> (AAAI’19)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61384"/>
                  </a:ext>
                </a:extLst>
              </a:tr>
              <a:tr h="91595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SR-GNN (AAAI’19)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Yes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(Not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Exact Ordering)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259182"/>
                  </a:ext>
                </a:extLst>
              </a:tr>
              <a:tr h="91595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638257"/>
                  </a:ext>
                </a:extLst>
              </a:tr>
            </a:tbl>
          </a:graphicData>
        </a:graphic>
      </p:graphicFrame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9DBF1F4-F8E7-494B-988D-622BD37C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2F3ECAA-AF94-4EC6-B900-DB463402821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9A8F-A15F-42B7-B6A7-C519CF6C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C7D4F-5583-44AF-B4B6-79409081E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11" y="4771328"/>
            <a:ext cx="11493156" cy="15850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Neural network-based methods performs much better than conventional methods.</a:t>
            </a:r>
          </a:p>
          <a:p>
            <a:r>
              <a:rPr lang="en-US" dirty="0"/>
              <a:t>STAMP and SR-GNN do not encode the sequential information strictly but still have competitive performance.</a:t>
            </a:r>
          </a:p>
          <a:p>
            <a:r>
              <a:rPr lang="en-US" dirty="0"/>
              <a:t>The proposed method </a:t>
            </a:r>
            <a:r>
              <a:rPr lang="en-US" dirty="0" err="1"/>
              <a:t>LINet</a:t>
            </a:r>
            <a:r>
              <a:rPr lang="en-US" dirty="0"/>
              <a:t> outperforms or matches the state-of-the-art methods.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10114-5C43-4B27-A81A-99D1C1B7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B6A00-AE13-4387-8771-A3C91DC0A804}"/>
              </a:ext>
            </a:extLst>
          </p:cNvPr>
          <p:cNvSpPr txBox="1"/>
          <p:nvPr/>
        </p:nvSpPr>
        <p:spPr>
          <a:xfrm>
            <a:off x="372876" y="2206477"/>
            <a:ext cx="195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Conventional methods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B3507-DE03-4490-9A8E-7F76A1939024}"/>
              </a:ext>
            </a:extLst>
          </p:cNvPr>
          <p:cNvSpPr txBox="1"/>
          <p:nvPr/>
        </p:nvSpPr>
        <p:spPr>
          <a:xfrm>
            <a:off x="339010" y="3221276"/>
            <a:ext cx="195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Neural network-based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37CE3-DFDF-4A2A-8704-C001FE9C08A5}"/>
              </a:ext>
            </a:extLst>
          </p:cNvPr>
          <p:cNvSpPr txBox="1"/>
          <p:nvPr/>
        </p:nvSpPr>
        <p:spPr>
          <a:xfrm>
            <a:off x="372876" y="4213972"/>
            <a:ext cx="195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Proposed 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6313C-3384-4E74-9269-3D88A47E9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259645"/>
            <a:ext cx="7446434" cy="34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D99A-8DE2-4E73-8475-0D895F15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3B5E-B696-4B0C-B78D-FD2D791C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study the effects of the local encoder (LE), global encoder (GE), attention weights (AW), and Gaussian weights (GW).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413B4-C312-4509-B30B-01C631EFA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98" y="2812700"/>
            <a:ext cx="8636000" cy="328201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D15C4AD-3E36-403B-97E7-1D7D5E08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2F3ECAA-AF94-4EC6-B900-DB463402821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2CED9E-E1B9-4CC3-AE33-D4114F7C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8" y="1785364"/>
            <a:ext cx="5655733" cy="446934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Approach</a:t>
            </a:r>
            <a:r>
              <a:rPr lang="en-US" dirty="0"/>
              <a:t>: by comparing the </a:t>
            </a:r>
            <a:r>
              <a:rPr lang="en-US" b="1" dirty="0"/>
              <a:t>performance on similar pairs</a:t>
            </a:r>
            <a:r>
              <a:rPr lang="en-US" dirty="0"/>
              <a:t> of sessions.</a:t>
            </a:r>
          </a:p>
          <a:p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pair of sessions are similar if:</a:t>
            </a:r>
          </a:p>
          <a:p>
            <a:pPr lvl="1"/>
            <a:r>
              <a:rPr lang="en-US" dirty="0"/>
              <a:t>They have the same multiset of </a:t>
            </a:r>
          </a:p>
          <a:p>
            <a:pPr lvl="1"/>
            <a:r>
              <a:rPr lang="en-US" dirty="0"/>
              <a:t>They have the same last item.</a:t>
            </a:r>
          </a:p>
          <a:p>
            <a:pPr lvl="1"/>
            <a:r>
              <a:rPr lang="en-US" dirty="0"/>
              <a:t>There are some </a:t>
            </a:r>
            <a:r>
              <a:rPr lang="en-US" b="1" dirty="0"/>
              <a:t>local ordering differences</a:t>
            </a:r>
            <a:r>
              <a:rPr lang="en-US" dirty="0"/>
              <a:t>.</a:t>
            </a:r>
          </a:p>
          <a:p>
            <a:r>
              <a:rPr lang="en-US" dirty="0"/>
              <a:t>Consider the last item as the next item of all previous items.</a:t>
            </a:r>
          </a:p>
          <a:p>
            <a:r>
              <a:rPr lang="en-US" dirty="0"/>
              <a:t>Local ordering differences do not affect the occurrence of the next item.</a:t>
            </a:r>
          </a:p>
          <a:p>
            <a:r>
              <a:rPr lang="en-US" dirty="0"/>
              <a:t>The pair of similar sessions have the </a:t>
            </a:r>
            <a:r>
              <a:rPr lang="en-US" b="1" dirty="0"/>
              <a:t>local invariance </a:t>
            </a:r>
            <a:r>
              <a:rPr lang="en-US" dirty="0"/>
              <a:t>property.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DB9CA6-B90D-4F70-BF7A-4BCFF3780434}"/>
              </a:ext>
            </a:extLst>
          </p:cNvPr>
          <p:cNvSpPr txBox="1"/>
          <p:nvPr/>
        </p:nvSpPr>
        <p:spPr>
          <a:xfrm>
            <a:off x="4524965" y="2799424"/>
            <a:ext cx="826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items.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EEDF6-4719-4E82-B66D-633BAEC5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Capability of Considering Local Invariance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87DB6-C686-450B-A7B3-74C69DCD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14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E60B95-1C8B-4AAC-B9F2-C967624590EB}"/>
              </a:ext>
            </a:extLst>
          </p:cNvPr>
          <p:cNvGrpSpPr/>
          <p:nvPr/>
        </p:nvGrpSpPr>
        <p:grpSpPr>
          <a:xfrm>
            <a:off x="6533394" y="2416922"/>
            <a:ext cx="5366813" cy="2021186"/>
            <a:chOff x="6533394" y="2416922"/>
            <a:chExt cx="5366813" cy="2021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DEE13312-64A3-48BD-B204-AC5B2D475978}"/>
                    </a:ext>
                  </a:extLst>
                </p:cNvPr>
                <p:cNvSpPr/>
                <p:nvPr/>
              </p:nvSpPr>
              <p:spPr>
                <a:xfrm>
                  <a:off x="7054142" y="2960430"/>
                  <a:ext cx="457200" cy="457200"/>
                </a:xfrm>
                <a:prstGeom prst="ellipse">
                  <a:avLst/>
                </a:prstGeom>
                <a:solidFill>
                  <a:srgbClr val="DAE8FC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DEE13312-64A3-48BD-B204-AC5B2D475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4142" y="2960430"/>
                  <a:ext cx="457200" cy="457200"/>
                </a:xfrm>
                <a:prstGeom prst="ellipse">
                  <a:avLst/>
                </a:prstGeom>
                <a:blipFill>
                  <a:blip r:embed="rId3"/>
                  <a:stretch>
                    <a:fillRect l="-5195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5F2E607-7B18-4352-A155-C472A220E9A9}"/>
                    </a:ext>
                  </a:extLst>
                </p:cNvPr>
                <p:cNvSpPr/>
                <p:nvPr/>
              </p:nvSpPr>
              <p:spPr>
                <a:xfrm>
                  <a:off x="7736027" y="2960430"/>
                  <a:ext cx="457200" cy="457200"/>
                </a:xfrm>
                <a:prstGeom prst="ellipse">
                  <a:avLst/>
                </a:prstGeom>
                <a:solidFill>
                  <a:srgbClr val="D5E8D4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5F2E607-7B18-4352-A155-C472A220E9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027" y="2960430"/>
                  <a:ext cx="457200" cy="457200"/>
                </a:xfrm>
                <a:prstGeom prst="ellipse">
                  <a:avLst/>
                </a:prstGeom>
                <a:blipFill>
                  <a:blip r:embed="rId4"/>
                  <a:stretch>
                    <a:fillRect l="-5195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FF366BD-F7A1-4920-BB2D-812A2C83AFC1}"/>
                    </a:ext>
                  </a:extLst>
                </p:cNvPr>
                <p:cNvSpPr/>
                <p:nvPr/>
              </p:nvSpPr>
              <p:spPr>
                <a:xfrm>
                  <a:off x="8417912" y="2960430"/>
                  <a:ext cx="457200" cy="457200"/>
                </a:xfrm>
                <a:prstGeom prst="ellipse">
                  <a:avLst/>
                </a:prstGeom>
                <a:solidFill>
                  <a:srgbClr val="FFE6CC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FF366BD-F7A1-4920-BB2D-812A2C83AF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912" y="2960430"/>
                  <a:ext cx="4572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 l="-6494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C1FFF47-C2AD-4A0F-9670-83BA5FCB6360}"/>
                    </a:ext>
                  </a:extLst>
                </p:cNvPr>
                <p:cNvSpPr/>
                <p:nvPr/>
              </p:nvSpPr>
              <p:spPr>
                <a:xfrm>
                  <a:off x="9771169" y="2960430"/>
                  <a:ext cx="457200" cy="457200"/>
                </a:xfrm>
                <a:prstGeom prst="ellipse">
                  <a:avLst/>
                </a:prstGeom>
                <a:solidFill>
                  <a:srgbClr val="FFF2CC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C1FFF47-C2AD-4A0F-9670-83BA5FCB6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1169" y="2960430"/>
                  <a:ext cx="457200" cy="457200"/>
                </a:xfrm>
                <a:prstGeom prst="ellipse">
                  <a:avLst/>
                </a:prstGeom>
                <a:blipFill>
                  <a:blip r:embed="rId6"/>
                  <a:stretch>
                    <a:fillRect l="-6494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4C87FCB-EE11-435A-A7E8-FF6E0A4311D7}"/>
                    </a:ext>
                  </a:extLst>
                </p:cNvPr>
                <p:cNvSpPr/>
                <p:nvPr/>
              </p:nvSpPr>
              <p:spPr>
                <a:xfrm>
                  <a:off x="10453054" y="2960430"/>
                  <a:ext cx="457200" cy="457200"/>
                </a:xfrm>
                <a:prstGeom prst="ellipse">
                  <a:avLst/>
                </a:prstGeom>
                <a:solidFill>
                  <a:srgbClr val="F8CECC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4C87FCB-EE11-435A-A7E8-FF6E0A4311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054" y="2960430"/>
                  <a:ext cx="457200" cy="457200"/>
                </a:xfrm>
                <a:prstGeom prst="ellipse">
                  <a:avLst/>
                </a:prstGeom>
                <a:blipFill>
                  <a:blip r:embed="rId7"/>
                  <a:stretch>
                    <a:fillRect l="-6494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1D63959-FA46-4AB5-957E-F701CE85B2F0}"/>
                    </a:ext>
                  </a:extLst>
                </p:cNvPr>
                <p:cNvSpPr/>
                <p:nvPr/>
              </p:nvSpPr>
              <p:spPr>
                <a:xfrm>
                  <a:off x="11134939" y="2962392"/>
                  <a:ext cx="457200" cy="457200"/>
                </a:xfrm>
                <a:prstGeom prst="ellipse">
                  <a:avLst/>
                </a:prstGeom>
                <a:solidFill>
                  <a:srgbClr val="F5F5F5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1D63959-FA46-4AB5-957E-F701CE85B2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4939" y="2962392"/>
                  <a:ext cx="457200" cy="4572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C7638F5-A3BF-41CD-B615-272A64323F7C}"/>
                    </a:ext>
                  </a:extLst>
                </p:cNvPr>
                <p:cNvSpPr/>
                <p:nvPr/>
              </p:nvSpPr>
              <p:spPr>
                <a:xfrm>
                  <a:off x="7054142" y="3975479"/>
                  <a:ext cx="457200" cy="457200"/>
                </a:xfrm>
                <a:prstGeom prst="ellipse">
                  <a:avLst/>
                </a:prstGeom>
                <a:solidFill>
                  <a:srgbClr val="FFE6CC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C7638F5-A3BF-41CD-B615-272A64323F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4142" y="3975479"/>
                  <a:ext cx="457200" cy="457200"/>
                </a:xfrm>
                <a:prstGeom prst="ellipse">
                  <a:avLst/>
                </a:prstGeom>
                <a:blipFill>
                  <a:blip r:embed="rId9"/>
                  <a:stretch>
                    <a:fillRect l="-5195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A94CBC8-B948-496F-AAF7-AC1EDFB20996}"/>
                    </a:ext>
                  </a:extLst>
                </p:cNvPr>
                <p:cNvSpPr/>
                <p:nvPr/>
              </p:nvSpPr>
              <p:spPr>
                <a:xfrm>
                  <a:off x="7736027" y="3975479"/>
                  <a:ext cx="457200" cy="457200"/>
                </a:xfrm>
                <a:prstGeom prst="ellipse">
                  <a:avLst/>
                </a:prstGeom>
                <a:solidFill>
                  <a:srgbClr val="DAE8FC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A94CBC8-B948-496F-AAF7-AC1EDFB209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027" y="3975479"/>
                  <a:ext cx="457200" cy="457200"/>
                </a:xfrm>
                <a:prstGeom prst="ellipse">
                  <a:avLst/>
                </a:prstGeom>
                <a:blipFill>
                  <a:blip r:embed="rId10"/>
                  <a:stretch>
                    <a:fillRect l="-5195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E77EC2B-25CD-4F9B-8AE5-2837BC4340EF}"/>
                    </a:ext>
                  </a:extLst>
                </p:cNvPr>
                <p:cNvSpPr/>
                <p:nvPr/>
              </p:nvSpPr>
              <p:spPr>
                <a:xfrm>
                  <a:off x="9103800" y="3975479"/>
                  <a:ext cx="457200" cy="457200"/>
                </a:xfrm>
                <a:prstGeom prst="ellipse">
                  <a:avLst/>
                </a:prstGeom>
                <a:solidFill>
                  <a:srgbClr val="D5E8D4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E77EC2B-25CD-4F9B-8AE5-2837BC4340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3800" y="3975479"/>
                  <a:ext cx="457200" cy="457200"/>
                </a:xfrm>
                <a:prstGeom prst="ellipse">
                  <a:avLst/>
                </a:prstGeom>
                <a:blipFill>
                  <a:blip r:embed="rId11"/>
                  <a:stretch>
                    <a:fillRect l="-5195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95018F2-2113-40C3-BD03-671ED1627AC7}"/>
                    </a:ext>
                  </a:extLst>
                </p:cNvPr>
                <p:cNvSpPr/>
                <p:nvPr/>
              </p:nvSpPr>
              <p:spPr>
                <a:xfrm>
                  <a:off x="9771169" y="3980908"/>
                  <a:ext cx="457200" cy="457200"/>
                </a:xfrm>
                <a:prstGeom prst="ellipse">
                  <a:avLst/>
                </a:prstGeom>
                <a:solidFill>
                  <a:srgbClr val="F8CECC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95018F2-2113-40C3-BD03-671ED1627A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1169" y="3980908"/>
                  <a:ext cx="457200" cy="457200"/>
                </a:xfrm>
                <a:prstGeom prst="ellipse">
                  <a:avLst/>
                </a:prstGeom>
                <a:blipFill>
                  <a:blip r:embed="rId12"/>
                  <a:stretch>
                    <a:fillRect l="-5195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F1D5A97-9E68-4162-8042-FED88E1C584C}"/>
                    </a:ext>
                  </a:extLst>
                </p:cNvPr>
                <p:cNvSpPr/>
                <p:nvPr/>
              </p:nvSpPr>
              <p:spPr>
                <a:xfrm>
                  <a:off x="10453054" y="3975479"/>
                  <a:ext cx="457200" cy="457200"/>
                </a:xfrm>
                <a:prstGeom prst="ellipse">
                  <a:avLst/>
                </a:prstGeom>
                <a:solidFill>
                  <a:srgbClr val="FFF2CC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F1D5A97-9E68-4162-8042-FED88E1C58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054" y="3975479"/>
                  <a:ext cx="457200" cy="457200"/>
                </a:xfrm>
                <a:prstGeom prst="ellipse">
                  <a:avLst/>
                </a:prstGeom>
                <a:blipFill>
                  <a:blip r:embed="rId13"/>
                  <a:stretch>
                    <a:fillRect l="-6494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26A84D0-27BA-40F1-9AAA-030758ABE1BD}"/>
                    </a:ext>
                  </a:extLst>
                </p:cNvPr>
                <p:cNvSpPr/>
                <p:nvPr/>
              </p:nvSpPr>
              <p:spPr>
                <a:xfrm>
                  <a:off x="11134939" y="3975479"/>
                  <a:ext cx="457200" cy="457200"/>
                </a:xfrm>
                <a:prstGeom prst="ellipse">
                  <a:avLst/>
                </a:prstGeom>
                <a:solidFill>
                  <a:srgbClr val="F5F5F5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26A84D0-27BA-40F1-9AAA-030758ABE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4939" y="3975479"/>
                  <a:ext cx="457200" cy="457200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1664B8-5217-41F7-9FB5-2EFC8B32FBEB}"/>
                </a:ext>
              </a:extLst>
            </p:cNvPr>
            <p:cNvCxnSpPr>
              <a:stCxn id="6" idx="4"/>
              <a:endCxn id="14" idx="0"/>
            </p:cNvCxnSpPr>
            <p:nvPr/>
          </p:nvCxnSpPr>
          <p:spPr>
            <a:xfrm>
              <a:off x="7282742" y="3417630"/>
              <a:ext cx="681885" cy="557849"/>
            </a:xfrm>
            <a:prstGeom prst="line">
              <a:avLst/>
            </a:prstGeom>
            <a:ln w="12700">
              <a:prstDash val="soli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DDD025C-B54C-43C3-BDC3-A806A232A7EE}"/>
                </a:ext>
              </a:extLst>
            </p:cNvPr>
            <p:cNvCxnSpPr>
              <a:stCxn id="7" idx="4"/>
              <a:endCxn id="15" idx="0"/>
            </p:cNvCxnSpPr>
            <p:nvPr/>
          </p:nvCxnSpPr>
          <p:spPr>
            <a:xfrm>
              <a:off x="7964627" y="3417630"/>
              <a:ext cx="1367773" cy="557849"/>
            </a:xfrm>
            <a:prstGeom prst="line">
              <a:avLst/>
            </a:prstGeom>
            <a:ln w="12700">
              <a:prstDash val="soli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D5EAF83-BF5D-487F-B6AC-B421924EC537}"/>
                </a:ext>
              </a:extLst>
            </p:cNvPr>
            <p:cNvCxnSpPr>
              <a:stCxn id="9" idx="4"/>
              <a:endCxn id="13" idx="0"/>
            </p:cNvCxnSpPr>
            <p:nvPr/>
          </p:nvCxnSpPr>
          <p:spPr>
            <a:xfrm flipH="1">
              <a:off x="7282742" y="3417630"/>
              <a:ext cx="1363770" cy="557849"/>
            </a:xfrm>
            <a:prstGeom prst="line">
              <a:avLst/>
            </a:prstGeom>
            <a:ln w="12700">
              <a:prstDash val="soli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91E3B88-8041-44AE-B617-65043B01073C}"/>
                </a:ext>
              </a:extLst>
            </p:cNvPr>
            <p:cNvCxnSpPr>
              <a:cxnSpLocks/>
              <a:stCxn id="11" idx="4"/>
              <a:endCxn id="16" idx="0"/>
            </p:cNvCxnSpPr>
            <p:nvPr/>
          </p:nvCxnSpPr>
          <p:spPr>
            <a:xfrm flipH="1">
              <a:off x="9999769" y="3417630"/>
              <a:ext cx="681885" cy="563278"/>
            </a:xfrm>
            <a:prstGeom prst="line">
              <a:avLst/>
            </a:prstGeom>
            <a:ln w="12700">
              <a:prstDash val="soli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C43DFC-D330-4984-87F6-C01AD849FA4D}"/>
                </a:ext>
              </a:extLst>
            </p:cNvPr>
            <p:cNvCxnSpPr>
              <a:stCxn id="10" idx="4"/>
              <a:endCxn id="17" idx="0"/>
            </p:cNvCxnSpPr>
            <p:nvPr/>
          </p:nvCxnSpPr>
          <p:spPr>
            <a:xfrm>
              <a:off x="9999769" y="3417630"/>
              <a:ext cx="681885" cy="557849"/>
            </a:xfrm>
            <a:prstGeom prst="line">
              <a:avLst/>
            </a:prstGeom>
            <a:ln w="12700">
              <a:prstDash val="soli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F7251B7-7FCA-4890-A573-3DF557B49279}"/>
                    </a:ext>
                  </a:extLst>
                </p:cNvPr>
                <p:cNvSpPr txBox="1"/>
                <p:nvPr/>
              </p:nvSpPr>
              <p:spPr>
                <a:xfrm>
                  <a:off x="6533394" y="2948901"/>
                  <a:ext cx="481286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F7251B7-7FCA-4890-A573-3DF557B49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394" y="2948901"/>
                  <a:ext cx="481286" cy="423770"/>
                </a:xfrm>
                <a:prstGeom prst="rect">
                  <a:avLst/>
                </a:prstGeom>
                <a:blipFill>
                  <a:blip r:embed="rId15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7592F48-784F-45D4-9F40-F5714A6A31F6}"/>
                    </a:ext>
                  </a:extLst>
                </p:cNvPr>
                <p:cNvSpPr txBox="1"/>
                <p:nvPr/>
              </p:nvSpPr>
              <p:spPr>
                <a:xfrm>
                  <a:off x="6533394" y="3956890"/>
                  <a:ext cx="478208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7592F48-784F-45D4-9F40-F5714A6A3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394" y="3956890"/>
                  <a:ext cx="478208" cy="423770"/>
                </a:xfrm>
                <a:prstGeom prst="rect">
                  <a:avLst/>
                </a:prstGeom>
                <a:blipFill>
                  <a:blip r:embed="rId16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FA35B2-D561-4D98-8BD8-B0CD38EDFF55}"/>
                </a:ext>
              </a:extLst>
            </p:cNvPr>
            <p:cNvSpPr txBox="1"/>
            <p:nvPr/>
          </p:nvSpPr>
          <p:spPr>
            <a:xfrm>
              <a:off x="10858190" y="2416922"/>
              <a:ext cx="1042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Last Item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47A8991-0D32-446F-9CB1-93C373FCAAA1}"/>
                    </a:ext>
                  </a:extLst>
                </p:cNvPr>
                <p:cNvSpPr/>
                <p:nvPr/>
              </p:nvSpPr>
              <p:spPr>
                <a:xfrm>
                  <a:off x="9099797" y="2970934"/>
                  <a:ext cx="457200" cy="457200"/>
                </a:xfrm>
                <a:prstGeom prst="ellipse">
                  <a:avLst/>
                </a:prstGeom>
                <a:solidFill>
                  <a:srgbClr val="DAE8FC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47A8991-0D32-446F-9CB1-93C373FCAA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9797" y="2970934"/>
                  <a:ext cx="457200" cy="457200"/>
                </a:xfrm>
                <a:prstGeom prst="ellipse">
                  <a:avLst/>
                </a:prstGeom>
                <a:blipFill>
                  <a:blip r:embed="rId17"/>
                  <a:stretch>
                    <a:fillRect l="-6494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FEAF036-A6A3-45BB-91E2-9AC98E96622D}"/>
                    </a:ext>
                  </a:extLst>
                </p:cNvPr>
                <p:cNvSpPr/>
                <p:nvPr/>
              </p:nvSpPr>
              <p:spPr>
                <a:xfrm>
                  <a:off x="8421827" y="3975479"/>
                  <a:ext cx="457200" cy="457200"/>
                </a:xfrm>
                <a:prstGeom prst="ellipse">
                  <a:avLst/>
                </a:prstGeom>
                <a:solidFill>
                  <a:srgbClr val="DAE8FC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FEAF036-A6A3-45BB-91E2-9AC98E9662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827" y="3975479"/>
                  <a:ext cx="457200" cy="457200"/>
                </a:xfrm>
                <a:prstGeom prst="ellipse">
                  <a:avLst/>
                </a:prstGeom>
                <a:blipFill>
                  <a:blip r:embed="rId18"/>
                  <a:stretch>
                    <a:fillRect l="-6494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B935A71-AC6D-45DC-891B-8CBA3113E29F}"/>
                </a:ext>
              </a:extLst>
            </p:cNvPr>
            <p:cNvCxnSpPr>
              <a:stCxn id="29" idx="4"/>
              <a:endCxn id="31" idx="0"/>
            </p:cNvCxnSpPr>
            <p:nvPr/>
          </p:nvCxnSpPr>
          <p:spPr>
            <a:xfrm flipH="1">
              <a:off x="8650427" y="3428134"/>
              <a:ext cx="677970" cy="547345"/>
            </a:xfrm>
            <a:prstGeom prst="line">
              <a:avLst/>
            </a:prstGeom>
            <a:ln w="12700">
              <a:prstDash val="soli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A09F50B-BDC6-4BDD-8CA6-059F3A0406F1}"/>
              </a:ext>
            </a:extLst>
          </p:cNvPr>
          <p:cNvSpPr txBox="1"/>
          <p:nvPr/>
        </p:nvSpPr>
        <p:spPr>
          <a:xfrm>
            <a:off x="6533394" y="4884410"/>
            <a:ext cx="519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matched items are exactly the same</a:t>
            </a:r>
          </a:p>
          <a:p>
            <a:r>
              <a:rPr lang="en-US" b="1" dirty="0"/>
              <a:t>Generalization</a:t>
            </a:r>
            <a:r>
              <a:rPr lang="en-US" dirty="0"/>
              <a:t>: The matched items are </a:t>
            </a:r>
            <a:r>
              <a:rPr lang="en-US" b="1" dirty="0"/>
              <a:t>highly similar</a:t>
            </a:r>
            <a:r>
              <a:rPr lang="en-US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618C05-9C63-4BF4-9BA9-A818D8FFDD41}"/>
              </a:ext>
            </a:extLst>
          </p:cNvPr>
          <p:cNvSpPr txBox="1"/>
          <p:nvPr/>
        </p:nvSpPr>
        <p:spPr>
          <a:xfrm>
            <a:off x="4524965" y="279942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(similar)</a:t>
            </a:r>
          </a:p>
        </p:txBody>
      </p:sp>
    </p:spTree>
    <p:extLst>
      <p:ext uri="{BB962C8B-B14F-4D97-AF65-F5344CB8AC3E}">
        <p14:creationId xmlns:p14="http://schemas.microsoft.com/office/powerpoint/2010/main" val="14160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7174 0.0009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7AA0-E931-4A9C-900E-6D45012C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of Considering Local Invariance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CB3D5-6874-4B29-8144-83C3D82377EA}"/>
              </a:ext>
            </a:extLst>
          </p:cNvPr>
          <p:cNvSpPr txBox="1"/>
          <p:nvPr/>
        </p:nvSpPr>
        <p:spPr>
          <a:xfrm>
            <a:off x="827407" y="1799673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percentage of similar pairs predicted accurately* by each model</a:t>
            </a:r>
          </a:p>
          <a:p>
            <a:r>
              <a:rPr lang="en-US" sz="2000" dirty="0"/>
              <a:t>(*: a pair is considered as “predicted accurately” if both sessions in the pair is predicted accurately.)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C1606C-BA2D-49B1-BE22-300FC53F4569}"/>
                  </a:ext>
                </a:extLst>
              </p:cNvPr>
              <p:cNvSpPr txBox="1"/>
              <p:nvPr/>
            </p:nvSpPr>
            <p:spPr>
              <a:xfrm>
                <a:off x="838200" y="5432348"/>
                <a:ext cx="10494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proposed model outperforms all other methods in similar pairs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The proposed model has a higher capability of considering local invariance.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C1606C-BA2D-49B1-BE22-300FC53F4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32348"/>
                <a:ext cx="10494015" cy="830997"/>
              </a:xfrm>
              <a:prstGeom prst="rect">
                <a:avLst/>
              </a:prstGeom>
              <a:blipFill>
                <a:blip r:embed="rId3"/>
                <a:stretch>
                  <a:fillRect l="-93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801C8-C016-4563-836E-ABDF1955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181AA-8307-46B8-9FAF-4CEA586FA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00" y="2890764"/>
            <a:ext cx="5698066" cy="23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03F5-C15B-4BAC-8402-C24C2650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C366A-DCB7-4008-A09F-5AD3FA44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2" y="1690688"/>
            <a:ext cx="11464636" cy="4351338"/>
          </a:xfrm>
        </p:spPr>
        <p:txBody>
          <a:bodyPr/>
          <a:lstStyle/>
          <a:p>
            <a:r>
              <a:rPr lang="en-US" dirty="0"/>
              <a:t>We introduce the </a:t>
            </a:r>
            <a:r>
              <a:rPr lang="en-US" i="1" dirty="0"/>
              <a:t>local invariance </a:t>
            </a:r>
            <a:r>
              <a:rPr lang="en-US" dirty="0"/>
              <a:t>property in SBR.</a:t>
            </a:r>
          </a:p>
          <a:p>
            <a:r>
              <a:rPr lang="en-US" dirty="0"/>
              <a:t>We propose a model to explicitly consider the </a:t>
            </a:r>
            <a:r>
              <a:rPr lang="en-US" i="1" dirty="0"/>
              <a:t>local invariance</a:t>
            </a:r>
            <a:r>
              <a:rPr lang="en-US" dirty="0"/>
              <a:t> property.</a:t>
            </a:r>
          </a:p>
          <a:p>
            <a:pPr lvl="1"/>
            <a:r>
              <a:rPr lang="en-US" dirty="0"/>
              <a:t>With the combination of the local and global encoders, our model captures high-level sequential information and automatically discards insignificant local ordering information.</a:t>
            </a:r>
          </a:p>
          <a:p>
            <a:r>
              <a:rPr lang="en-US" dirty="0"/>
              <a:t>Experiments on two public benchmark datasets demonstrate the superiority of the proposed method over state-of-the-art methods.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23E84-A4C4-444B-A7DB-11E98551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B6EA-2020-4317-9314-7CDBE637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10" y="2187742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Q &amp; A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0E124E14-41C3-4BC1-AE91-8BBE46A6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4A0DD-EB4E-450B-BBBF-6D63005A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EDF6-4719-4E82-B66D-633BAEC5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77"/>
            <a:ext cx="10515600" cy="1325563"/>
          </a:xfrm>
        </p:spPr>
        <p:txBody>
          <a:bodyPr/>
          <a:lstStyle/>
          <a:p>
            <a:r>
              <a:rPr lang="en-US" dirty="0"/>
              <a:t>Capability of Considering Local Invariance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AC796-725E-47A3-9634-AAA3001B6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567" y="1253331"/>
                <a:ext cx="6197314" cy="36007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Formal and generalized definition</a:t>
                </a:r>
              </a:p>
              <a:p>
                <a:r>
                  <a:rPr lang="en-US" sz="2400" dirty="0"/>
                  <a:t>Two sessions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 are similar if: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Same length: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Same last item: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There exists a perfect matching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such that the similarity between the matched items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and the difference between indices of the matched items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AC796-725E-47A3-9634-AAA3001B6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67" y="1253331"/>
                <a:ext cx="6197314" cy="3600736"/>
              </a:xfrm>
              <a:blipFill>
                <a:blip r:embed="rId3"/>
                <a:stretch>
                  <a:fillRect l="-1770" t="-3559" r="-1278"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E3824F-9309-4CCB-BA39-10015ED140A1}"/>
              </a:ext>
            </a:extLst>
          </p:cNvPr>
          <p:cNvSpPr txBox="1"/>
          <p:nvPr/>
        </p:nvSpPr>
        <p:spPr>
          <a:xfrm>
            <a:off x="8709184" y="1996364"/>
            <a:ext cx="116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87DB6-C686-450B-A7B3-74C69DCD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18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F1E0B3-6540-46E9-88A6-66A5FF816D15}"/>
              </a:ext>
            </a:extLst>
          </p:cNvPr>
          <p:cNvGrpSpPr/>
          <p:nvPr/>
        </p:nvGrpSpPr>
        <p:grpSpPr>
          <a:xfrm>
            <a:off x="81567" y="4798119"/>
            <a:ext cx="11951725" cy="1851674"/>
            <a:chOff x="81567" y="4798119"/>
            <a:chExt cx="11951725" cy="1851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918447D-2028-4E18-A181-40FE673FBCD1}"/>
                    </a:ext>
                  </a:extLst>
                </p:cNvPr>
                <p:cNvSpPr txBox="1"/>
                <p:nvPr/>
              </p:nvSpPr>
              <p:spPr>
                <a:xfrm>
                  <a:off x="5835979" y="5523249"/>
                  <a:ext cx="619731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2000" dirty="0"/>
                    <a:t>: a term penalizes large difference between indices, inspired by discounted cumulative gain </a:t>
                  </a:r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918447D-2028-4E18-A181-40FE673FB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5979" y="5523249"/>
                  <a:ext cx="6197313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885" t="-2994" r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2A78570D-5575-468D-9671-7BEF338DDB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567" y="4798119"/>
                  <a:ext cx="5469227" cy="18516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85750" indent="-285750"/>
                  <a:r>
                    <a:rPr lang="en-US" sz="2000" dirty="0"/>
                    <a:t>Similarity between two items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2000" dirty="0"/>
                    <a:t>: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sim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num>
                              <m:den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000" dirty="0"/>
                </a:p>
                <a:p>
                  <a:pPr marL="285750" indent="-285750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sz="2000" dirty="0"/>
                    <a:t>: the number of training sessions where the difference between indices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2000" dirty="0"/>
                    <a:t> is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2000" dirty="0"/>
                    <a:t>.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sz="2400" dirty="0"/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2A78570D-5575-468D-9671-7BEF338DD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67" y="4798119"/>
                  <a:ext cx="5469227" cy="1851674"/>
                </a:xfrm>
                <a:prstGeom prst="rect">
                  <a:avLst/>
                </a:prstGeom>
                <a:blipFill>
                  <a:blip r:embed="rId6"/>
                  <a:stretch>
                    <a:fillRect l="-1002" t="-4276" r="-1448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E6FD84-3F6F-48E3-94D2-0F6A9EDFD6F2}"/>
                  </a:ext>
                </a:extLst>
              </p:cNvPr>
              <p:cNvSpPr/>
              <p:nvPr/>
            </p:nvSpPr>
            <p:spPr>
              <a:xfrm>
                <a:off x="7700115" y="2572369"/>
                <a:ext cx="457200" cy="457200"/>
              </a:xfrm>
              <a:prstGeom prst="ellipse">
                <a:avLst/>
              </a:prstGeom>
              <a:solidFill>
                <a:srgbClr val="DAE8F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E6FD84-3F6F-48E3-94D2-0F6A9EDFD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5" y="2572369"/>
                <a:ext cx="457200" cy="457200"/>
              </a:xfrm>
              <a:prstGeom prst="ellipse">
                <a:avLst/>
              </a:prstGeom>
              <a:blipFill>
                <a:blip r:embed="rId7"/>
                <a:stretch>
                  <a:fillRect l="-5195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8192D47-22B7-4D95-AEAB-6FDC21D8F0F4}"/>
                  </a:ext>
                </a:extLst>
              </p:cNvPr>
              <p:cNvSpPr/>
              <p:nvPr/>
            </p:nvSpPr>
            <p:spPr>
              <a:xfrm>
                <a:off x="8382000" y="2572369"/>
                <a:ext cx="457200" cy="457200"/>
              </a:xfrm>
              <a:prstGeom prst="ellipse">
                <a:avLst/>
              </a:prstGeom>
              <a:solidFill>
                <a:srgbClr val="D5E8D4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8192D47-22B7-4D95-AEAB-6FDC21D8F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572369"/>
                <a:ext cx="457200" cy="457200"/>
              </a:xfrm>
              <a:prstGeom prst="ellipse">
                <a:avLst/>
              </a:prstGeom>
              <a:blipFill>
                <a:blip r:embed="rId8"/>
                <a:stretch>
                  <a:fillRect l="-5195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DBE8953-B6D7-49D7-8279-865CFE534520}"/>
                  </a:ext>
                </a:extLst>
              </p:cNvPr>
              <p:cNvSpPr/>
              <p:nvPr/>
            </p:nvSpPr>
            <p:spPr>
              <a:xfrm>
                <a:off x="9063885" y="2572369"/>
                <a:ext cx="457200" cy="457200"/>
              </a:xfrm>
              <a:prstGeom prst="ellipse">
                <a:avLst/>
              </a:prstGeom>
              <a:solidFill>
                <a:srgbClr val="FFE6CC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DBE8953-B6D7-49D7-8279-865CFE534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85" y="2572369"/>
                <a:ext cx="457200" cy="457200"/>
              </a:xfrm>
              <a:prstGeom prst="ellipse">
                <a:avLst/>
              </a:prstGeom>
              <a:blipFill>
                <a:blip r:embed="rId9"/>
                <a:stretch>
                  <a:fillRect l="-649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7F8E134-9749-411F-925C-A4270CA3EA6A}"/>
                  </a:ext>
                </a:extLst>
              </p:cNvPr>
              <p:cNvSpPr/>
              <p:nvPr/>
            </p:nvSpPr>
            <p:spPr>
              <a:xfrm>
                <a:off x="9745770" y="2572369"/>
                <a:ext cx="457200" cy="457200"/>
              </a:xfrm>
              <a:prstGeom prst="ellipse">
                <a:avLst/>
              </a:prstGeom>
              <a:solidFill>
                <a:srgbClr val="FFF2CC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7F8E134-9749-411F-925C-A4270CA3E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770" y="2572369"/>
                <a:ext cx="457200" cy="457200"/>
              </a:xfrm>
              <a:prstGeom prst="ellipse">
                <a:avLst/>
              </a:prstGeom>
              <a:blipFill>
                <a:blip r:embed="rId10"/>
                <a:stretch>
                  <a:fillRect l="-6494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117EECD-1F20-4995-B1BD-75473C11932D}"/>
                  </a:ext>
                </a:extLst>
              </p:cNvPr>
              <p:cNvSpPr/>
              <p:nvPr/>
            </p:nvSpPr>
            <p:spPr>
              <a:xfrm>
                <a:off x="10427655" y="2572369"/>
                <a:ext cx="457200" cy="457200"/>
              </a:xfrm>
              <a:prstGeom prst="ellipse">
                <a:avLst/>
              </a:prstGeom>
              <a:solidFill>
                <a:srgbClr val="F8CE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117EECD-1F20-4995-B1BD-75473C119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55" y="2572369"/>
                <a:ext cx="457200" cy="457200"/>
              </a:xfrm>
              <a:prstGeom prst="ellipse">
                <a:avLst/>
              </a:prstGeom>
              <a:blipFill>
                <a:blip r:embed="rId11"/>
                <a:stretch>
                  <a:fillRect l="-649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D4F1DC3-2FCD-4AC5-8208-B836BEEB23E8}"/>
                  </a:ext>
                </a:extLst>
              </p:cNvPr>
              <p:cNvSpPr/>
              <p:nvPr/>
            </p:nvSpPr>
            <p:spPr>
              <a:xfrm>
                <a:off x="11109540" y="2574331"/>
                <a:ext cx="457200" cy="457200"/>
              </a:xfrm>
              <a:prstGeom prst="ellipse">
                <a:avLst/>
              </a:prstGeom>
              <a:solidFill>
                <a:srgbClr val="F5F5F5"/>
              </a:solid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D4F1DC3-2FCD-4AC5-8208-B836BEEB2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540" y="2574331"/>
                <a:ext cx="457200" cy="4572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FF515AC-7891-46E5-BBFD-5CD5D6EC365C}"/>
                  </a:ext>
                </a:extLst>
              </p:cNvPr>
              <p:cNvSpPr/>
              <p:nvPr/>
            </p:nvSpPr>
            <p:spPr>
              <a:xfrm>
                <a:off x="7700115" y="3587418"/>
                <a:ext cx="457200" cy="457200"/>
              </a:xfrm>
              <a:prstGeom prst="ellipse">
                <a:avLst/>
              </a:prstGeom>
              <a:solidFill>
                <a:srgbClr val="FFE6CC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FF515AC-7891-46E5-BBFD-5CD5D6EC3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5" y="3587418"/>
                <a:ext cx="457200" cy="457200"/>
              </a:xfrm>
              <a:prstGeom prst="ellipse">
                <a:avLst/>
              </a:prstGeom>
              <a:blipFill>
                <a:blip r:embed="rId13"/>
                <a:stretch>
                  <a:fillRect l="-519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35A9EBA-F577-4496-A1FF-374493706AEE}"/>
                  </a:ext>
                </a:extLst>
              </p:cNvPr>
              <p:cNvSpPr/>
              <p:nvPr/>
            </p:nvSpPr>
            <p:spPr>
              <a:xfrm>
                <a:off x="8382000" y="3587418"/>
                <a:ext cx="457200" cy="457200"/>
              </a:xfrm>
              <a:prstGeom prst="ellipse">
                <a:avLst/>
              </a:prstGeom>
              <a:solidFill>
                <a:srgbClr val="DAE8F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35A9EBA-F577-4496-A1FF-374493706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587418"/>
                <a:ext cx="457200" cy="457200"/>
              </a:xfrm>
              <a:prstGeom prst="ellipse">
                <a:avLst/>
              </a:prstGeom>
              <a:blipFill>
                <a:blip r:embed="rId14"/>
                <a:stretch>
                  <a:fillRect l="-5195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C9BF5F9-23CE-4DB9-8552-CBB3F551FDC2}"/>
                  </a:ext>
                </a:extLst>
              </p:cNvPr>
              <p:cNvSpPr/>
              <p:nvPr/>
            </p:nvSpPr>
            <p:spPr>
              <a:xfrm>
                <a:off x="9745770" y="3587418"/>
                <a:ext cx="457200" cy="457200"/>
              </a:xfrm>
              <a:prstGeom prst="ellipse">
                <a:avLst/>
              </a:prstGeom>
              <a:solidFill>
                <a:srgbClr val="D5E8D4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C9BF5F9-23CE-4DB9-8552-CBB3F551F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770" y="3587418"/>
                <a:ext cx="457200" cy="457200"/>
              </a:xfrm>
              <a:prstGeom prst="ellipse">
                <a:avLst/>
              </a:prstGeom>
              <a:blipFill>
                <a:blip r:embed="rId15"/>
                <a:stretch>
                  <a:fillRect l="-6494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80B88C8-F6C7-433F-B10B-0BAEA7A68989}"/>
                  </a:ext>
                </a:extLst>
              </p:cNvPr>
              <p:cNvSpPr/>
              <p:nvPr/>
            </p:nvSpPr>
            <p:spPr>
              <a:xfrm>
                <a:off x="9063885" y="3587418"/>
                <a:ext cx="457200" cy="457200"/>
              </a:xfrm>
              <a:prstGeom prst="ellipse">
                <a:avLst/>
              </a:prstGeom>
              <a:solidFill>
                <a:srgbClr val="F8CE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80B88C8-F6C7-433F-B10B-0BAEA7A68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85" y="3587418"/>
                <a:ext cx="457200" cy="457200"/>
              </a:xfrm>
              <a:prstGeom prst="ellipse">
                <a:avLst/>
              </a:prstGeom>
              <a:blipFill>
                <a:blip r:embed="rId16"/>
                <a:stretch>
                  <a:fillRect l="-519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848CB3C-E8A5-43D0-8E6A-0F4A8B810C38}"/>
                  </a:ext>
                </a:extLst>
              </p:cNvPr>
              <p:cNvSpPr/>
              <p:nvPr/>
            </p:nvSpPr>
            <p:spPr>
              <a:xfrm>
                <a:off x="10427655" y="3587418"/>
                <a:ext cx="457200" cy="457200"/>
              </a:xfrm>
              <a:prstGeom prst="ellipse">
                <a:avLst/>
              </a:prstGeom>
              <a:solidFill>
                <a:srgbClr val="FFF2CC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848CB3C-E8A5-43D0-8E6A-0F4A8B810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55" y="3587418"/>
                <a:ext cx="457200" cy="457200"/>
              </a:xfrm>
              <a:prstGeom prst="ellipse">
                <a:avLst/>
              </a:prstGeom>
              <a:blipFill>
                <a:blip r:embed="rId17"/>
                <a:stretch>
                  <a:fillRect l="-6494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779BF1D-22F6-4590-9AD7-FBAA738FF404}"/>
                  </a:ext>
                </a:extLst>
              </p:cNvPr>
              <p:cNvSpPr/>
              <p:nvPr/>
            </p:nvSpPr>
            <p:spPr>
              <a:xfrm>
                <a:off x="11109540" y="3587418"/>
                <a:ext cx="457200" cy="457200"/>
              </a:xfrm>
              <a:prstGeom prst="ellipse">
                <a:avLst/>
              </a:prstGeom>
              <a:solidFill>
                <a:srgbClr val="F5F5F5"/>
              </a:solid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779BF1D-22F6-4590-9AD7-FBAA738FF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540" y="3587418"/>
                <a:ext cx="457200" cy="45720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B73EE4-4DAD-4E2D-BF11-7EC4D0159D7B}"/>
              </a:ext>
            </a:extLst>
          </p:cNvPr>
          <p:cNvCxnSpPr>
            <a:stCxn id="6" idx="4"/>
            <a:endCxn id="23" idx="0"/>
          </p:cNvCxnSpPr>
          <p:nvPr/>
        </p:nvCxnSpPr>
        <p:spPr>
          <a:xfrm>
            <a:off x="7928715" y="3029569"/>
            <a:ext cx="681885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00CF73-E96D-4166-A23A-B991B53DD2C7}"/>
              </a:ext>
            </a:extLst>
          </p:cNvPr>
          <p:cNvCxnSpPr>
            <a:stCxn id="11" idx="4"/>
            <a:endCxn id="24" idx="0"/>
          </p:cNvCxnSpPr>
          <p:nvPr/>
        </p:nvCxnSpPr>
        <p:spPr>
          <a:xfrm>
            <a:off x="8610600" y="3029569"/>
            <a:ext cx="1363770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14AD66-B4EE-4CD7-ACCA-71D87B4DC1C1}"/>
              </a:ext>
            </a:extLst>
          </p:cNvPr>
          <p:cNvCxnSpPr>
            <a:stCxn id="12" idx="4"/>
            <a:endCxn id="22" idx="0"/>
          </p:cNvCxnSpPr>
          <p:nvPr/>
        </p:nvCxnSpPr>
        <p:spPr>
          <a:xfrm flipH="1">
            <a:off x="7928715" y="3029569"/>
            <a:ext cx="1363770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6747A94-8E83-4013-A2D5-66678A96FE7C}"/>
              </a:ext>
            </a:extLst>
          </p:cNvPr>
          <p:cNvCxnSpPr>
            <a:stCxn id="14" idx="4"/>
            <a:endCxn id="25" idx="0"/>
          </p:cNvCxnSpPr>
          <p:nvPr/>
        </p:nvCxnSpPr>
        <p:spPr>
          <a:xfrm flipH="1">
            <a:off x="9292485" y="3029569"/>
            <a:ext cx="1363770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566AF9-8912-43A8-9260-6063ADEFF62B}"/>
              </a:ext>
            </a:extLst>
          </p:cNvPr>
          <p:cNvCxnSpPr>
            <a:stCxn id="13" idx="4"/>
            <a:endCxn id="26" idx="0"/>
          </p:cNvCxnSpPr>
          <p:nvPr/>
        </p:nvCxnSpPr>
        <p:spPr>
          <a:xfrm>
            <a:off x="9974370" y="3029569"/>
            <a:ext cx="681885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31CD4C-F811-423C-8A6C-11A86AA5F864}"/>
                  </a:ext>
                </a:extLst>
              </p:cNvPr>
              <p:cNvSpPr txBox="1"/>
              <p:nvPr/>
            </p:nvSpPr>
            <p:spPr>
              <a:xfrm>
                <a:off x="7243769" y="2616303"/>
                <a:ext cx="481286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31CD4C-F811-423C-8A6C-11A86AA5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769" y="2616303"/>
                <a:ext cx="481286" cy="423770"/>
              </a:xfrm>
              <a:prstGeom prst="rect">
                <a:avLst/>
              </a:prstGeom>
              <a:blipFill>
                <a:blip r:embed="rId1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3BCDAB-F1C0-4542-A1B4-8D1611E49288}"/>
                  </a:ext>
                </a:extLst>
              </p:cNvPr>
              <p:cNvSpPr txBox="1"/>
              <p:nvPr/>
            </p:nvSpPr>
            <p:spPr>
              <a:xfrm>
                <a:off x="7239679" y="3631352"/>
                <a:ext cx="47820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3BCDAB-F1C0-4542-A1B4-8D1611E49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679" y="3631352"/>
                <a:ext cx="478208" cy="423770"/>
              </a:xfrm>
              <a:prstGeom prst="rect">
                <a:avLst/>
              </a:prstGeom>
              <a:blipFill>
                <a:blip r:embed="rId2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BF799D4B-22F2-4248-BBE8-A70421885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67130"/>
              </p:ext>
            </p:extLst>
          </p:nvPr>
        </p:nvGraphicFramePr>
        <p:xfrm>
          <a:off x="6543563" y="4155860"/>
          <a:ext cx="4471825" cy="10058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1375473837"/>
                    </a:ext>
                  </a:extLst>
                </a:gridCol>
                <a:gridCol w="674909">
                  <a:extLst>
                    <a:ext uri="{9D8B030D-6E8A-4147-A177-3AD203B41FA5}">
                      <a16:colId xmlns:a16="http://schemas.microsoft.com/office/drawing/2014/main" val="2887456282"/>
                    </a:ext>
                  </a:extLst>
                </a:gridCol>
                <a:gridCol w="674909">
                  <a:extLst>
                    <a:ext uri="{9D8B030D-6E8A-4147-A177-3AD203B41FA5}">
                      <a16:colId xmlns:a16="http://schemas.microsoft.com/office/drawing/2014/main" val="3808505763"/>
                    </a:ext>
                  </a:extLst>
                </a:gridCol>
                <a:gridCol w="674909">
                  <a:extLst>
                    <a:ext uri="{9D8B030D-6E8A-4147-A177-3AD203B41FA5}">
                      <a16:colId xmlns:a16="http://schemas.microsoft.com/office/drawing/2014/main" val="4038779277"/>
                    </a:ext>
                  </a:extLst>
                </a:gridCol>
                <a:gridCol w="674909">
                  <a:extLst>
                    <a:ext uri="{9D8B030D-6E8A-4147-A177-3AD203B41FA5}">
                      <a16:colId xmlns:a16="http://schemas.microsoft.com/office/drawing/2014/main" val="915280351"/>
                    </a:ext>
                  </a:extLst>
                </a:gridCol>
                <a:gridCol w="674909">
                  <a:extLst>
                    <a:ext uri="{9D8B030D-6E8A-4147-A177-3AD203B41FA5}">
                      <a16:colId xmlns:a16="http://schemas.microsoft.com/office/drawing/2014/main" val="269883383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Similarity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216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64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 Diff.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560103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57A8AE73-E090-4455-AE4A-7875EF87BACC}"/>
              </a:ext>
            </a:extLst>
          </p:cNvPr>
          <p:cNvSpPr txBox="1"/>
          <p:nvPr/>
        </p:nvSpPr>
        <p:spPr>
          <a:xfrm>
            <a:off x="10832791" y="2028861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Item</a:t>
            </a:r>
          </a:p>
        </p:txBody>
      </p:sp>
    </p:spTree>
    <p:extLst>
      <p:ext uri="{BB962C8B-B14F-4D97-AF65-F5344CB8AC3E}">
        <p14:creationId xmlns:p14="http://schemas.microsoft.com/office/powerpoint/2010/main" val="14950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977D9-5D2E-4505-8B1E-77F7DA4A2F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25" y="3429000"/>
                <a:ext cx="10515600" cy="32924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000" b="1" dirty="0"/>
                  <a:t>Proving a similar pair of sessions have the local invariance property.</a:t>
                </a:r>
              </a:p>
              <a:p>
                <a:r>
                  <a:rPr lang="en-US" dirty="0"/>
                  <a:t>Matching defines a way to re-order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re-ordered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because their corresponding items are similar.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are likely to have the same next item.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have the same next item.</a:t>
                </a:r>
              </a:p>
              <a:p>
                <a:r>
                  <a:rPr lang="en-US" b="1" dirty="0"/>
                  <a:t>After some swaps in local regions, the next item is not changed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the local invariance property.</a:t>
                </a:r>
              </a:p>
              <a:p>
                <a:r>
                  <a:rPr lang="en-US" dirty="0"/>
                  <a:t>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the local invariance property.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977D9-5D2E-4505-8B1E-77F7DA4A2F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3429000"/>
                <a:ext cx="10515600" cy="3292475"/>
              </a:xfrm>
              <a:blipFill>
                <a:blip r:embed="rId3"/>
                <a:stretch>
                  <a:fillRect l="-1159" t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6EC3-8CF6-4669-B7E9-C8B5F5BF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C822C-8074-4D5E-A1B3-AD2C2F956CE7}"/>
              </a:ext>
            </a:extLst>
          </p:cNvPr>
          <p:cNvSpPr txBox="1"/>
          <p:nvPr/>
        </p:nvSpPr>
        <p:spPr>
          <a:xfrm>
            <a:off x="4695984" y="136525"/>
            <a:ext cx="116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AF38A31-1E95-40D2-85DF-82A3AEA97BA7}"/>
                  </a:ext>
                </a:extLst>
              </p:cNvPr>
              <p:cNvSpPr/>
              <p:nvPr/>
            </p:nvSpPr>
            <p:spPr>
              <a:xfrm>
                <a:off x="3686915" y="712530"/>
                <a:ext cx="457200" cy="457200"/>
              </a:xfrm>
              <a:prstGeom prst="ellipse">
                <a:avLst/>
              </a:prstGeom>
              <a:solidFill>
                <a:srgbClr val="DAE8F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AF38A31-1E95-40D2-85DF-82A3AEA97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915" y="712530"/>
                <a:ext cx="457200" cy="457200"/>
              </a:xfrm>
              <a:prstGeom prst="ellipse">
                <a:avLst/>
              </a:prstGeom>
              <a:blipFill>
                <a:blip r:embed="rId4"/>
                <a:stretch>
                  <a:fillRect l="-6494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87B10DC-B86C-4913-83D6-6943CD5B30A9}"/>
                  </a:ext>
                </a:extLst>
              </p:cNvPr>
              <p:cNvSpPr/>
              <p:nvPr/>
            </p:nvSpPr>
            <p:spPr>
              <a:xfrm>
                <a:off x="4368800" y="712530"/>
                <a:ext cx="457200" cy="457200"/>
              </a:xfrm>
              <a:prstGeom prst="ellipse">
                <a:avLst/>
              </a:prstGeom>
              <a:solidFill>
                <a:srgbClr val="D5E8D4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87B10DC-B86C-4913-83D6-6943CD5B3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0" y="712530"/>
                <a:ext cx="457200" cy="457200"/>
              </a:xfrm>
              <a:prstGeom prst="ellipse">
                <a:avLst/>
              </a:prstGeom>
              <a:blipFill>
                <a:blip r:embed="rId5"/>
                <a:stretch>
                  <a:fillRect l="-6494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9559BCF-1EC2-44DD-85D7-7653D5F66112}"/>
                  </a:ext>
                </a:extLst>
              </p:cNvPr>
              <p:cNvSpPr/>
              <p:nvPr/>
            </p:nvSpPr>
            <p:spPr>
              <a:xfrm>
                <a:off x="5050685" y="712530"/>
                <a:ext cx="457200" cy="457200"/>
              </a:xfrm>
              <a:prstGeom prst="ellipse">
                <a:avLst/>
              </a:prstGeom>
              <a:solidFill>
                <a:srgbClr val="FFE6CC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9559BCF-1EC2-44DD-85D7-7653D5F66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85" y="712530"/>
                <a:ext cx="457200" cy="457200"/>
              </a:xfrm>
              <a:prstGeom prst="ellipse">
                <a:avLst/>
              </a:prstGeom>
              <a:blipFill>
                <a:blip r:embed="rId6"/>
                <a:stretch>
                  <a:fillRect l="-649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1E2566F-BC07-4F16-865B-1F8234FDE077}"/>
                  </a:ext>
                </a:extLst>
              </p:cNvPr>
              <p:cNvSpPr/>
              <p:nvPr/>
            </p:nvSpPr>
            <p:spPr>
              <a:xfrm>
                <a:off x="5732570" y="712530"/>
                <a:ext cx="457200" cy="457200"/>
              </a:xfrm>
              <a:prstGeom prst="ellipse">
                <a:avLst/>
              </a:prstGeom>
              <a:solidFill>
                <a:srgbClr val="FFF2CC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1E2566F-BC07-4F16-865B-1F8234FDE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570" y="712530"/>
                <a:ext cx="457200" cy="457200"/>
              </a:xfrm>
              <a:prstGeom prst="ellipse">
                <a:avLst/>
              </a:prstGeom>
              <a:blipFill>
                <a:blip r:embed="rId7"/>
                <a:stretch>
                  <a:fillRect l="-5195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C4F32E0-5505-42B8-A278-F9164BAD76DA}"/>
                  </a:ext>
                </a:extLst>
              </p:cNvPr>
              <p:cNvSpPr/>
              <p:nvPr/>
            </p:nvSpPr>
            <p:spPr>
              <a:xfrm>
                <a:off x="6414455" y="712530"/>
                <a:ext cx="457200" cy="457200"/>
              </a:xfrm>
              <a:prstGeom prst="ellipse">
                <a:avLst/>
              </a:prstGeom>
              <a:solidFill>
                <a:srgbClr val="F8CE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C4F32E0-5505-42B8-A278-F9164BAD7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5" y="712530"/>
                <a:ext cx="457200" cy="457200"/>
              </a:xfrm>
              <a:prstGeom prst="ellipse">
                <a:avLst/>
              </a:prstGeom>
              <a:blipFill>
                <a:blip r:embed="rId8"/>
                <a:stretch>
                  <a:fillRect l="-519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B0C4308-0834-4051-BD03-74A062C3EA42}"/>
                  </a:ext>
                </a:extLst>
              </p:cNvPr>
              <p:cNvSpPr/>
              <p:nvPr/>
            </p:nvSpPr>
            <p:spPr>
              <a:xfrm>
                <a:off x="7096340" y="714492"/>
                <a:ext cx="457200" cy="457200"/>
              </a:xfrm>
              <a:prstGeom prst="ellipse">
                <a:avLst/>
              </a:prstGeom>
              <a:solidFill>
                <a:srgbClr val="F5F5F5"/>
              </a:solid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B0C4308-0834-4051-BD03-74A062C3E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40" y="714492"/>
                <a:ext cx="457200" cy="4572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DFC6B52-CDA3-429E-8832-468B1517A691}"/>
                  </a:ext>
                </a:extLst>
              </p:cNvPr>
              <p:cNvSpPr/>
              <p:nvPr/>
            </p:nvSpPr>
            <p:spPr>
              <a:xfrm>
                <a:off x="3686915" y="1727579"/>
                <a:ext cx="457200" cy="457200"/>
              </a:xfrm>
              <a:prstGeom prst="ellipse">
                <a:avLst/>
              </a:prstGeom>
              <a:solidFill>
                <a:srgbClr val="FFE6CC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DFC6B52-CDA3-429E-8832-468B1517A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915" y="1727579"/>
                <a:ext cx="457200" cy="457200"/>
              </a:xfrm>
              <a:prstGeom prst="ellipse">
                <a:avLst/>
              </a:prstGeom>
              <a:blipFill>
                <a:blip r:embed="rId10"/>
                <a:stretch>
                  <a:fillRect l="-519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B31F6EB-107C-4246-9F64-B4D5D8CE6998}"/>
                  </a:ext>
                </a:extLst>
              </p:cNvPr>
              <p:cNvSpPr/>
              <p:nvPr/>
            </p:nvSpPr>
            <p:spPr>
              <a:xfrm>
                <a:off x="4368800" y="1727579"/>
                <a:ext cx="457200" cy="457200"/>
              </a:xfrm>
              <a:prstGeom prst="ellipse">
                <a:avLst/>
              </a:prstGeom>
              <a:solidFill>
                <a:srgbClr val="DAE8F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B31F6EB-107C-4246-9F64-B4D5D8CE6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0" y="1727579"/>
                <a:ext cx="457200" cy="457200"/>
              </a:xfrm>
              <a:prstGeom prst="ellipse">
                <a:avLst/>
              </a:prstGeom>
              <a:blipFill>
                <a:blip r:embed="rId11"/>
                <a:stretch>
                  <a:fillRect l="-6494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14C760-9FCE-4E15-B428-8DB3431BB079}"/>
                  </a:ext>
                </a:extLst>
              </p:cNvPr>
              <p:cNvSpPr/>
              <p:nvPr/>
            </p:nvSpPr>
            <p:spPr>
              <a:xfrm>
                <a:off x="5732570" y="1727579"/>
                <a:ext cx="457200" cy="457200"/>
              </a:xfrm>
              <a:prstGeom prst="ellipse">
                <a:avLst/>
              </a:prstGeom>
              <a:solidFill>
                <a:srgbClr val="D5E8D4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14C760-9FCE-4E15-B428-8DB3431BB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570" y="1727579"/>
                <a:ext cx="457200" cy="457200"/>
              </a:xfrm>
              <a:prstGeom prst="ellipse">
                <a:avLst/>
              </a:prstGeom>
              <a:blipFill>
                <a:blip r:embed="rId12"/>
                <a:stretch>
                  <a:fillRect l="-5195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4DF8BD8-92F3-4B23-94DE-E6DDB4F6D3D8}"/>
                  </a:ext>
                </a:extLst>
              </p:cNvPr>
              <p:cNvSpPr/>
              <p:nvPr/>
            </p:nvSpPr>
            <p:spPr>
              <a:xfrm>
                <a:off x="5050685" y="1727579"/>
                <a:ext cx="457200" cy="457200"/>
              </a:xfrm>
              <a:prstGeom prst="ellipse">
                <a:avLst/>
              </a:prstGeom>
              <a:solidFill>
                <a:srgbClr val="F8CE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4DF8BD8-92F3-4B23-94DE-E6DDB4F6D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85" y="1727579"/>
                <a:ext cx="457200" cy="457200"/>
              </a:xfrm>
              <a:prstGeom prst="ellipse">
                <a:avLst/>
              </a:prstGeom>
              <a:blipFill>
                <a:blip r:embed="rId13"/>
                <a:stretch>
                  <a:fillRect l="-649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4122D5-B6A2-411D-92B3-C6B22840A85A}"/>
                  </a:ext>
                </a:extLst>
              </p:cNvPr>
              <p:cNvSpPr/>
              <p:nvPr/>
            </p:nvSpPr>
            <p:spPr>
              <a:xfrm>
                <a:off x="6414455" y="1727579"/>
                <a:ext cx="457200" cy="457200"/>
              </a:xfrm>
              <a:prstGeom prst="ellipse">
                <a:avLst/>
              </a:prstGeom>
              <a:solidFill>
                <a:srgbClr val="FFF2CC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4122D5-B6A2-411D-92B3-C6B22840A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5" y="1727579"/>
                <a:ext cx="457200" cy="457200"/>
              </a:xfrm>
              <a:prstGeom prst="ellipse">
                <a:avLst/>
              </a:prstGeom>
              <a:blipFill>
                <a:blip r:embed="rId14"/>
                <a:stretch>
                  <a:fillRect l="-5195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4E368D3-FA4F-481D-B6F4-FCFA78CF61ED}"/>
                  </a:ext>
                </a:extLst>
              </p:cNvPr>
              <p:cNvSpPr/>
              <p:nvPr/>
            </p:nvSpPr>
            <p:spPr>
              <a:xfrm>
                <a:off x="7096340" y="1727579"/>
                <a:ext cx="457200" cy="457200"/>
              </a:xfrm>
              <a:prstGeom prst="ellipse">
                <a:avLst/>
              </a:prstGeom>
              <a:solidFill>
                <a:srgbClr val="F5F5F5"/>
              </a:solid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4E368D3-FA4F-481D-B6F4-FCFA78CF6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40" y="1727579"/>
                <a:ext cx="457200" cy="4572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B47A4F-EB28-4F2F-A259-051C00610B8D}"/>
              </a:ext>
            </a:extLst>
          </p:cNvPr>
          <p:cNvCxnSpPr>
            <a:stCxn id="7" idx="4"/>
            <a:endCxn id="14" idx="0"/>
          </p:cNvCxnSpPr>
          <p:nvPr/>
        </p:nvCxnSpPr>
        <p:spPr>
          <a:xfrm>
            <a:off x="3915515" y="1169730"/>
            <a:ext cx="681885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BF32B1-F48F-4997-BDC9-A91781E5229A}"/>
              </a:ext>
            </a:extLst>
          </p:cNvPr>
          <p:cNvCxnSpPr>
            <a:stCxn id="8" idx="4"/>
            <a:endCxn id="15" idx="0"/>
          </p:cNvCxnSpPr>
          <p:nvPr/>
        </p:nvCxnSpPr>
        <p:spPr>
          <a:xfrm>
            <a:off x="4597400" y="1169730"/>
            <a:ext cx="1363770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94DF7B-CF68-45D9-9364-EE98B8D9B6B0}"/>
              </a:ext>
            </a:extLst>
          </p:cNvPr>
          <p:cNvCxnSpPr>
            <a:stCxn id="9" idx="4"/>
            <a:endCxn id="13" idx="0"/>
          </p:cNvCxnSpPr>
          <p:nvPr/>
        </p:nvCxnSpPr>
        <p:spPr>
          <a:xfrm flipH="1">
            <a:off x="3915515" y="1169730"/>
            <a:ext cx="1363770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90B288-7BBB-47E2-BF83-48916A9BF59E}"/>
              </a:ext>
            </a:extLst>
          </p:cNvPr>
          <p:cNvCxnSpPr>
            <a:stCxn id="11" idx="4"/>
            <a:endCxn id="16" idx="0"/>
          </p:cNvCxnSpPr>
          <p:nvPr/>
        </p:nvCxnSpPr>
        <p:spPr>
          <a:xfrm flipH="1">
            <a:off x="5279285" y="1169730"/>
            <a:ext cx="1363770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2F2A22-5ADA-4A69-BF87-A28E51730471}"/>
              </a:ext>
            </a:extLst>
          </p:cNvPr>
          <p:cNvCxnSpPr>
            <a:stCxn id="10" idx="4"/>
            <a:endCxn id="17" idx="0"/>
          </p:cNvCxnSpPr>
          <p:nvPr/>
        </p:nvCxnSpPr>
        <p:spPr>
          <a:xfrm>
            <a:off x="5961170" y="1169730"/>
            <a:ext cx="681885" cy="557849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34F81E-A841-4CAD-A65B-E74D9F44272C}"/>
                  </a:ext>
                </a:extLst>
              </p:cNvPr>
              <p:cNvSpPr txBox="1"/>
              <p:nvPr/>
            </p:nvSpPr>
            <p:spPr>
              <a:xfrm>
                <a:off x="3230569" y="756464"/>
                <a:ext cx="481286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34F81E-A841-4CAD-A65B-E74D9F442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569" y="756464"/>
                <a:ext cx="481286" cy="423770"/>
              </a:xfrm>
              <a:prstGeom prst="rect">
                <a:avLst/>
              </a:prstGeom>
              <a:blipFill>
                <a:blip r:embed="rId1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EA44D6-C743-4CDE-A48B-522FACAA8526}"/>
                  </a:ext>
                </a:extLst>
              </p:cNvPr>
              <p:cNvSpPr txBox="1"/>
              <p:nvPr/>
            </p:nvSpPr>
            <p:spPr>
              <a:xfrm>
                <a:off x="3226479" y="1771513"/>
                <a:ext cx="47820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EA44D6-C743-4CDE-A48B-522FACAA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479" y="1771513"/>
                <a:ext cx="478208" cy="423770"/>
              </a:xfrm>
              <a:prstGeom prst="rect">
                <a:avLst/>
              </a:prstGeom>
              <a:blipFill>
                <a:blip r:embed="rId1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8FB9D4A-A4E2-45A0-8CCF-938EACF54D21}"/>
              </a:ext>
            </a:extLst>
          </p:cNvPr>
          <p:cNvSpPr txBox="1"/>
          <p:nvPr/>
        </p:nvSpPr>
        <p:spPr>
          <a:xfrm>
            <a:off x="6819591" y="169022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Item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2A4F227-E2A8-460D-B3A2-FB1262EB9F40}"/>
                  </a:ext>
                </a:extLst>
              </p:cNvPr>
              <p:cNvSpPr/>
              <p:nvPr/>
            </p:nvSpPr>
            <p:spPr>
              <a:xfrm>
                <a:off x="4368800" y="2732124"/>
                <a:ext cx="457200" cy="457200"/>
              </a:xfrm>
              <a:prstGeom prst="ellipse">
                <a:avLst/>
              </a:prstGeom>
              <a:solidFill>
                <a:srgbClr val="DAE8F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2A4F227-E2A8-460D-B3A2-FB1262EB9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0" y="2732124"/>
                <a:ext cx="457200" cy="457200"/>
              </a:xfrm>
              <a:prstGeom prst="ellipse">
                <a:avLst/>
              </a:prstGeom>
              <a:blipFill>
                <a:blip r:embed="rId18"/>
                <a:stretch>
                  <a:fillRect l="-6494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7965AF1-FE56-4AB2-B2CF-88E95DC907C5}"/>
                  </a:ext>
                </a:extLst>
              </p:cNvPr>
              <p:cNvSpPr/>
              <p:nvPr/>
            </p:nvSpPr>
            <p:spPr>
              <a:xfrm>
                <a:off x="5733533" y="2721620"/>
                <a:ext cx="457200" cy="457200"/>
              </a:xfrm>
              <a:prstGeom prst="ellipse">
                <a:avLst/>
              </a:prstGeom>
              <a:solidFill>
                <a:srgbClr val="D5E8D4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7965AF1-FE56-4AB2-B2CF-88E95DC90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533" y="2721620"/>
                <a:ext cx="457200" cy="457200"/>
              </a:xfrm>
              <a:prstGeom prst="ellipse">
                <a:avLst/>
              </a:prstGeom>
              <a:blipFill>
                <a:blip r:embed="rId19"/>
                <a:stretch>
                  <a:fillRect l="-6494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45C41FA-3AC9-4406-A7E0-C3344F20B423}"/>
                  </a:ext>
                </a:extLst>
              </p:cNvPr>
              <p:cNvSpPr/>
              <p:nvPr/>
            </p:nvSpPr>
            <p:spPr>
              <a:xfrm>
                <a:off x="3686915" y="2731711"/>
                <a:ext cx="457200" cy="457200"/>
              </a:xfrm>
              <a:prstGeom prst="ellipse">
                <a:avLst/>
              </a:prstGeom>
              <a:solidFill>
                <a:srgbClr val="FFE6CC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45C41FA-3AC9-4406-A7E0-C3344F20B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915" y="2731711"/>
                <a:ext cx="457200" cy="457200"/>
              </a:xfrm>
              <a:prstGeom prst="ellipse">
                <a:avLst/>
              </a:prstGeom>
              <a:blipFill>
                <a:blip r:embed="rId20"/>
                <a:stretch>
                  <a:fillRect l="-649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6EE6FB8-C9F9-4BB5-BD82-B132AC6AFBCA}"/>
                  </a:ext>
                </a:extLst>
              </p:cNvPr>
              <p:cNvSpPr/>
              <p:nvPr/>
            </p:nvSpPr>
            <p:spPr>
              <a:xfrm>
                <a:off x="6414455" y="2725281"/>
                <a:ext cx="457200" cy="457200"/>
              </a:xfrm>
              <a:prstGeom prst="ellipse">
                <a:avLst/>
              </a:prstGeom>
              <a:solidFill>
                <a:srgbClr val="FFF2CC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6EE6FB8-C9F9-4BB5-BD82-B132AC6AF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5" y="2725281"/>
                <a:ext cx="457200" cy="457200"/>
              </a:xfrm>
              <a:prstGeom prst="ellipse">
                <a:avLst/>
              </a:prstGeom>
              <a:blipFill>
                <a:blip r:embed="rId21"/>
                <a:stretch>
                  <a:fillRect l="-5195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4151F1-B3F7-480D-8EDC-758C4B37E57F}"/>
                  </a:ext>
                </a:extLst>
              </p:cNvPr>
              <p:cNvSpPr/>
              <p:nvPr/>
            </p:nvSpPr>
            <p:spPr>
              <a:xfrm>
                <a:off x="5050685" y="2725281"/>
                <a:ext cx="457200" cy="457200"/>
              </a:xfrm>
              <a:prstGeom prst="ellipse">
                <a:avLst/>
              </a:prstGeom>
              <a:solidFill>
                <a:srgbClr val="F8CE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4151F1-B3F7-480D-8EDC-758C4B37E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85" y="2725281"/>
                <a:ext cx="457200" cy="457200"/>
              </a:xfrm>
              <a:prstGeom prst="ellipse">
                <a:avLst/>
              </a:prstGeom>
              <a:blipFill>
                <a:blip r:embed="rId22"/>
                <a:stretch>
                  <a:fillRect l="-649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5A3B9D5-C462-4E75-A352-B6B945F2F3F5}"/>
                  </a:ext>
                </a:extLst>
              </p:cNvPr>
              <p:cNvSpPr/>
              <p:nvPr/>
            </p:nvSpPr>
            <p:spPr>
              <a:xfrm>
                <a:off x="7096340" y="2734086"/>
                <a:ext cx="457200" cy="457200"/>
              </a:xfrm>
              <a:prstGeom prst="ellipse">
                <a:avLst/>
              </a:prstGeom>
              <a:solidFill>
                <a:srgbClr val="F5F5F5"/>
              </a:solid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5A3B9D5-C462-4E75-A352-B6B945F2F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40" y="2734086"/>
                <a:ext cx="457200" cy="457200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8B0F4B-96B0-423A-8E22-CCC1FEE4DD19}"/>
                  </a:ext>
                </a:extLst>
              </p:cNvPr>
              <p:cNvSpPr txBox="1"/>
              <p:nvPr/>
            </p:nvSpPr>
            <p:spPr>
              <a:xfrm>
                <a:off x="3230569" y="2721620"/>
                <a:ext cx="481286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8B0F4B-96B0-423A-8E22-CCC1FEE4D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569" y="2721620"/>
                <a:ext cx="481286" cy="423770"/>
              </a:xfrm>
              <a:prstGeom prst="rect">
                <a:avLst/>
              </a:prstGeom>
              <a:blipFill>
                <a:blip r:embed="rId2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05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CDB2-D4FB-4E84-8D7B-9EBB607B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is Session-based Recommendation (SBR)?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DF7EB-CB55-423E-8971-4242EFB3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781175"/>
            <a:ext cx="4547007" cy="4575175"/>
          </a:xfrm>
        </p:spPr>
        <p:txBody>
          <a:bodyPr>
            <a:noAutofit/>
          </a:bodyPr>
          <a:lstStyle/>
          <a:p>
            <a:r>
              <a:rPr lang="en-US" sz="2400" dirty="0"/>
              <a:t>In many online services, users’ actions are </a:t>
            </a:r>
            <a:r>
              <a:rPr lang="en-US" sz="2400" b="1" i="1" dirty="0"/>
              <a:t>sequential</a:t>
            </a:r>
            <a:r>
              <a:rPr lang="en-US" sz="2400" dirty="0"/>
              <a:t> and grouped into </a:t>
            </a:r>
            <a:r>
              <a:rPr lang="en-US" sz="2400" b="1" i="1" dirty="0"/>
              <a:t>sessions</a:t>
            </a:r>
            <a:r>
              <a:rPr lang="en-US" sz="2400" dirty="0"/>
              <a:t>.</a:t>
            </a:r>
          </a:p>
          <a:p>
            <a:r>
              <a:rPr lang="en-US" sz="2400" b="1" i="1" dirty="0"/>
              <a:t>Session:</a:t>
            </a:r>
            <a:r>
              <a:rPr lang="en-US" sz="2400" dirty="0"/>
              <a:t> a sequence of actions that occur in a certain timeframe.</a:t>
            </a:r>
          </a:p>
          <a:p>
            <a:r>
              <a:rPr lang="en-US" sz="2400" b="1" i="1" dirty="0"/>
              <a:t>Objective</a:t>
            </a:r>
            <a:r>
              <a:rPr lang="en-US" sz="2400" dirty="0"/>
              <a:t>: to recommend the next action given previous actions in the current session.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56E79-09EB-4B20-BC8C-FB0C8167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08A09-EBA2-4699-B724-2DF8F1F3716D}"/>
              </a:ext>
            </a:extLst>
          </p:cNvPr>
          <p:cNvSpPr txBox="1"/>
          <p:nvPr/>
        </p:nvSpPr>
        <p:spPr>
          <a:xfrm>
            <a:off x="7752352" y="1432737"/>
            <a:ext cx="171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Applications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DBDE17-1E4B-480B-9237-DD969E409185}"/>
              </a:ext>
            </a:extLst>
          </p:cNvPr>
          <p:cNvGrpSpPr/>
          <p:nvPr/>
        </p:nvGrpSpPr>
        <p:grpSpPr>
          <a:xfrm>
            <a:off x="6096000" y="2005648"/>
            <a:ext cx="1359155" cy="1122799"/>
            <a:chOff x="6096000" y="2005648"/>
            <a:chExt cx="1359155" cy="11227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3A2579-3756-4F0B-BB88-4332A80E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823" y="2005648"/>
              <a:ext cx="792480" cy="7924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D00FB4-2D56-47D6-8CD2-25F6D622E000}"/>
                </a:ext>
              </a:extLst>
            </p:cNvPr>
            <p:cNvSpPr txBox="1"/>
            <p:nvPr/>
          </p:nvSpPr>
          <p:spPr>
            <a:xfrm>
              <a:off x="6096000" y="2759115"/>
              <a:ext cx="13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E-commerce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F658D9-860B-4EB9-8144-5950E5CF519D}"/>
              </a:ext>
            </a:extLst>
          </p:cNvPr>
          <p:cNvGrpSpPr/>
          <p:nvPr/>
        </p:nvGrpSpPr>
        <p:grpSpPr>
          <a:xfrm>
            <a:off x="7716978" y="1894402"/>
            <a:ext cx="1716367" cy="1231427"/>
            <a:chOff x="7716978" y="1894402"/>
            <a:chExt cx="1716367" cy="12314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790109-4DCD-4F41-A0A5-0E39F547B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560" y="1894402"/>
              <a:ext cx="997006" cy="99700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451BD7-12F7-4AE0-8F10-1CDD82D16861}"/>
                </a:ext>
              </a:extLst>
            </p:cNvPr>
            <p:cNvSpPr txBox="1"/>
            <p:nvPr/>
          </p:nvSpPr>
          <p:spPr>
            <a:xfrm>
              <a:off x="7716978" y="2756497"/>
              <a:ext cx="1716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Video streaming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86021E-810B-4B24-9B77-E3106E7DADE3}"/>
              </a:ext>
            </a:extLst>
          </p:cNvPr>
          <p:cNvGrpSpPr/>
          <p:nvPr/>
        </p:nvGrpSpPr>
        <p:grpSpPr>
          <a:xfrm>
            <a:off x="9702636" y="1978820"/>
            <a:ext cx="1454885" cy="1147009"/>
            <a:chOff x="9702636" y="1978820"/>
            <a:chExt cx="1454885" cy="11470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BB4581-C924-4ACD-8A66-E8477844B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4750" y="1978820"/>
              <a:ext cx="777677" cy="77767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5B7F5A-CCC2-48DB-9A80-4B9CFCDCAFB9}"/>
                </a:ext>
              </a:extLst>
            </p:cNvPr>
            <p:cNvSpPr txBox="1"/>
            <p:nvPr/>
          </p:nvSpPr>
          <p:spPr>
            <a:xfrm>
              <a:off x="9702636" y="2756497"/>
              <a:ext cx="145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News feeding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B0CCA3-8B47-4DDE-945E-8904055816BF}"/>
              </a:ext>
            </a:extLst>
          </p:cNvPr>
          <p:cNvCxnSpPr>
            <a:cxnSpLocks/>
          </p:cNvCxnSpPr>
          <p:nvPr/>
        </p:nvCxnSpPr>
        <p:spPr>
          <a:xfrm>
            <a:off x="11472822" y="2392378"/>
            <a:ext cx="306218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EEB300F-28AE-4F13-8C02-5AAA40BE8A71}"/>
              </a:ext>
            </a:extLst>
          </p:cNvPr>
          <p:cNvGrpSpPr/>
          <p:nvPr/>
        </p:nvGrpSpPr>
        <p:grpSpPr>
          <a:xfrm>
            <a:off x="4745722" y="4775255"/>
            <a:ext cx="6803284" cy="1492933"/>
            <a:chOff x="4745722" y="4775255"/>
            <a:chExt cx="6803284" cy="1492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03FDA91-C4E8-4138-ABF9-0CE8910A8326}"/>
                    </a:ext>
                  </a:extLst>
                </p:cNvPr>
                <p:cNvSpPr/>
                <p:nvPr/>
              </p:nvSpPr>
              <p:spPr>
                <a:xfrm>
                  <a:off x="5909887" y="5832389"/>
                  <a:ext cx="435799" cy="43579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03FDA91-C4E8-4138-ABF9-0CE8910A83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9887" y="5832389"/>
                  <a:ext cx="435799" cy="435799"/>
                </a:xfrm>
                <a:prstGeom prst="ellipse">
                  <a:avLst/>
                </a:prstGeom>
                <a:blipFill>
                  <a:blip r:embed="rId6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5657AB6-2923-4322-AD7A-0E26581A896E}"/>
                    </a:ext>
                  </a:extLst>
                </p:cNvPr>
                <p:cNvSpPr/>
                <p:nvPr/>
              </p:nvSpPr>
              <p:spPr>
                <a:xfrm>
                  <a:off x="6852146" y="5832389"/>
                  <a:ext cx="435799" cy="43579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5657AB6-2923-4322-AD7A-0E26581A89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146" y="5832389"/>
                  <a:ext cx="435799" cy="435799"/>
                </a:xfrm>
                <a:prstGeom prst="ellipse">
                  <a:avLst/>
                </a:prstGeom>
                <a:blipFill>
                  <a:blip r:embed="rId7"/>
                  <a:stretch>
                    <a:fillRect l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9429E40-A697-455A-833F-D3751501D833}"/>
                    </a:ext>
                  </a:extLst>
                </p:cNvPr>
                <p:cNvSpPr/>
                <p:nvPr/>
              </p:nvSpPr>
              <p:spPr>
                <a:xfrm>
                  <a:off x="7794405" y="5832389"/>
                  <a:ext cx="435799" cy="43579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9429E40-A697-455A-833F-D3751501D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4405" y="5832389"/>
                  <a:ext cx="435799" cy="435799"/>
                </a:xfrm>
                <a:prstGeom prst="ellipse">
                  <a:avLst/>
                </a:prstGeom>
                <a:blipFill>
                  <a:blip r:embed="rId8"/>
                  <a:stretch>
                    <a:fillRect l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384A88E-3C05-4299-8F3C-25ED80BF9E38}"/>
                    </a:ext>
                  </a:extLst>
                </p:cNvPr>
                <p:cNvSpPr/>
                <p:nvPr/>
              </p:nvSpPr>
              <p:spPr>
                <a:xfrm>
                  <a:off x="8736664" y="5832389"/>
                  <a:ext cx="435799" cy="43579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384A88E-3C05-4299-8F3C-25ED80BF9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664" y="5832389"/>
                  <a:ext cx="435799" cy="435799"/>
                </a:xfrm>
                <a:prstGeom prst="ellipse">
                  <a:avLst/>
                </a:prstGeom>
                <a:blipFill>
                  <a:blip r:embed="rId9"/>
                  <a:stretch>
                    <a:fillRect l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9462C6A-D305-4A32-B6C1-C3ED4B386129}"/>
                    </a:ext>
                  </a:extLst>
                </p:cNvPr>
                <p:cNvSpPr/>
                <p:nvPr/>
              </p:nvSpPr>
              <p:spPr>
                <a:xfrm>
                  <a:off x="9678923" y="5821249"/>
                  <a:ext cx="435799" cy="435799"/>
                </a:xfrm>
                <a:prstGeom prst="ellips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9462C6A-D305-4A32-B6C1-C3ED4B3861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3" y="5821249"/>
                  <a:ext cx="435799" cy="435799"/>
                </a:xfrm>
                <a:prstGeom prst="ellipse">
                  <a:avLst/>
                </a:prstGeom>
                <a:blipFill>
                  <a:blip r:embed="rId10"/>
                  <a:stretch>
                    <a:fillRect l="-4110"/>
                  </a:stretch>
                </a:blipFill>
                <a:ln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3DE5837-CBE9-453B-865C-C10C97BDF9FC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>
            <a:xfrm>
              <a:off x="6345686" y="6050289"/>
              <a:ext cx="506460" cy="0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17B4E5F-D999-40FE-96E9-8992F89A4382}"/>
                </a:ext>
              </a:extLst>
            </p:cNvPr>
            <p:cNvCxnSpPr>
              <a:stCxn id="25" idx="6"/>
              <a:endCxn id="26" idx="2"/>
            </p:cNvCxnSpPr>
            <p:nvPr/>
          </p:nvCxnSpPr>
          <p:spPr>
            <a:xfrm>
              <a:off x="7287945" y="6050289"/>
              <a:ext cx="506460" cy="0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9A1E694-D47C-4CD0-8AFD-CB8D99098B21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8230204" y="6050289"/>
              <a:ext cx="506460" cy="0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0361EE6-1687-4827-B1B7-8FE7E1E5A265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 flipV="1">
              <a:off x="9172463" y="6039149"/>
              <a:ext cx="506460" cy="11140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7AB1043-27B9-46C5-A4B0-98FAD99BC292}"/>
                </a:ext>
              </a:extLst>
            </p:cNvPr>
            <p:cNvCxnSpPr>
              <a:endCxn id="24" idx="0"/>
            </p:cNvCxnSpPr>
            <p:nvPr/>
          </p:nvCxnSpPr>
          <p:spPr>
            <a:xfrm flipH="1">
              <a:off x="6127787" y="4775255"/>
              <a:ext cx="3008792" cy="1057134"/>
            </a:xfrm>
            <a:prstGeom prst="line">
              <a:avLst/>
            </a:prstGeom>
            <a:ln w="12700">
              <a:prstDash val="dash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2F2BFC5-D381-41D6-BAB6-BA063C21E55B}"/>
                </a:ext>
              </a:extLst>
            </p:cNvPr>
            <p:cNvCxnSpPr>
              <a:cxnSpLocks/>
              <a:endCxn id="27" idx="7"/>
            </p:cNvCxnSpPr>
            <p:nvPr/>
          </p:nvCxnSpPr>
          <p:spPr>
            <a:xfrm flipH="1">
              <a:off x="9108642" y="4785739"/>
              <a:ext cx="2440364" cy="1110471"/>
            </a:xfrm>
            <a:prstGeom prst="line">
              <a:avLst/>
            </a:prstGeom>
            <a:ln w="12700">
              <a:prstDash val="dash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3DEE4F3-B306-4851-AD7B-2A295A5689BE}"/>
                    </a:ext>
                  </a:extLst>
                </p:cNvPr>
                <p:cNvSpPr txBox="1"/>
                <p:nvPr/>
              </p:nvSpPr>
              <p:spPr>
                <a:xfrm>
                  <a:off x="4745722" y="5854482"/>
                  <a:ext cx="11641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Session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3DEE4F3-B306-4851-AD7B-2A295A568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722" y="5854482"/>
                  <a:ext cx="1164165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418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F4ACC3F-0D90-4739-B9BB-2BA4B87CB0BB}"/>
              </a:ext>
            </a:extLst>
          </p:cNvPr>
          <p:cNvGrpSpPr/>
          <p:nvPr/>
        </p:nvGrpSpPr>
        <p:grpSpPr>
          <a:xfrm>
            <a:off x="4836466" y="3803258"/>
            <a:ext cx="7362075" cy="1317751"/>
            <a:chOff x="4836466" y="3803258"/>
            <a:chExt cx="7362075" cy="131775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E953868-BD72-4D4F-A6CD-C74C0126E458}"/>
                </a:ext>
              </a:extLst>
            </p:cNvPr>
            <p:cNvGrpSpPr/>
            <p:nvPr/>
          </p:nvGrpSpPr>
          <p:grpSpPr>
            <a:xfrm>
              <a:off x="4836466" y="3803258"/>
              <a:ext cx="7362075" cy="975336"/>
              <a:chOff x="4836466" y="3803258"/>
              <a:chExt cx="7362075" cy="97533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AE9E6AD-73A4-47DD-89AD-E9CD73295CCE}"/>
                  </a:ext>
                </a:extLst>
              </p:cNvPr>
              <p:cNvSpPr/>
              <p:nvPr/>
            </p:nvSpPr>
            <p:spPr>
              <a:xfrm>
                <a:off x="5448079" y="4285073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06CBE57-57BA-423D-9629-288E1EE19DFA}"/>
                  </a:ext>
                </a:extLst>
              </p:cNvPr>
              <p:cNvSpPr/>
              <p:nvPr/>
            </p:nvSpPr>
            <p:spPr>
              <a:xfrm>
                <a:off x="6058821" y="4285073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58324EF-1823-477E-A105-9E9A9B7F49D0}"/>
                  </a:ext>
                </a:extLst>
              </p:cNvPr>
              <p:cNvSpPr/>
              <p:nvPr/>
            </p:nvSpPr>
            <p:spPr>
              <a:xfrm>
                <a:off x="6664268" y="4279785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E54A1C1-7E36-460C-B69B-EF63656DE54D}"/>
                  </a:ext>
                </a:extLst>
              </p:cNvPr>
              <p:cNvSpPr/>
              <p:nvPr/>
            </p:nvSpPr>
            <p:spPr>
              <a:xfrm>
                <a:off x="7269042" y="4279785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AEDCBBE-4993-4D06-9302-C4FD19467815}"/>
                  </a:ext>
                </a:extLst>
              </p:cNvPr>
              <p:cNvSpPr/>
              <p:nvPr/>
            </p:nvSpPr>
            <p:spPr>
              <a:xfrm>
                <a:off x="7878616" y="4290419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FF923FC-A963-410D-9E3C-C1EC355DCB2F}"/>
                  </a:ext>
                </a:extLst>
              </p:cNvPr>
              <p:cNvSpPr/>
              <p:nvPr/>
            </p:nvSpPr>
            <p:spPr>
              <a:xfrm>
                <a:off x="9213889" y="4279935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7326F23-FBBC-4972-8292-99E818610EE3}"/>
                  </a:ext>
                </a:extLst>
              </p:cNvPr>
              <p:cNvSpPr/>
              <p:nvPr/>
            </p:nvSpPr>
            <p:spPr>
              <a:xfrm>
                <a:off x="9824631" y="4279935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98A0BA8-B453-4A5F-96D8-D64AE224C933}"/>
                  </a:ext>
                </a:extLst>
              </p:cNvPr>
              <p:cNvSpPr/>
              <p:nvPr/>
            </p:nvSpPr>
            <p:spPr>
              <a:xfrm>
                <a:off x="10430078" y="4274647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3C2ACF6-7EA9-4817-91EF-2918384F39B3}"/>
                  </a:ext>
                </a:extLst>
              </p:cNvPr>
              <p:cNvSpPr/>
              <p:nvPr/>
            </p:nvSpPr>
            <p:spPr>
              <a:xfrm>
                <a:off x="11034852" y="4274647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AF8B3E6-1C0A-4DE2-920E-099440357D6A}"/>
                  </a:ext>
                </a:extLst>
              </p:cNvPr>
              <p:cNvCxnSpPr>
                <a:cxnSpLocks/>
                <a:stCxn id="37" idx="2"/>
              </p:cNvCxnSpPr>
              <p:nvPr/>
            </p:nvCxnSpPr>
            <p:spPr>
              <a:xfrm flipH="1">
                <a:off x="4836466" y="4502973"/>
                <a:ext cx="611613" cy="0"/>
              </a:xfrm>
              <a:prstGeom prst="line">
                <a:avLst/>
              </a:prstGeom>
              <a:ln w="12700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E4A7BC7-D0BF-42F1-84DD-747CA7A283F5}"/>
                  </a:ext>
                </a:extLst>
              </p:cNvPr>
              <p:cNvCxnSpPr>
                <a:stCxn id="37" idx="6"/>
                <a:endCxn id="38" idx="2"/>
              </p:cNvCxnSpPr>
              <p:nvPr/>
            </p:nvCxnSpPr>
            <p:spPr>
              <a:xfrm>
                <a:off x="5883878" y="4502973"/>
                <a:ext cx="174943" cy="0"/>
              </a:xfrm>
              <a:prstGeom prst="line">
                <a:avLst/>
              </a:prstGeom>
              <a:ln w="12700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776D0E6-898E-404C-8E48-A863859098C9}"/>
                  </a:ext>
                </a:extLst>
              </p:cNvPr>
              <p:cNvCxnSpPr>
                <a:stCxn id="38" idx="6"/>
                <a:endCxn id="39" idx="2"/>
              </p:cNvCxnSpPr>
              <p:nvPr/>
            </p:nvCxnSpPr>
            <p:spPr>
              <a:xfrm flipV="1">
                <a:off x="6494620" y="4497685"/>
                <a:ext cx="169648" cy="5288"/>
              </a:xfrm>
              <a:prstGeom prst="line">
                <a:avLst/>
              </a:prstGeom>
              <a:ln w="12700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3311BE9-3EDB-451F-A646-7996D4AC0DFE}"/>
                  </a:ext>
                </a:extLst>
              </p:cNvPr>
              <p:cNvCxnSpPr>
                <a:stCxn id="39" idx="6"/>
                <a:endCxn id="40" idx="2"/>
              </p:cNvCxnSpPr>
              <p:nvPr/>
            </p:nvCxnSpPr>
            <p:spPr>
              <a:xfrm>
                <a:off x="7100067" y="4497685"/>
                <a:ext cx="168975" cy="0"/>
              </a:xfrm>
              <a:prstGeom prst="line">
                <a:avLst/>
              </a:prstGeom>
              <a:ln w="12700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28B2EA0-167F-44FF-866C-0FC7907C978B}"/>
                  </a:ext>
                </a:extLst>
              </p:cNvPr>
              <p:cNvCxnSpPr>
                <a:stCxn id="40" idx="6"/>
                <a:endCxn id="41" idx="2"/>
              </p:cNvCxnSpPr>
              <p:nvPr/>
            </p:nvCxnSpPr>
            <p:spPr>
              <a:xfrm>
                <a:off x="7704841" y="4497685"/>
                <a:ext cx="173775" cy="10634"/>
              </a:xfrm>
              <a:prstGeom prst="line">
                <a:avLst/>
              </a:prstGeom>
              <a:ln w="12700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7FF89FD-793E-4D49-8B5B-6F868DE6AAA6}"/>
                  </a:ext>
                </a:extLst>
              </p:cNvPr>
              <p:cNvCxnSpPr>
                <a:stCxn id="41" idx="6"/>
                <a:endCxn id="42" idx="2"/>
              </p:cNvCxnSpPr>
              <p:nvPr/>
            </p:nvCxnSpPr>
            <p:spPr>
              <a:xfrm flipV="1">
                <a:off x="8314415" y="4497835"/>
                <a:ext cx="899474" cy="10484"/>
              </a:xfrm>
              <a:prstGeom prst="line">
                <a:avLst/>
              </a:prstGeom>
              <a:ln w="12700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32642CB-5A07-4823-9410-F16DF73F232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>
                <a:off x="9649688" y="4497835"/>
                <a:ext cx="174943" cy="0"/>
              </a:xfrm>
              <a:prstGeom prst="line">
                <a:avLst/>
              </a:prstGeom>
              <a:ln w="12700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C2E5B66-5B3F-469B-ABCB-C7F769C0ED3F}"/>
                  </a:ext>
                </a:extLst>
              </p:cNvPr>
              <p:cNvCxnSpPr>
                <a:stCxn id="43" idx="6"/>
                <a:endCxn id="44" idx="2"/>
              </p:cNvCxnSpPr>
              <p:nvPr/>
            </p:nvCxnSpPr>
            <p:spPr>
              <a:xfrm flipV="1">
                <a:off x="10260430" y="4492547"/>
                <a:ext cx="169648" cy="5288"/>
              </a:xfrm>
              <a:prstGeom prst="line">
                <a:avLst/>
              </a:prstGeom>
              <a:ln w="12700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D8694F3-F7DA-47FB-A4F0-ECE6A2E18E77}"/>
                  </a:ext>
                </a:extLst>
              </p:cNvPr>
              <p:cNvCxnSpPr>
                <a:stCxn id="44" idx="6"/>
                <a:endCxn id="45" idx="2"/>
              </p:cNvCxnSpPr>
              <p:nvPr/>
            </p:nvCxnSpPr>
            <p:spPr>
              <a:xfrm>
                <a:off x="10865877" y="4492547"/>
                <a:ext cx="168975" cy="0"/>
              </a:xfrm>
              <a:prstGeom prst="line">
                <a:avLst/>
              </a:prstGeom>
              <a:ln w="12700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D20754E-F020-4195-A44B-34C0E8A8090A}"/>
                  </a:ext>
                </a:extLst>
              </p:cNvPr>
              <p:cNvCxnSpPr>
                <a:stCxn id="45" idx="6"/>
              </p:cNvCxnSpPr>
              <p:nvPr/>
            </p:nvCxnSpPr>
            <p:spPr>
              <a:xfrm>
                <a:off x="11470651" y="4492547"/>
                <a:ext cx="389713" cy="0"/>
              </a:xfrm>
              <a:prstGeom prst="line">
                <a:avLst/>
              </a:prstGeom>
              <a:ln w="12700">
                <a:prstDash val="soli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E0503D4-FD6E-4FA3-8519-5AB609F9633C}"/>
                  </a:ext>
                </a:extLst>
              </p:cNvPr>
              <p:cNvSpPr/>
              <p:nvPr/>
            </p:nvSpPr>
            <p:spPr>
              <a:xfrm>
                <a:off x="5406304" y="4240289"/>
                <a:ext cx="2951726" cy="534966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2C80EC3-BAD0-4E89-A3AA-DA2F17D17D08}"/>
                  </a:ext>
                </a:extLst>
              </p:cNvPr>
              <p:cNvSpPr/>
              <p:nvPr/>
            </p:nvSpPr>
            <p:spPr>
              <a:xfrm>
                <a:off x="9136579" y="4243628"/>
                <a:ext cx="2412425" cy="534966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0493C6C-ED68-43A7-A023-A1C405608E6C}"/>
                  </a:ext>
                </a:extLst>
              </p:cNvPr>
              <p:cNvSpPr txBox="1"/>
              <p:nvPr/>
            </p:nvSpPr>
            <p:spPr>
              <a:xfrm>
                <a:off x="11549004" y="4068016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F4817A2-D078-4852-8040-AFC4D00C110C}"/>
                  </a:ext>
                </a:extLst>
              </p:cNvPr>
              <p:cNvSpPr txBox="1"/>
              <p:nvPr/>
            </p:nvSpPr>
            <p:spPr>
              <a:xfrm>
                <a:off x="5262125" y="3803258"/>
                <a:ext cx="538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user’s actions, e.g., purchased items, watched videos.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A79EA02-5146-40E1-8FA6-4F729BE46BC3}"/>
                    </a:ext>
                  </a:extLst>
                </p:cNvPr>
                <p:cNvSpPr txBox="1"/>
                <p:nvPr/>
              </p:nvSpPr>
              <p:spPr>
                <a:xfrm>
                  <a:off x="6199363" y="4751677"/>
                  <a:ext cx="13308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Session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A79EA02-5146-40E1-8FA6-4F729BE46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9363" y="4751677"/>
                  <a:ext cx="1330877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41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606E79F-E01D-4A66-8ACA-C2E8ACC86FE1}"/>
                    </a:ext>
                  </a:extLst>
                </p:cNvPr>
                <p:cNvSpPr txBox="1"/>
                <p:nvPr/>
              </p:nvSpPr>
              <p:spPr>
                <a:xfrm>
                  <a:off x="9617441" y="4751677"/>
                  <a:ext cx="11112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Session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606E79F-E01D-4A66-8ACA-C2E8ACC86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7441" y="4751677"/>
                  <a:ext cx="1111266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94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89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4BCF5AA-D4DA-469B-AEF5-0483B3210C97}"/>
              </a:ext>
            </a:extLst>
          </p:cNvPr>
          <p:cNvSpPr/>
          <p:nvPr/>
        </p:nvSpPr>
        <p:spPr>
          <a:xfrm>
            <a:off x="8276981" y="2707475"/>
            <a:ext cx="2095975" cy="62125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68C58-82B5-4549-811D-E82BCC3B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Problem of Previous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65C11BE-7945-42C0-AF4A-ADA1244DD80D}"/>
                  </a:ext>
                </a:extLst>
              </p:cNvPr>
              <p:cNvSpPr/>
              <p:nvPr/>
            </p:nvSpPr>
            <p:spPr>
              <a:xfrm>
                <a:off x="5786690" y="2807375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65C11BE-7945-42C0-AF4A-ADA1244DD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90" y="2807375"/>
                <a:ext cx="435799" cy="435799"/>
              </a:xfrm>
              <a:prstGeom prst="ellipse">
                <a:avLst/>
              </a:prstGeom>
              <a:blipFill>
                <a:blip r:embed="rId3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EF6ACE7-22A7-45E3-98E5-7CBC48CDD60F}"/>
                  </a:ext>
                </a:extLst>
              </p:cNvPr>
              <p:cNvSpPr/>
              <p:nvPr/>
            </p:nvSpPr>
            <p:spPr>
              <a:xfrm>
                <a:off x="6616787" y="2807375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EF6ACE7-22A7-45E3-98E5-7CBC48CDD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787" y="2807375"/>
                <a:ext cx="435799" cy="435799"/>
              </a:xfrm>
              <a:prstGeom prst="ellipse">
                <a:avLst/>
              </a:prstGeom>
              <a:blipFill>
                <a:blip r:embed="rId4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8B0725E-7FDA-43DF-893D-43EF49F7EDB1}"/>
                  </a:ext>
                </a:extLst>
              </p:cNvPr>
              <p:cNvSpPr/>
              <p:nvPr/>
            </p:nvSpPr>
            <p:spPr>
              <a:xfrm>
                <a:off x="7446884" y="2807375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8B0725E-7FDA-43DF-893D-43EF49F7E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884" y="2807375"/>
                <a:ext cx="435799" cy="435799"/>
              </a:xfrm>
              <a:prstGeom prst="ellipse">
                <a:avLst/>
              </a:prstGeom>
              <a:blipFill>
                <a:blip r:embed="rId5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F5A0AF3-C343-4127-A940-EDBD456E14EC}"/>
                  </a:ext>
                </a:extLst>
              </p:cNvPr>
              <p:cNvSpPr/>
              <p:nvPr/>
            </p:nvSpPr>
            <p:spPr>
              <a:xfrm>
                <a:off x="8276981" y="2807374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F5A0AF3-C343-4127-A940-EDBD456E1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981" y="2807374"/>
                <a:ext cx="435799" cy="435799"/>
              </a:xfrm>
              <a:prstGeom prst="ellipse">
                <a:avLst/>
              </a:prstGeom>
              <a:blipFill>
                <a:blip r:embed="rId6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A16658A-0520-4862-AD42-7F620AA74AA4}"/>
                  </a:ext>
                </a:extLst>
              </p:cNvPr>
              <p:cNvSpPr/>
              <p:nvPr/>
            </p:nvSpPr>
            <p:spPr>
              <a:xfrm>
                <a:off x="9107078" y="2807373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A16658A-0520-4862-AD42-7F620AA74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078" y="2807373"/>
                <a:ext cx="435799" cy="435799"/>
              </a:xfrm>
              <a:prstGeom prst="ellipse">
                <a:avLst/>
              </a:prstGeom>
              <a:blipFill>
                <a:blip r:embed="rId7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D1B19E1-76A3-4A1A-BA3E-BBBEB0186B6A}"/>
                  </a:ext>
                </a:extLst>
              </p:cNvPr>
              <p:cNvSpPr/>
              <p:nvPr/>
            </p:nvSpPr>
            <p:spPr>
              <a:xfrm>
                <a:off x="9937175" y="2807372"/>
                <a:ext cx="435799" cy="4357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D1B19E1-76A3-4A1A-BA3E-BBBEB0186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175" y="2807372"/>
                <a:ext cx="435799" cy="435799"/>
              </a:xfrm>
              <a:prstGeom prst="ellipse">
                <a:avLst/>
              </a:prstGeom>
              <a:blipFill>
                <a:blip r:embed="rId8"/>
                <a:stretch>
                  <a:fillRect l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B6C7D13-DB8A-418E-9D67-2630B7E561DE}"/>
                  </a:ext>
                </a:extLst>
              </p:cNvPr>
              <p:cNvSpPr/>
              <p:nvPr/>
            </p:nvSpPr>
            <p:spPr>
              <a:xfrm>
                <a:off x="10767281" y="2807371"/>
                <a:ext cx="435799" cy="43579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dk1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B6C7D13-DB8A-418E-9D67-2630B7E56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281" y="2807371"/>
                <a:ext cx="435799" cy="435799"/>
              </a:xfrm>
              <a:prstGeom prst="ellipse">
                <a:avLst/>
              </a:prstGeom>
              <a:blipFill>
                <a:blip r:embed="rId9"/>
                <a:stretch>
                  <a:fillRect l="-2703"/>
                </a:stretch>
              </a:blipFill>
              <a:ln>
                <a:solidFill>
                  <a:schemeClr val="dk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6A4C65-369B-4FA6-A4B1-B54EB53B9955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6222489" y="3025275"/>
            <a:ext cx="3942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4FC852-7FCD-4282-B8C7-1F8D63F8CF5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7052586" y="3025275"/>
            <a:ext cx="3942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E62246-E8F1-4789-AA6C-268AB4B2797B}"/>
              </a:ext>
            </a:extLst>
          </p:cNvPr>
          <p:cNvCxnSpPr>
            <a:stCxn id="7" idx="6"/>
            <a:endCxn id="8" idx="2"/>
          </p:cNvCxnSpPr>
          <p:nvPr/>
        </p:nvCxnSpPr>
        <p:spPr>
          <a:xfrm flipV="1">
            <a:off x="7882683" y="3025274"/>
            <a:ext cx="39429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753C07-730B-4C25-9E7B-155C4AA581DB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8712780" y="3025273"/>
            <a:ext cx="39429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711D1D-B664-4603-B4E0-71ED795955A7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9542877" y="3025272"/>
            <a:ext cx="39429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48AC36-EF74-4FE6-A540-CE53C36595B6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 flipV="1">
            <a:off x="10372974" y="3025271"/>
            <a:ext cx="39430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670A8B3-8993-4235-A7D3-16A2D3C7E499}"/>
              </a:ext>
            </a:extLst>
          </p:cNvPr>
          <p:cNvGrpSpPr/>
          <p:nvPr/>
        </p:nvGrpSpPr>
        <p:grpSpPr>
          <a:xfrm>
            <a:off x="6004589" y="3361965"/>
            <a:ext cx="4151208" cy="930355"/>
            <a:chOff x="5680952" y="4052656"/>
            <a:chExt cx="4151208" cy="93035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CF87FEE-E8AF-4480-ABFD-568020653D18}"/>
                </a:ext>
              </a:extLst>
            </p:cNvPr>
            <p:cNvGrpSpPr/>
            <p:nvPr/>
          </p:nvGrpSpPr>
          <p:grpSpPr>
            <a:xfrm>
              <a:off x="5680952" y="4052656"/>
              <a:ext cx="4151208" cy="250794"/>
              <a:chOff x="5680952" y="4052656"/>
              <a:chExt cx="4151208" cy="25079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3AD83E3-84D3-494B-809F-33A7B49E0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0952" y="4052656"/>
                <a:ext cx="0" cy="250794"/>
              </a:xfrm>
              <a:prstGeom prst="line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3CBCBC3-1A37-45C3-A8A9-7982BE9152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32160" y="4052656"/>
                <a:ext cx="0" cy="250794"/>
              </a:xfrm>
              <a:prstGeom prst="line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38283E74-BC7A-4E2A-B734-74A5D5988A9E}"/>
                  </a:ext>
                </a:extLst>
              </p:cNvPr>
              <p:cNvCxnSpPr/>
              <p:nvPr/>
            </p:nvCxnSpPr>
            <p:spPr>
              <a:xfrm>
                <a:off x="5680952" y="4303450"/>
                <a:ext cx="415048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B5C7BA-4A72-4DB4-8532-2CF11F75A46B}"/>
                </a:ext>
              </a:extLst>
            </p:cNvPr>
            <p:cNvSpPr txBox="1"/>
            <p:nvPr/>
          </p:nvSpPr>
          <p:spPr>
            <a:xfrm>
              <a:off x="6761517" y="4336680"/>
              <a:ext cx="2383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High-level ordering</a:t>
              </a:r>
            </a:p>
            <a:p>
              <a:pPr algn="ctr"/>
              <a:r>
                <a:rPr lang="en-US" dirty="0"/>
                <a:t>in the complete session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B1491E-633F-4C01-824A-3D27C182CEE4}"/>
              </a:ext>
            </a:extLst>
          </p:cNvPr>
          <p:cNvGrpSpPr/>
          <p:nvPr/>
        </p:nvGrpSpPr>
        <p:grpSpPr>
          <a:xfrm>
            <a:off x="8306383" y="1594149"/>
            <a:ext cx="2066591" cy="930355"/>
            <a:chOff x="7982746" y="2284840"/>
            <a:chExt cx="2066591" cy="93035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3A04608-41EB-4789-A15B-AAFA76121137}"/>
                </a:ext>
              </a:extLst>
            </p:cNvPr>
            <p:cNvGrpSpPr/>
            <p:nvPr/>
          </p:nvGrpSpPr>
          <p:grpSpPr>
            <a:xfrm>
              <a:off x="8171243" y="2964400"/>
              <a:ext cx="1660194" cy="250795"/>
              <a:chOff x="8171243" y="2964400"/>
              <a:chExt cx="1660194" cy="250795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881316C-8B8A-4897-BE31-7BCB6848AF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1243" y="2964400"/>
                <a:ext cx="0" cy="250795"/>
              </a:xfrm>
              <a:prstGeom prst="line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453B8D4-7F9E-4B17-93E0-9F1A7E573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31437" y="2964400"/>
                <a:ext cx="0" cy="250795"/>
              </a:xfrm>
              <a:prstGeom prst="line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83E67A9-419E-4C8B-9B9B-25B3D571A8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1243" y="2964401"/>
                <a:ext cx="166019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E53B9EC-573E-43A6-B034-824CE1D8B35D}"/>
                </a:ext>
              </a:extLst>
            </p:cNvPr>
            <p:cNvSpPr txBox="1"/>
            <p:nvPr/>
          </p:nvSpPr>
          <p:spPr>
            <a:xfrm>
              <a:off x="7982746" y="2284840"/>
              <a:ext cx="2066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Detailed ordering</a:t>
              </a:r>
            </a:p>
            <a:p>
              <a:pPr algn="ctr"/>
              <a:r>
                <a:rPr lang="en-US" dirty="0"/>
                <a:t>in some sub-session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A41E5FB-BFED-4DB3-BF43-9CFFB4F2659C}"/>
              </a:ext>
            </a:extLst>
          </p:cNvPr>
          <p:cNvSpPr txBox="1"/>
          <p:nvPr/>
        </p:nvSpPr>
        <p:spPr>
          <a:xfrm>
            <a:off x="838196" y="2748956"/>
            <a:ext cx="4263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Detailed ordering</a:t>
            </a:r>
            <a:r>
              <a:rPr lang="en-US" sz="2000" dirty="0"/>
              <a:t> in some sub-sessions may not matter. (We call this property </a:t>
            </a:r>
            <a:r>
              <a:rPr lang="en-US" sz="2000" b="1" i="1" dirty="0"/>
              <a:t>local invariance</a:t>
            </a:r>
            <a:r>
              <a:rPr lang="en-US" sz="2000" dirty="0"/>
              <a:t>.)</a:t>
            </a:r>
          </a:p>
          <a:p>
            <a:endParaRPr lang="en-US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4809A4-63FB-49E6-9853-9AA1703F18B5}"/>
              </a:ext>
            </a:extLst>
          </p:cNvPr>
          <p:cNvSpPr txBox="1"/>
          <p:nvPr/>
        </p:nvSpPr>
        <p:spPr>
          <a:xfrm>
            <a:off x="837473" y="3828848"/>
            <a:ext cx="4150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High-level ordering</a:t>
            </a:r>
            <a:r>
              <a:rPr lang="en-US" sz="2000" dirty="0"/>
              <a:t> in the complete session is still important.</a:t>
            </a:r>
          </a:p>
          <a:p>
            <a:endParaRPr lang="en-US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A04FA2-720B-4FCE-8B94-823873539335}"/>
              </a:ext>
            </a:extLst>
          </p:cNvPr>
          <p:cNvSpPr txBox="1"/>
          <p:nvPr/>
        </p:nvSpPr>
        <p:spPr>
          <a:xfrm>
            <a:off x="837473" y="4600964"/>
            <a:ext cx="487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good session-based recommender system (SBRS) should pay different attention to the ordering information in different levels of granularity.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A97732-E256-4597-87F4-D3A87AD9F909}"/>
              </a:ext>
            </a:extLst>
          </p:cNvPr>
          <p:cNvSpPr txBox="1"/>
          <p:nvPr/>
        </p:nvSpPr>
        <p:spPr>
          <a:xfrm>
            <a:off x="838194" y="1690688"/>
            <a:ext cx="4427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Most of the previous methods predict the next action by following a </a:t>
            </a:r>
            <a:r>
              <a:rPr lang="en-US" sz="2000" b="1" i="1" dirty="0"/>
              <a:t>strict</a:t>
            </a:r>
            <a:r>
              <a:rPr lang="en-US" sz="2000" dirty="0"/>
              <a:t> order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A47BD-B757-49AC-BB97-74F93008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3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BC2743-321D-460E-A1DF-967B4E4B669F}"/>
              </a:ext>
            </a:extLst>
          </p:cNvPr>
          <p:cNvGrpSpPr/>
          <p:nvPr/>
        </p:nvGrpSpPr>
        <p:grpSpPr>
          <a:xfrm>
            <a:off x="5440865" y="4517204"/>
            <a:ext cx="6405695" cy="2121041"/>
            <a:chOff x="5440865" y="4517204"/>
            <a:chExt cx="6405695" cy="212104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D6FA28F-3C7A-4868-9EC2-6C667414E2DB}"/>
                </a:ext>
              </a:extLst>
            </p:cNvPr>
            <p:cNvGrpSpPr/>
            <p:nvPr/>
          </p:nvGrpSpPr>
          <p:grpSpPr>
            <a:xfrm>
              <a:off x="5440865" y="4517204"/>
              <a:ext cx="6405695" cy="2080722"/>
              <a:chOff x="5440865" y="4517204"/>
              <a:chExt cx="6405695" cy="2080722"/>
            </a:xfrm>
          </p:grpSpPr>
          <p:pic>
            <p:nvPicPr>
              <p:cNvPr id="1028" name="Picture 4" descr="Image result for singer icon">
                <a:extLst>
                  <a:ext uri="{FF2B5EF4-FFF2-40B4-BE49-F238E27FC236}">
                    <a16:creationId xmlns:a16="http://schemas.microsoft.com/office/drawing/2014/main" id="{3A2B99EB-30E5-4C17-A95E-9EC50FB5A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3346" y="5735563"/>
                <a:ext cx="690564" cy="862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singer icon">
                <a:extLst>
                  <a:ext uri="{FF2B5EF4-FFF2-40B4-BE49-F238E27FC236}">
                    <a16:creationId xmlns:a16="http://schemas.microsoft.com/office/drawing/2014/main" id="{8FDD88C6-9964-4425-9D8D-402F4DBF9D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duotone>
                  <a:srgbClr val="ED7D3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3214" y="5869672"/>
                <a:ext cx="546190" cy="728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DF07F50-1638-4ADF-8EB9-CA12BBC4D6A0}"/>
                  </a:ext>
                </a:extLst>
              </p:cNvPr>
              <p:cNvGrpSpPr/>
              <p:nvPr/>
            </p:nvGrpSpPr>
            <p:grpSpPr>
              <a:xfrm>
                <a:off x="5440865" y="4517204"/>
                <a:ext cx="6405695" cy="1860291"/>
                <a:chOff x="5440865" y="4517204"/>
                <a:chExt cx="6405695" cy="1860291"/>
              </a:xfrm>
            </p:grpSpPr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ED33D07D-A8E4-4AAE-B23F-1FC1D23DB9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4063" y="5082294"/>
                  <a:ext cx="451738" cy="451738"/>
                </a:xfrm>
                <a:prstGeom prst="rect">
                  <a:avLst/>
                </a:prstGeom>
              </p:spPr>
            </p:pic>
            <p:pic>
              <p:nvPicPr>
                <p:cNvPr id="37" name="Graphic 36">
                  <a:extLst>
                    <a:ext uri="{FF2B5EF4-FFF2-40B4-BE49-F238E27FC236}">
                      <a16:creationId xmlns:a16="http://schemas.microsoft.com/office/drawing/2014/main" id="{CDCA0EBC-7911-4063-9D5E-3DBA92022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9447" y="5079928"/>
                  <a:ext cx="451738" cy="451738"/>
                </a:xfrm>
                <a:prstGeom prst="rect">
                  <a:avLst/>
                </a:prstGeom>
              </p:spPr>
            </p:pic>
            <p:pic>
              <p:nvPicPr>
                <p:cNvPr id="38" name="Graphic 37">
                  <a:extLst>
                    <a:ext uri="{FF2B5EF4-FFF2-40B4-BE49-F238E27FC236}">
                      <a16:creationId xmlns:a16="http://schemas.microsoft.com/office/drawing/2014/main" id="{DDBD7ADE-61E3-4098-9AA3-3B5D4DA895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9559" y="5079928"/>
                  <a:ext cx="451738" cy="451738"/>
                </a:xfrm>
                <a:prstGeom prst="rect">
                  <a:avLst/>
                </a:prstGeom>
              </p:spPr>
            </p:pic>
            <p:pic>
              <p:nvPicPr>
                <p:cNvPr id="41" name="Graphic 40">
                  <a:extLst>
                    <a:ext uri="{FF2B5EF4-FFF2-40B4-BE49-F238E27FC236}">
                      <a16:creationId xmlns:a16="http://schemas.microsoft.com/office/drawing/2014/main" id="{18A14670-DBD6-4280-81E7-9880FD3B6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96210" y="5082294"/>
                  <a:ext cx="451738" cy="451738"/>
                </a:xfrm>
                <a:prstGeom prst="rect">
                  <a:avLst/>
                </a:prstGeom>
              </p:spPr>
            </p:pic>
            <p:pic>
              <p:nvPicPr>
                <p:cNvPr id="42" name="Graphic 41">
                  <a:extLst>
                    <a:ext uri="{FF2B5EF4-FFF2-40B4-BE49-F238E27FC236}">
                      <a16:creationId xmlns:a16="http://schemas.microsoft.com/office/drawing/2014/main" id="{CB5B7872-3BA0-4038-9AFF-AA4028759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80440" y="5074055"/>
                  <a:ext cx="451738" cy="451738"/>
                </a:xfrm>
                <a:prstGeom prst="rect">
                  <a:avLst/>
                </a:prstGeom>
              </p:spPr>
            </p:pic>
            <p:pic>
              <p:nvPicPr>
                <p:cNvPr id="43" name="Graphic 42">
                  <a:extLst>
                    <a:ext uri="{FF2B5EF4-FFF2-40B4-BE49-F238E27FC236}">
                      <a16:creationId xmlns:a16="http://schemas.microsoft.com/office/drawing/2014/main" id="{AFAACE15-91FD-4E82-8532-30C496B841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66746" y="5074055"/>
                  <a:ext cx="451738" cy="451738"/>
                </a:xfrm>
                <a:prstGeom prst="rect">
                  <a:avLst/>
                </a:prstGeom>
              </p:spPr>
            </p:pic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9BF87B3-D3D9-4FBC-801D-06985CB6A6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01120" y="5278583"/>
                  <a:ext cx="345440" cy="0"/>
                </a:xfrm>
                <a:prstGeom prst="line">
                  <a:avLst/>
                </a:prstGeom>
                <a:ln w="53975" cap="flat" cmpd="sng" algn="ctr">
                  <a:solidFill>
                    <a:schemeClr val="accent6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0B841DD3-3D7C-4B44-B459-67EF44F886CF}"/>
                    </a:ext>
                  </a:extLst>
                </p:cNvPr>
                <p:cNvSpPr/>
                <p:nvPr/>
              </p:nvSpPr>
              <p:spPr>
                <a:xfrm>
                  <a:off x="5515644" y="4919768"/>
                  <a:ext cx="2145969" cy="717630"/>
                </a:xfrm>
                <a:prstGeom prst="roundRect">
                  <a:avLst/>
                </a:prstGeom>
                <a:noFill/>
                <a:ln w="190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3C26FD7A-1719-4523-BAB6-B22D02271BC3}"/>
                    </a:ext>
                  </a:extLst>
                </p:cNvPr>
                <p:cNvSpPr/>
                <p:nvPr/>
              </p:nvSpPr>
              <p:spPr>
                <a:xfrm>
                  <a:off x="7841201" y="4909405"/>
                  <a:ext cx="2095974" cy="717630"/>
                </a:xfrm>
                <a:prstGeom prst="roundRect">
                  <a:avLst/>
                </a:prstGeom>
                <a:noFill/>
                <a:ln w="1905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Graphic 60">
                  <a:extLst>
                    <a:ext uri="{FF2B5EF4-FFF2-40B4-BE49-F238E27FC236}">
                      <a16:creationId xmlns:a16="http://schemas.microsoft.com/office/drawing/2014/main" id="{1CC3AA4B-A643-44D7-BA1F-018963691D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98257" y="5052714"/>
                  <a:ext cx="451738" cy="451738"/>
                </a:xfrm>
                <a:prstGeom prst="rect">
                  <a:avLst/>
                </a:prstGeom>
              </p:spPr>
            </p:pic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6DF6CD7B-C5A0-4587-AD11-B366E5CAD2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92297" y="5042351"/>
                  <a:ext cx="451738" cy="451738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51E9887-2C83-41DA-8F37-1B628BE0DC97}"/>
                    </a:ext>
                  </a:extLst>
                </p:cNvPr>
                <p:cNvSpPr txBox="1"/>
                <p:nvPr/>
              </p:nvSpPr>
              <p:spPr>
                <a:xfrm>
                  <a:off x="5515644" y="4517204"/>
                  <a:ext cx="7328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Songs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2997B69-FECF-4C02-860D-8718208013B0}"/>
                    </a:ext>
                  </a:extLst>
                </p:cNvPr>
                <p:cNvSpPr txBox="1"/>
                <p:nvPr/>
              </p:nvSpPr>
              <p:spPr>
                <a:xfrm>
                  <a:off x="5440865" y="6008163"/>
                  <a:ext cx="7816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Artists</a:t>
                  </a:r>
                </a:p>
              </p:txBody>
            </p:sp>
          </p:grpSp>
        </p:grpSp>
        <p:pic>
          <p:nvPicPr>
            <p:cNvPr id="1034" name="Picture 10" descr="Image result for singer icon">
              <a:extLst>
                <a:ext uri="{FF2B5EF4-FFF2-40B4-BE49-F238E27FC236}">
                  <a16:creationId xmlns:a16="http://schemas.microsoft.com/office/drawing/2014/main" id="{7E87B2F6-8F14-44F0-9DCF-B234B093F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4126" y="5775881"/>
              <a:ext cx="862364" cy="86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26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1.85185E-6 L 0.01732 -0.04074 C 0.02123 -0.04954 0.02709 -0.05394 0.03321 -0.05394 C 0.03998 -0.05394 0.04558 -0.04954 0.04948 -0.04074 L 0.06797 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1.85185E-6 L -0.01914 0.04004 C -0.02291 0.04907 -0.02864 0.05393 -0.03463 0.05393 C -0.0414 0.05393 -0.04687 0.04907 -0.05065 0.04004 L -0.06888 1.85185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88 1.85185E-6 L -0.03216 -0.03658 C -0.02461 -0.04491 -0.01315 -0.04908 -0.00104 -0.04908 C 0.01263 -0.04908 0.02357 -0.04491 0.03125 -0.03658 L 0.0681 1.85185E-6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24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03659 0.04004 C -0.04414 0.04907 -0.0556 0.05393 -0.06758 0.05393 C -0.08125 0.05393 -0.09219 0.04907 -0.09974 0.04004 L -0.1362 1.85185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97 1.85185E-6 L 0.0862 -0.03658 C 0.08998 -0.04491 0.09571 -0.04908 0.1017 -0.04908 C 0.10847 -0.04908 0.11406 -0.04491 0.11784 -0.03658 L 0.1362 1.85185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-245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1 1.85185E-6 L 0.04974 0.04352 C 0.04596 0.05347 0.04024 0.05879 0.03425 0.05879 C 0.02748 0.05879 0.02201 0.05347 0.01823 0.04352 L -1.25E-6 1.85185E-6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03F5-C15B-4BAC-8402-C24C2650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C366A-DCB7-4008-A09F-5AD3FA44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00"/>
            <a:ext cx="1085596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We are the first to introduce the </a:t>
            </a:r>
            <a:r>
              <a:rPr lang="en-US" sz="3200" i="1" dirty="0"/>
              <a:t>local invariance </a:t>
            </a:r>
            <a:r>
              <a:rPr lang="en-US" sz="3200" dirty="0"/>
              <a:t>property in SBR.</a:t>
            </a:r>
          </a:p>
          <a:p>
            <a:r>
              <a:rPr lang="en-US" sz="3200" dirty="0"/>
              <a:t>We propose a model to explicitly consider the </a:t>
            </a:r>
            <a:r>
              <a:rPr lang="en-US" sz="3200" i="1" dirty="0"/>
              <a:t>local invariance</a:t>
            </a:r>
            <a:r>
              <a:rPr lang="en-US" sz="3200" dirty="0"/>
              <a:t> property. </a:t>
            </a:r>
          </a:p>
          <a:p>
            <a:r>
              <a:rPr lang="en-US" sz="3200" dirty="0"/>
              <a:t>Experiments on two public benchmark datasets demonstrate the superiority of the proposed method over state-of-the-art methods.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23E84-A4C4-444B-A7DB-11E98551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8261-691F-40D6-B1D2-0F3F550D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Proposed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52C44-16F9-4EC6-830C-3AA28931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2F31BE-0433-47CE-87A4-56DFFEAC1B7B}"/>
              </a:ext>
            </a:extLst>
          </p:cNvPr>
          <p:cNvSpPr/>
          <p:nvPr/>
        </p:nvSpPr>
        <p:spPr>
          <a:xfrm>
            <a:off x="5766754" y="5649723"/>
            <a:ext cx="2479040" cy="538163"/>
          </a:xfrm>
          <a:prstGeom prst="roundRect">
            <a:avLst/>
          </a:prstGeom>
          <a:solidFill>
            <a:srgbClr val="DAE8F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Embedding Layer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E5765A-7403-4005-815C-B1145C20FDA0}"/>
              </a:ext>
            </a:extLst>
          </p:cNvPr>
          <p:cNvGrpSpPr/>
          <p:nvPr/>
        </p:nvGrpSpPr>
        <p:grpSpPr>
          <a:xfrm>
            <a:off x="4762804" y="4841741"/>
            <a:ext cx="4486939" cy="538164"/>
            <a:chOff x="6666614" y="4708997"/>
            <a:chExt cx="4486939" cy="538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32FAE67-7C22-4143-BF31-C099D3A751AD}"/>
                    </a:ext>
                  </a:extLst>
                </p:cNvPr>
                <p:cNvSpPr/>
                <p:nvPr/>
              </p:nvSpPr>
              <p:spPr>
                <a:xfrm>
                  <a:off x="6865548" y="4708998"/>
                  <a:ext cx="538163" cy="538163"/>
                </a:xfrm>
                <a:prstGeom prst="ellipse">
                  <a:avLst/>
                </a:prstGeom>
                <a:solidFill>
                  <a:srgbClr val="FFE6CC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32FAE67-7C22-4143-BF31-C099D3A751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548" y="4708998"/>
                  <a:ext cx="538163" cy="53816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5F311B6-E5CD-44E3-9D4F-4A1EC139D62D}"/>
                    </a:ext>
                  </a:extLst>
                </p:cNvPr>
                <p:cNvSpPr/>
                <p:nvPr/>
              </p:nvSpPr>
              <p:spPr>
                <a:xfrm>
                  <a:off x="7861531" y="4708998"/>
                  <a:ext cx="538163" cy="538163"/>
                </a:xfrm>
                <a:prstGeom prst="ellipse">
                  <a:avLst/>
                </a:prstGeom>
                <a:solidFill>
                  <a:srgbClr val="FFE6CC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5F311B6-E5CD-44E3-9D4F-4A1EC139D6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1531" y="4708998"/>
                  <a:ext cx="538163" cy="53816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45A32DF-DDB7-4F2C-9A01-78EAB0B08BDE}"/>
                    </a:ext>
                  </a:extLst>
                </p:cNvPr>
                <p:cNvSpPr/>
                <p:nvPr/>
              </p:nvSpPr>
              <p:spPr>
                <a:xfrm>
                  <a:off x="8952186" y="4708997"/>
                  <a:ext cx="538163" cy="538163"/>
                </a:xfrm>
                <a:prstGeom prst="ellipse">
                  <a:avLst/>
                </a:prstGeom>
                <a:solidFill>
                  <a:srgbClr val="FFE6CC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45A32DF-DDB7-4F2C-9A01-78EAB0B08B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2186" y="4708997"/>
                  <a:ext cx="538163" cy="53816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E56F553-64AF-4EB7-AFE5-11AFEBF382F2}"/>
                    </a:ext>
                  </a:extLst>
                </p:cNvPr>
                <p:cNvSpPr/>
                <p:nvPr/>
              </p:nvSpPr>
              <p:spPr>
                <a:xfrm>
                  <a:off x="10528356" y="4708997"/>
                  <a:ext cx="538163" cy="538163"/>
                </a:xfrm>
                <a:prstGeom prst="ellipse">
                  <a:avLst/>
                </a:prstGeom>
                <a:solidFill>
                  <a:srgbClr val="FFE6CC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E56F553-64AF-4EB7-AFE5-11AFEBF38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356" y="4708997"/>
                  <a:ext cx="538163" cy="53816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6A48E-8B6F-471E-AE0D-A474E30D4638}"/>
                </a:ext>
              </a:extLst>
            </p:cNvPr>
            <p:cNvCxnSpPr>
              <a:cxnSpLocks/>
            </p:cNvCxnSpPr>
            <p:nvPr/>
          </p:nvCxnSpPr>
          <p:spPr>
            <a:xfrm>
              <a:off x="9846103" y="4978078"/>
              <a:ext cx="306218" cy="0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16A7E42-4E6F-4564-8353-401B04AD04AF}"/>
                </a:ext>
              </a:extLst>
            </p:cNvPr>
            <p:cNvSpPr/>
            <p:nvPr/>
          </p:nvSpPr>
          <p:spPr>
            <a:xfrm>
              <a:off x="6666614" y="4708997"/>
              <a:ext cx="4486939" cy="538163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DE702EE-0813-43C5-B9BD-A45362450DFA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7403711" y="4978080"/>
              <a:ext cx="457820" cy="0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1B6E44-05BD-42DC-9736-BC8A166BF85E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8399694" y="4978079"/>
              <a:ext cx="552492" cy="1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70F706-F0F6-492F-A021-7AAE520A727D}"/>
              </a:ext>
            </a:extLst>
          </p:cNvPr>
          <p:cNvSpPr/>
          <p:nvPr/>
        </p:nvSpPr>
        <p:spPr>
          <a:xfrm>
            <a:off x="6133666" y="4015126"/>
            <a:ext cx="1745212" cy="538163"/>
          </a:xfrm>
          <a:prstGeom prst="roundRect">
            <a:avLst/>
          </a:prstGeom>
          <a:solidFill>
            <a:srgbClr val="D5E8D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Local Encoder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DBC30A-53EA-4299-8263-E6C97B318E12}"/>
              </a:ext>
            </a:extLst>
          </p:cNvPr>
          <p:cNvSpPr/>
          <p:nvPr/>
        </p:nvSpPr>
        <p:spPr>
          <a:xfrm>
            <a:off x="6133666" y="3207144"/>
            <a:ext cx="1745212" cy="538163"/>
          </a:xfrm>
          <a:prstGeom prst="roundRect">
            <a:avLst/>
          </a:prstGeom>
          <a:solidFill>
            <a:srgbClr val="F5F5F5"/>
          </a:solidFill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Global 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986409C-442F-413F-AB90-040A002DBDEC}"/>
                  </a:ext>
                </a:extLst>
              </p:cNvPr>
              <p:cNvSpPr/>
              <p:nvPr/>
            </p:nvSpPr>
            <p:spPr>
              <a:xfrm>
                <a:off x="6010400" y="2266691"/>
                <a:ext cx="1984571" cy="538163"/>
              </a:xfrm>
              <a:prstGeom prst="roundRect">
                <a:avLst/>
              </a:prstGeom>
              <a:solidFill>
                <a:srgbClr val="DAE8FC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986409C-442F-413F-AB90-040A002DB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00" y="2266691"/>
                <a:ext cx="1984571" cy="53816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83AEB5A-78FC-4326-9522-30C166D5F0AE}"/>
              </a:ext>
            </a:extLst>
          </p:cNvPr>
          <p:cNvSpPr/>
          <p:nvPr/>
        </p:nvSpPr>
        <p:spPr>
          <a:xfrm>
            <a:off x="6267147" y="1440076"/>
            <a:ext cx="1478251" cy="538163"/>
          </a:xfrm>
          <a:prstGeom prst="roundRect">
            <a:avLst/>
          </a:prstGeom>
          <a:solidFill>
            <a:srgbClr val="F8CECC"/>
          </a:solidFill>
          <a:ln>
            <a:solidFill>
              <a:srgbClr val="DB9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53921C7-4B64-40F8-AA31-F69FC687DB98}"/>
                  </a:ext>
                </a:extLst>
              </p:cNvPr>
              <p:cNvSpPr/>
              <p:nvPr/>
            </p:nvSpPr>
            <p:spPr>
              <a:xfrm>
                <a:off x="6130079" y="575913"/>
                <a:ext cx="1745212" cy="538163"/>
              </a:xfrm>
              <a:prstGeom prst="roundRect">
                <a:avLst/>
              </a:prstGeom>
              <a:solidFill>
                <a:srgbClr val="FFF2CC"/>
              </a:solidFill>
              <a:ln>
                <a:solidFill>
                  <a:srgbClr val="D9C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53921C7-4B64-40F8-AA31-F69FC687D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079" y="575913"/>
                <a:ext cx="1745212" cy="53816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D9C27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F8F1D1-A081-4D84-B376-0F5BAA53460B}"/>
                  </a:ext>
                </a:extLst>
              </p:cNvPr>
              <p:cNvSpPr txBox="1"/>
              <p:nvPr/>
            </p:nvSpPr>
            <p:spPr>
              <a:xfrm>
                <a:off x="6474716" y="6476338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Session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F8F1D1-A081-4D84-B376-0F5BAA534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16" y="6476338"/>
                <a:ext cx="1063112" cy="369332"/>
              </a:xfrm>
              <a:prstGeom prst="rect">
                <a:avLst/>
              </a:prstGeom>
              <a:blipFill>
                <a:blip r:embed="rId8"/>
                <a:stretch>
                  <a:fillRect l="-45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EB3D68-2F2D-4CAD-9F69-A66A979A9EDD}"/>
              </a:ext>
            </a:extLst>
          </p:cNvPr>
          <p:cNvCxnSpPr>
            <a:cxnSpLocks/>
            <a:stCxn id="29" idx="0"/>
            <a:endCxn id="7" idx="2"/>
          </p:cNvCxnSpPr>
          <p:nvPr/>
        </p:nvCxnSpPr>
        <p:spPr>
          <a:xfrm flipV="1">
            <a:off x="7006272" y="6187886"/>
            <a:ext cx="2" cy="288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30E2CB-1CBA-469A-AF46-CF824F8BD403}"/>
              </a:ext>
            </a:extLst>
          </p:cNvPr>
          <p:cNvCxnSpPr>
            <a:cxnSpLocks/>
            <a:stCxn id="7" idx="0"/>
            <a:endCxn id="17" idx="2"/>
          </p:cNvCxnSpPr>
          <p:nvPr/>
        </p:nvCxnSpPr>
        <p:spPr>
          <a:xfrm flipV="1">
            <a:off x="7006274" y="5379904"/>
            <a:ext cx="0" cy="269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9080B5-3B63-413B-9211-8C51FD9FE072}"/>
              </a:ext>
            </a:extLst>
          </p:cNvPr>
          <p:cNvCxnSpPr>
            <a:cxnSpLocks/>
            <a:stCxn id="17" idx="0"/>
            <a:endCxn id="24" idx="2"/>
          </p:cNvCxnSpPr>
          <p:nvPr/>
        </p:nvCxnSpPr>
        <p:spPr>
          <a:xfrm flipH="1" flipV="1">
            <a:off x="7006272" y="4553289"/>
            <a:ext cx="2" cy="28845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850F2-4258-4265-8868-D53A976EAE95}"/>
              </a:ext>
            </a:extLst>
          </p:cNvPr>
          <p:cNvCxnSpPr>
            <a:stCxn id="24" idx="0"/>
            <a:endCxn id="25" idx="2"/>
          </p:cNvCxnSpPr>
          <p:nvPr/>
        </p:nvCxnSpPr>
        <p:spPr>
          <a:xfrm flipV="1">
            <a:off x="7006272" y="3745307"/>
            <a:ext cx="0" cy="269819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224A110-1BA3-4C51-9B41-9551028D3769}"/>
              </a:ext>
            </a:extLst>
          </p:cNvPr>
          <p:cNvCxnSpPr>
            <a:stCxn id="25" idx="0"/>
            <a:endCxn id="26" idx="2"/>
          </p:cNvCxnSpPr>
          <p:nvPr/>
        </p:nvCxnSpPr>
        <p:spPr>
          <a:xfrm flipH="1" flipV="1">
            <a:off x="7002686" y="2804854"/>
            <a:ext cx="3586" cy="40229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7FF94D4-9168-4277-AAC5-0E47A33D01E7}"/>
              </a:ext>
            </a:extLst>
          </p:cNvPr>
          <p:cNvCxnSpPr>
            <a:stCxn id="26" idx="0"/>
            <a:endCxn id="27" idx="2"/>
          </p:cNvCxnSpPr>
          <p:nvPr/>
        </p:nvCxnSpPr>
        <p:spPr>
          <a:xfrm flipV="1">
            <a:off x="7002686" y="1978239"/>
            <a:ext cx="3587" cy="28845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DD2296E-E1EF-41E6-AE84-76F07B3BC459}"/>
              </a:ext>
            </a:extLst>
          </p:cNvPr>
          <p:cNvCxnSpPr>
            <a:stCxn id="27" idx="0"/>
            <a:endCxn id="28" idx="2"/>
          </p:cNvCxnSpPr>
          <p:nvPr/>
        </p:nvCxnSpPr>
        <p:spPr>
          <a:xfrm flipH="1" flipV="1">
            <a:off x="7002685" y="1114076"/>
            <a:ext cx="3588" cy="32600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C03E14D-4502-432F-B890-44D20E59895F}"/>
                  </a:ext>
                </a:extLst>
              </p:cNvPr>
              <p:cNvSpPr txBox="1"/>
              <p:nvPr/>
            </p:nvSpPr>
            <p:spPr>
              <a:xfrm>
                <a:off x="6537162" y="2808652"/>
                <a:ext cx="469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C03E14D-4502-432F-B890-44D20E598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62" y="2808652"/>
                <a:ext cx="46993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60F6EAC5-3DC7-4148-A750-1757819BB6E0}"/>
              </a:ext>
            </a:extLst>
          </p:cNvPr>
          <p:cNvCxnSpPr>
            <a:stCxn id="11" idx="0"/>
            <a:endCxn id="26" idx="3"/>
          </p:cNvCxnSpPr>
          <p:nvPr/>
        </p:nvCxnSpPr>
        <p:spPr>
          <a:xfrm rot="16200000" flipV="1">
            <a:off x="7291316" y="3239428"/>
            <a:ext cx="2305968" cy="898657"/>
          </a:xfrm>
          <a:prstGeom prst="bentConnector2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3B346A-6D3A-4B47-910C-717EA97C2CB0}"/>
                  </a:ext>
                </a:extLst>
              </p:cNvPr>
              <p:cNvSpPr txBox="1"/>
              <p:nvPr/>
            </p:nvSpPr>
            <p:spPr>
              <a:xfrm>
                <a:off x="8222681" y="2535771"/>
                <a:ext cx="532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3B346A-6D3A-4B47-910C-717EA97C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681" y="2535771"/>
                <a:ext cx="53245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9FDDD947-64EF-4AC5-9830-8FCBDAD6F7A1}"/>
              </a:ext>
            </a:extLst>
          </p:cNvPr>
          <p:cNvCxnSpPr>
            <a:stCxn id="7" idx="3"/>
            <a:endCxn id="27" idx="3"/>
          </p:cNvCxnSpPr>
          <p:nvPr/>
        </p:nvCxnSpPr>
        <p:spPr>
          <a:xfrm flipH="1" flipV="1">
            <a:off x="7745398" y="1709158"/>
            <a:ext cx="500396" cy="4209647"/>
          </a:xfrm>
          <a:prstGeom prst="bentConnector3">
            <a:avLst>
              <a:gd name="adj1" fmla="val -260292"/>
            </a:avLst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B59D677-AF08-49F2-BF92-D19E6FF75507}"/>
              </a:ext>
            </a:extLst>
          </p:cNvPr>
          <p:cNvGrpSpPr/>
          <p:nvPr/>
        </p:nvGrpSpPr>
        <p:grpSpPr>
          <a:xfrm>
            <a:off x="2599934" y="4927251"/>
            <a:ext cx="2162870" cy="369332"/>
            <a:chOff x="2599934" y="4927251"/>
            <a:chExt cx="2162870" cy="3693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A724CD6-6624-49B8-8D6F-7E64365A9303}"/>
                </a:ext>
              </a:extLst>
            </p:cNvPr>
            <p:cNvSpPr txBox="1"/>
            <p:nvPr/>
          </p:nvSpPr>
          <p:spPr>
            <a:xfrm>
              <a:off x="2599934" y="4927251"/>
              <a:ext cx="1847365" cy="369332"/>
            </a:xfrm>
            <a:prstGeom prst="rect">
              <a:avLst/>
            </a:prstGeom>
            <a:solidFill>
              <a:srgbClr val="FFE6CC"/>
            </a:solidFill>
            <a:ln>
              <a:solidFill>
                <a:srgbClr val="F0C29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Item embeddings</a:t>
              </a:r>
              <a:endParaRPr lang="en-US" b="1" dirty="0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318646D-F5EB-4F01-AF68-F17F2701BD00}"/>
                </a:ext>
              </a:extLst>
            </p:cNvPr>
            <p:cNvCxnSpPr>
              <a:stCxn id="65" idx="3"/>
              <a:endCxn id="17" idx="1"/>
            </p:cNvCxnSpPr>
            <p:nvPr/>
          </p:nvCxnSpPr>
          <p:spPr>
            <a:xfrm flipV="1">
              <a:off x="4447299" y="5110823"/>
              <a:ext cx="315505" cy="10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301D2CD-5B10-421E-BA58-BC8828639E4E}"/>
              </a:ext>
            </a:extLst>
          </p:cNvPr>
          <p:cNvGrpSpPr/>
          <p:nvPr/>
        </p:nvGrpSpPr>
        <p:grpSpPr>
          <a:xfrm>
            <a:off x="2082376" y="3476226"/>
            <a:ext cx="4051290" cy="732784"/>
            <a:chOff x="2082376" y="3476226"/>
            <a:chExt cx="4051290" cy="73278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C62526-2BD9-47C1-A8FD-C4750541785D}"/>
                </a:ext>
              </a:extLst>
            </p:cNvPr>
            <p:cNvSpPr txBox="1"/>
            <p:nvPr/>
          </p:nvSpPr>
          <p:spPr>
            <a:xfrm>
              <a:off x="2082376" y="3562679"/>
              <a:ext cx="2424055" cy="646331"/>
            </a:xfrm>
            <a:prstGeom prst="rect">
              <a:avLst/>
            </a:prstGeom>
            <a:solidFill>
              <a:srgbClr val="F5F5F5"/>
            </a:solidFill>
            <a:ln>
              <a:solidFill>
                <a:srgbClr val="88888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Extracts the </a:t>
              </a:r>
              <a:r>
                <a:rPr lang="en-US" b="1" dirty="0"/>
                <a:t>high-level sequential information</a:t>
              </a:r>
              <a:endParaRPr lang="en-US" dirty="0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080A979-D9DC-4886-B17E-9D974954EE8F}"/>
                </a:ext>
              </a:extLst>
            </p:cNvPr>
            <p:cNvCxnSpPr>
              <a:stCxn id="63" idx="3"/>
              <a:endCxn id="25" idx="1"/>
            </p:cNvCxnSpPr>
            <p:nvPr/>
          </p:nvCxnSpPr>
          <p:spPr>
            <a:xfrm flipV="1">
              <a:off x="4506431" y="3476226"/>
              <a:ext cx="1627235" cy="409619"/>
            </a:xfrm>
            <a:prstGeom prst="straightConnector1">
              <a:avLst/>
            </a:prstGeom>
            <a:ln w="19050">
              <a:prstDash val="dash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4256F95-F61E-4144-937A-59C59B02FF86}"/>
              </a:ext>
            </a:extLst>
          </p:cNvPr>
          <p:cNvGrpSpPr/>
          <p:nvPr/>
        </p:nvGrpSpPr>
        <p:grpSpPr>
          <a:xfrm>
            <a:off x="1251762" y="2069988"/>
            <a:ext cx="5285400" cy="923330"/>
            <a:chOff x="1251762" y="2069988"/>
            <a:chExt cx="5285400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2D63ED2-946E-425A-BAF8-47F896BF595C}"/>
                    </a:ext>
                  </a:extLst>
                </p:cNvPr>
                <p:cNvSpPr txBox="1"/>
                <p:nvPr/>
              </p:nvSpPr>
              <p:spPr>
                <a:xfrm>
                  <a:off x="1251762" y="2069988"/>
                  <a:ext cx="3246795" cy="923330"/>
                </a:xfrm>
                <a:prstGeom prst="rect">
                  <a:avLst/>
                </a:prstGeom>
                <a:solidFill>
                  <a:srgbClr val="DAE8FC"/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a14:m>
                  <a:r>
                    <a:rPr lang="en-US" dirty="0"/>
                    <a:t>: high-level sequential information that discards insignificant detailed ordering</a:t>
                  </a: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2D63ED2-946E-425A-BAF8-47F896BF5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1762" y="2069988"/>
                  <a:ext cx="3246795" cy="923330"/>
                </a:xfrm>
                <a:prstGeom prst="rect">
                  <a:avLst/>
                </a:prstGeom>
                <a:blipFill>
                  <a:blip r:embed="rId11"/>
                  <a:stretch>
                    <a:fillRect l="-1308" t="-3268" b="-9150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051D976-3233-413E-9508-B1A0562C4915}"/>
                </a:ext>
              </a:extLst>
            </p:cNvPr>
            <p:cNvCxnSpPr>
              <a:stCxn id="66" idx="3"/>
              <a:endCxn id="55" idx="1"/>
            </p:cNvCxnSpPr>
            <p:nvPr/>
          </p:nvCxnSpPr>
          <p:spPr>
            <a:xfrm>
              <a:off x="4498557" y="2531653"/>
              <a:ext cx="2038605" cy="461665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40BCF59-F4F5-41A7-A546-B48B50D01B2B}"/>
              </a:ext>
            </a:extLst>
          </p:cNvPr>
          <p:cNvGrpSpPr/>
          <p:nvPr/>
        </p:nvGrpSpPr>
        <p:grpSpPr>
          <a:xfrm>
            <a:off x="8755134" y="2720437"/>
            <a:ext cx="3437941" cy="923330"/>
            <a:chOff x="8755134" y="2720437"/>
            <a:chExt cx="343794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A1D6E5C-F16F-48E7-AE61-5A598DC4FDCF}"/>
                    </a:ext>
                  </a:extLst>
                </p:cNvPr>
                <p:cNvSpPr txBox="1"/>
                <p:nvPr/>
              </p:nvSpPr>
              <p:spPr>
                <a:xfrm>
                  <a:off x="9622206" y="2720437"/>
                  <a:ext cx="2570869" cy="923330"/>
                </a:xfrm>
                <a:prstGeom prst="rect">
                  <a:avLst/>
                </a:prstGeom>
                <a:solidFill>
                  <a:srgbClr val="DAE8FC"/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a14:m>
                  <a:r>
                    <a:rPr lang="en-US" b="1" dirty="0"/>
                    <a:t>: short-term memory </a:t>
                  </a:r>
                  <a:r>
                    <a:rPr lang="en-US" dirty="0"/>
                    <a:t>that represents user’s recent interests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A1D6E5C-F16F-48E7-AE61-5A598DC4F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206" y="2720437"/>
                  <a:ext cx="2570869" cy="923330"/>
                </a:xfrm>
                <a:prstGeom prst="rect">
                  <a:avLst/>
                </a:prstGeom>
                <a:blipFill>
                  <a:blip r:embed="rId12"/>
                  <a:stretch>
                    <a:fillRect l="-1651" t="-2597" b="-8442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22ACAFE-FC8C-4C4A-B3E4-A5CE7E7AE6D5}"/>
                </a:ext>
              </a:extLst>
            </p:cNvPr>
            <p:cNvCxnSpPr>
              <a:stCxn id="67" idx="1"/>
              <a:endCxn id="58" idx="3"/>
            </p:cNvCxnSpPr>
            <p:nvPr/>
          </p:nvCxnSpPr>
          <p:spPr>
            <a:xfrm flipH="1" flipV="1">
              <a:off x="8755134" y="2720437"/>
              <a:ext cx="867072" cy="461665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336D4F9-19BE-4CA3-89B6-056DB2B900F6}"/>
              </a:ext>
            </a:extLst>
          </p:cNvPr>
          <p:cNvGrpSpPr/>
          <p:nvPr/>
        </p:nvGrpSpPr>
        <p:grpSpPr>
          <a:xfrm>
            <a:off x="7875291" y="521829"/>
            <a:ext cx="3913018" cy="646331"/>
            <a:chOff x="7875291" y="521829"/>
            <a:chExt cx="3913018" cy="64633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923880A-62DC-4FE0-BF7E-B6AC0D2DD7F9}"/>
                </a:ext>
              </a:extLst>
            </p:cNvPr>
            <p:cNvSpPr txBox="1"/>
            <p:nvPr/>
          </p:nvSpPr>
          <p:spPr>
            <a:xfrm>
              <a:off x="9400894" y="521829"/>
              <a:ext cx="2387415" cy="646331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Probability distribution </a:t>
              </a:r>
              <a:r>
                <a:rPr lang="en-US" dirty="0"/>
                <a:t>of the next item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89DE682-96DB-4F02-8556-4895492C2F75}"/>
                </a:ext>
              </a:extLst>
            </p:cNvPr>
            <p:cNvCxnSpPr>
              <a:stCxn id="68" idx="1"/>
              <a:endCxn id="28" idx="3"/>
            </p:cNvCxnSpPr>
            <p:nvPr/>
          </p:nvCxnSpPr>
          <p:spPr>
            <a:xfrm flipH="1">
              <a:off x="7875291" y="844995"/>
              <a:ext cx="1525603" cy="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E1F46CF-A41B-4C98-82FD-67A47B7797AF}"/>
              </a:ext>
            </a:extLst>
          </p:cNvPr>
          <p:cNvGrpSpPr/>
          <p:nvPr/>
        </p:nvGrpSpPr>
        <p:grpSpPr>
          <a:xfrm>
            <a:off x="7878878" y="4171244"/>
            <a:ext cx="4257835" cy="1477328"/>
            <a:chOff x="7878878" y="4171244"/>
            <a:chExt cx="4257835" cy="147732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5420246-A231-4F77-95DB-2DAA7003B9F8}"/>
                </a:ext>
              </a:extLst>
            </p:cNvPr>
            <p:cNvSpPr txBox="1"/>
            <p:nvPr/>
          </p:nvSpPr>
          <p:spPr>
            <a:xfrm>
              <a:off x="9802235" y="4171244"/>
              <a:ext cx="2334478" cy="1477328"/>
            </a:xfrm>
            <a:prstGeom prst="rect">
              <a:avLst/>
            </a:prstGeom>
            <a:solidFill>
              <a:srgbClr val="D5E8D4"/>
            </a:solidFill>
            <a:ln cap="rnd">
              <a:solidFill>
                <a:schemeClr val="accent6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Extracts local context information that is </a:t>
              </a:r>
              <a:r>
                <a:rPr lang="en-US" b="1" dirty="0"/>
                <a:t>invariant to subtle position changes in sub-sessions</a:t>
              </a:r>
              <a:endParaRPr lang="en-US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670FB41-46E1-40D4-9F7E-735DBDFD2839}"/>
                </a:ext>
              </a:extLst>
            </p:cNvPr>
            <p:cNvCxnSpPr>
              <a:stCxn id="62" idx="1"/>
              <a:endCxn id="24" idx="3"/>
            </p:cNvCxnSpPr>
            <p:nvPr/>
          </p:nvCxnSpPr>
          <p:spPr>
            <a:xfrm flipH="1" flipV="1">
              <a:off x="7878878" y="4284208"/>
              <a:ext cx="1923357" cy="62570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2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9314B-862B-4039-AD76-155A8E88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283BA-E494-4A6D-9636-86F3C0E05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630" y="1825625"/>
                <a:ext cx="5060630" cy="4351338"/>
              </a:xfrm>
            </p:spPr>
            <p:txBody>
              <a:bodyPr>
                <a:normAutofit/>
              </a:bodyPr>
              <a:lstStyle/>
              <a:p>
                <a:pPr marL="285750" indent="-285750"/>
                <a:r>
                  <a:rPr lang="en-US" sz="2600" b="1" dirty="0"/>
                  <a:t>Objective</a:t>
                </a:r>
                <a:r>
                  <a:rPr lang="en-US" sz="2600" dirty="0"/>
                  <a:t>: </a:t>
                </a:r>
                <a:r>
                  <a:rPr lang="en-US" sz="2400" dirty="0"/>
                  <a:t>extract group features that are invariant to position changes inside each group</a:t>
                </a:r>
                <a:r>
                  <a:rPr lang="en-US" sz="2600" dirty="0"/>
                  <a:t>.</a:t>
                </a:r>
              </a:p>
              <a:p>
                <a:pPr marL="285750" indent="-285750"/>
                <a:r>
                  <a:rPr lang="en-US" sz="2400" b="1" dirty="0"/>
                  <a:t>Intuition</a:t>
                </a:r>
                <a:r>
                  <a:rPr lang="en-US" sz="2400" dirty="0"/>
                  <a:t>: groups are formed by </a:t>
                </a:r>
                <a:r>
                  <a:rPr lang="en-US" sz="2400" b="1" dirty="0"/>
                  <a:t>similar adjacent </a:t>
                </a:r>
                <a:r>
                  <a:rPr lang="en-US" sz="2400" dirty="0"/>
                  <a:t>items.</a:t>
                </a:r>
              </a:p>
              <a:p>
                <a:pPr marL="285750" indent="-28575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group features: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pPr marL="742950" lvl="1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large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/>
                  <a:t>similar and close </a:t>
                </a:r>
                <a:r>
                  <a:rPr lang="en-US" dirty="0"/>
                  <a:t>to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742950" lvl="1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283BA-E494-4A6D-9636-86F3C0E05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630" y="1825625"/>
                <a:ext cx="5060630" cy="4351338"/>
              </a:xfrm>
              <a:blipFill>
                <a:blip r:embed="rId3"/>
                <a:stretch>
                  <a:fillRect l="-1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2760E81-100C-462D-BC5A-C3F5F2C99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84" y="2560341"/>
            <a:ext cx="6302618" cy="2425936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61F7F0-E3CC-494E-9255-F3346519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2F3ECAA-AF94-4EC6-B900-DB463402821A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8DCC4-6B05-4DDC-A5AF-327AE995D297}"/>
              </a:ext>
            </a:extLst>
          </p:cNvPr>
          <p:cNvGrpSpPr/>
          <p:nvPr/>
        </p:nvGrpSpPr>
        <p:grpSpPr>
          <a:xfrm>
            <a:off x="5688584" y="4534118"/>
            <a:ext cx="2922016" cy="2146033"/>
            <a:chOff x="5688584" y="4534118"/>
            <a:chExt cx="2922016" cy="2146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042EDAA-8266-40B0-AD28-C84CB7281320}"/>
                    </a:ext>
                  </a:extLst>
                </p:cNvPr>
                <p:cNvSpPr txBox="1"/>
                <p:nvPr/>
              </p:nvSpPr>
              <p:spPr>
                <a:xfrm>
                  <a:off x="5688584" y="5627619"/>
                  <a:ext cx="2922016" cy="1052532"/>
                </a:xfrm>
                <a:prstGeom prst="rect">
                  <a:avLst/>
                </a:prstGeom>
                <a:solidFill>
                  <a:srgbClr val="FFF2CD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Attention weight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dirty="0"/>
                    <a:t> measures the </a:t>
                  </a:r>
                  <a:r>
                    <a:rPr lang="en-US" b="1" dirty="0"/>
                    <a:t>similarity</a:t>
                  </a:r>
                  <a:r>
                    <a:rPr lang="en-US" dirty="0"/>
                    <a:t> between item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and item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042EDAA-8266-40B0-AD28-C84CB7281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584" y="5627619"/>
                  <a:ext cx="2922016" cy="1052532"/>
                </a:xfrm>
                <a:prstGeom prst="rect">
                  <a:avLst/>
                </a:prstGeom>
                <a:blipFill>
                  <a:blip r:embed="rId6"/>
                  <a:stretch>
                    <a:fillRect l="-1452" b="-5714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098D37-E0E0-465B-B345-14EBB2C7B085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6379335" y="4534118"/>
              <a:ext cx="770257" cy="1093501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661953-754E-4074-AE1A-D4AED8856D65}"/>
              </a:ext>
            </a:extLst>
          </p:cNvPr>
          <p:cNvGrpSpPr/>
          <p:nvPr/>
        </p:nvGrpSpPr>
        <p:grpSpPr>
          <a:xfrm>
            <a:off x="6558730" y="1065716"/>
            <a:ext cx="3423470" cy="1752944"/>
            <a:chOff x="6558730" y="1065716"/>
            <a:chExt cx="3423470" cy="1752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6AAFB48-F4BC-4A04-BD5A-DC06E66BD484}"/>
                    </a:ext>
                  </a:extLst>
                </p:cNvPr>
                <p:cNvSpPr txBox="1"/>
                <p:nvPr/>
              </p:nvSpPr>
              <p:spPr>
                <a:xfrm>
                  <a:off x="6619743" y="1065716"/>
                  <a:ext cx="3362457" cy="945643"/>
                </a:xfrm>
                <a:prstGeom prst="rect">
                  <a:avLst/>
                </a:prstGeom>
                <a:solidFill>
                  <a:srgbClr val="FFF2CD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Gaussian weight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measure the (temporal) </a:t>
                  </a:r>
                  <a:r>
                    <a:rPr lang="en-US" b="1" dirty="0"/>
                    <a:t>closeness</a:t>
                  </a:r>
                  <a:r>
                    <a:rPr lang="en-US" dirty="0"/>
                    <a:t> between item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and item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6AAFB48-F4BC-4A04-BD5A-DC06E66BD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743" y="1065716"/>
                  <a:ext cx="3362457" cy="945643"/>
                </a:xfrm>
                <a:prstGeom prst="rect">
                  <a:avLst/>
                </a:prstGeom>
                <a:blipFill>
                  <a:blip r:embed="rId7"/>
                  <a:stretch>
                    <a:fillRect l="-1444" t="-3185" r="-722" b="-7006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7A6A6CA-40DB-47B4-A577-C7C587D58F15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6558730" y="2011359"/>
              <a:ext cx="1742242" cy="807301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8D3F88-4759-4B3E-B315-4EFF7816E8C3}"/>
              </a:ext>
            </a:extLst>
          </p:cNvPr>
          <p:cNvGrpSpPr/>
          <p:nvPr/>
        </p:nvGrpSpPr>
        <p:grpSpPr>
          <a:xfrm>
            <a:off x="838200" y="5455920"/>
            <a:ext cx="3921523" cy="869633"/>
            <a:chOff x="838200" y="5455920"/>
            <a:chExt cx="3921523" cy="86963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7ED8B1-FC47-4C60-90B2-9618983C5278}"/>
                </a:ext>
              </a:extLst>
            </p:cNvPr>
            <p:cNvSpPr txBox="1"/>
            <p:nvPr/>
          </p:nvSpPr>
          <p:spPr>
            <a:xfrm>
              <a:off x="838200" y="5942568"/>
              <a:ext cx="1758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Attention weight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079EA9-3729-4FE1-A081-C4970BB1B694}"/>
                </a:ext>
              </a:extLst>
            </p:cNvPr>
            <p:cNvSpPr txBox="1"/>
            <p:nvPr/>
          </p:nvSpPr>
          <p:spPr>
            <a:xfrm>
              <a:off x="3041945" y="5956221"/>
              <a:ext cx="1717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Gaussian weight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B1A4302-3668-4D39-927B-616F3D576020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1717479" y="5506720"/>
              <a:ext cx="609161" cy="435848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D782D5C-88EA-4224-BD9B-0B4C2770BC43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3403833" y="5455920"/>
              <a:ext cx="497001" cy="500301"/>
            </a:xfrm>
            <a:prstGeom prst="straightConnector1">
              <a:avLst/>
            </a:prstGeom>
            <a:ln w="12700"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7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9589-4673-4B2C-8449-912397DC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Local 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DD76E7-37F9-4218-B584-1A4B0A4C1ED2}"/>
                  </a:ext>
                </a:extLst>
              </p:cNvPr>
              <p:cNvSpPr txBox="1"/>
              <p:nvPr/>
            </p:nvSpPr>
            <p:spPr>
              <a:xfrm>
                <a:off x="369443" y="1782322"/>
                <a:ext cx="6038463" cy="195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400" dirty="0"/>
                  <a:t> is computed using the attention mechanism.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softmax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DD76E7-37F9-4218-B584-1A4B0A4C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3" y="1782322"/>
                <a:ext cx="6038463" cy="1950855"/>
              </a:xfrm>
              <a:prstGeom prst="rect">
                <a:avLst/>
              </a:prstGeom>
              <a:blipFill>
                <a:blip r:embed="rId3"/>
                <a:stretch>
                  <a:fillRect l="-1414" r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9F1D4-A8AA-451F-B81A-505CE44F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2F3ECAA-AF94-4EC6-B900-DB463402821A}" type="slidenum">
              <a:rPr lang="en-US" smtClean="0"/>
              <a:t>7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35B9A85-648B-4041-814D-41685466C7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91162" y="5113971"/>
            <a:ext cx="5486400" cy="13849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06B828D-6247-4B41-8F0A-DAF2A58B880C}"/>
              </a:ext>
            </a:extLst>
          </p:cNvPr>
          <p:cNvSpPr txBox="1"/>
          <p:nvPr/>
        </p:nvSpPr>
        <p:spPr>
          <a:xfrm>
            <a:off x="10041228" y="3628168"/>
            <a:ext cx="2150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Adjacent items more similar, larger group, larger variance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766656-CEE2-4587-81A9-9E3BC0894690}"/>
              </a:ext>
            </a:extLst>
          </p:cNvPr>
          <p:cNvSpPr txBox="1"/>
          <p:nvPr/>
        </p:nvSpPr>
        <p:spPr>
          <a:xfrm>
            <a:off x="9982200" y="5177602"/>
            <a:ext cx="227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Adjacent items less similar, smaller group, smaller variance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81B5BA-486C-4FB8-BC58-E09D45A69E15}"/>
              </a:ext>
            </a:extLst>
          </p:cNvPr>
          <p:cNvGrpSpPr/>
          <p:nvPr/>
        </p:nvGrpSpPr>
        <p:grpSpPr>
          <a:xfrm>
            <a:off x="5867400" y="2301025"/>
            <a:ext cx="6094520" cy="4096205"/>
            <a:chOff x="5867400" y="2301025"/>
            <a:chExt cx="6094520" cy="409620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1B3778-C589-4585-826F-2EFA811D1C44}"/>
                </a:ext>
              </a:extLst>
            </p:cNvPr>
            <p:cNvCxnSpPr>
              <a:cxnSpLocks/>
            </p:cNvCxnSpPr>
            <p:nvPr/>
          </p:nvCxnSpPr>
          <p:spPr>
            <a:xfrm>
              <a:off x="8683429" y="2301025"/>
              <a:ext cx="27755" cy="409620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AB3E806-C007-475A-9A40-906ECE5B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867400" y="3653443"/>
              <a:ext cx="5486400" cy="13849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BA3B996-6E80-4E8B-A823-4B938E8970B1}"/>
                    </a:ext>
                  </a:extLst>
                </p:cNvPr>
                <p:cNvSpPr/>
                <p:nvPr/>
              </p:nvSpPr>
              <p:spPr>
                <a:xfrm>
                  <a:off x="7276586" y="2606157"/>
                  <a:ext cx="538163" cy="538163"/>
                </a:xfrm>
                <a:prstGeom prst="ellipse">
                  <a:avLst/>
                </a:prstGeom>
                <a:solidFill>
                  <a:srgbClr val="D5E8D4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BA3B996-6E80-4E8B-A823-4B938E8970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586" y="2606157"/>
                  <a:ext cx="538163" cy="538163"/>
                </a:xfrm>
                <a:prstGeom prst="ellipse">
                  <a:avLst/>
                </a:prstGeom>
                <a:blipFill>
                  <a:blip r:embed="rId8"/>
                  <a:stretch>
                    <a:fillRect l="-4444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9AD9789-651D-4E30-AA07-7E16FE36402D}"/>
                    </a:ext>
                  </a:extLst>
                </p:cNvPr>
                <p:cNvSpPr/>
                <p:nvPr/>
              </p:nvSpPr>
              <p:spPr>
                <a:xfrm>
                  <a:off x="8414347" y="2602028"/>
                  <a:ext cx="538163" cy="538163"/>
                </a:xfrm>
                <a:prstGeom prst="ellipse">
                  <a:avLst/>
                </a:prstGeom>
                <a:solidFill>
                  <a:srgbClr val="D5E8D4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9AD9789-651D-4E30-AA07-7E16FE364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4347" y="2602028"/>
                  <a:ext cx="538163" cy="53816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7D9DAA9-2474-414C-958A-65F09F121892}"/>
                    </a:ext>
                  </a:extLst>
                </p:cNvPr>
                <p:cNvSpPr/>
                <p:nvPr/>
              </p:nvSpPr>
              <p:spPr>
                <a:xfrm>
                  <a:off x="9552108" y="2602027"/>
                  <a:ext cx="538163" cy="538163"/>
                </a:xfrm>
                <a:prstGeom prst="ellipse">
                  <a:avLst/>
                </a:prstGeom>
                <a:solidFill>
                  <a:srgbClr val="D5E8D4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7D9DAA9-2474-414C-958A-65F09F1218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108" y="2602027"/>
                  <a:ext cx="538163" cy="538163"/>
                </a:xfrm>
                <a:prstGeom prst="ellipse">
                  <a:avLst/>
                </a:prstGeom>
                <a:blipFill>
                  <a:blip r:embed="rId10"/>
                  <a:stretch>
                    <a:fillRect l="-4444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CB7B200-6F35-4E97-8097-536FBBBC021B}"/>
                </a:ext>
              </a:extLst>
            </p:cNvPr>
            <p:cNvSpPr/>
            <p:nvPr/>
          </p:nvSpPr>
          <p:spPr>
            <a:xfrm>
              <a:off x="10689870" y="2584200"/>
              <a:ext cx="538163" cy="538163"/>
            </a:xfrm>
            <a:prstGeom prst="ellipse">
              <a:avLst/>
            </a:prstGeom>
            <a:solidFill>
              <a:srgbClr val="D5E8D4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805FAE-053C-40E7-93C4-36637D5519B1}"/>
                </a:ext>
              </a:extLst>
            </p:cNvPr>
            <p:cNvCxnSpPr>
              <a:cxnSpLocks/>
            </p:cNvCxnSpPr>
            <p:nvPr/>
          </p:nvCxnSpPr>
          <p:spPr>
            <a:xfrm>
              <a:off x="11655702" y="2869898"/>
              <a:ext cx="306218" cy="0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C0592-D798-4F3B-A1E6-A9546E346AD2}"/>
                  </a:ext>
                </a:extLst>
              </p:cNvPr>
              <p:cNvSpPr txBox="1"/>
              <p:nvPr/>
            </p:nvSpPr>
            <p:spPr>
              <a:xfrm>
                <a:off x="369444" y="3640844"/>
                <a:ext cx="5724398" cy="253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Gaussian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: pdf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dirty="0"/>
                  <a:t> avg. similarity to adjacent items:</a:t>
                </a:r>
              </a:p>
              <a:p>
                <a:pPr lvl="1"/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sim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C0592-D798-4F3B-A1E6-A9546E346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4" y="3640844"/>
                <a:ext cx="5724398" cy="2530052"/>
              </a:xfrm>
              <a:prstGeom prst="rect">
                <a:avLst/>
              </a:prstGeom>
              <a:blipFill>
                <a:blip r:embed="rId11"/>
                <a:stretch>
                  <a:fillRect l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42B0C4-5F86-4132-9B7D-3844336D92B4}"/>
                  </a:ext>
                </a:extLst>
              </p:cNvPr>
              <p:cNvSpPr txBox="1"/>
              <p:nvPr/>
            </p:nvSpPr>
            <p:spPr>
              <a:xfrm>
                <a:off x="5614593" y="4879020"/>
                <a:ext cx="2535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42B0C4-5F86-4132-9B7D-3844336D9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593" y="4879020"/>
                <a:ext cx="2535936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6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4232-451B-40B8-8155-572000CF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133"/>
            <a:ext cx="10515600" cy="1325563"/>
          </a:xfrm>
        </p:spPr>
        <p:txBody>
          <a:bodyPr/>
          <a:lstStyle/>
          <a:p>
            <a:r>
              <a:rPr lang="en-US" dirty="0"/>
              <a:t>Global Encoder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57B768-78E1-4CBB-ABC9-BA4BE1601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91" y="1854993"/>
            <a:ext cx="4977686" cy="31480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5A9D06-DEF5-4209-9D8C-72E171C2320E}"/>
                  </a:ext>
                </a:extLst>
              </p:cNvPr>
              <p:cNvSpPr txBox="1"/>
              <p:nvPr/>
            </p:nvSpPr>
            <p:spPr>
              <a:xfrm>
                <a:off x="625413" y="2924973"/>
                <a:ext cx="6080760" cy="355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/>
                  <a:t>: high-level sequential information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the output state of a GRU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Straightforward method: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Common method:</a:t>
                </a:r>
                <a:endParaRPr lang="en-US" sz="2400" i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i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i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softmax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5A9D06-DEF5-4209-9D8C-72E171C23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3" y="2924973"/>
                <a:ext cx="6080760" cy="3551998"/>
              </a:xfrm>
              <a:prstGeom prst="rect">
                <a:avLst/>
              </a:prstGeom>
              <a:blipFill>
                <a:blip r:embed="rId4"/>
                <a:stretch>
                  <a:fillRect l="-1404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420FF-F8B5-4848-9C8D-60E79857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ECAA-AF94-4EC6-B900-DB463402821A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46481-7C15-4BFD-A5AC-38370CA82D7D}"/>
              </a:ext>
            </a:extLst>
          </p:cNvPr>
          <p:cNvSpPr txBox="1"/>
          <p:nvPr/>
        </p:nvSpPr>
        <p:spPr>
          <a:xfrm>
            <a:off x="640080" y="2093976"/>
            <a:ext cx="608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Objective</a:t>
            </a:r>
            <a:r>
              <a:rPr lang="en-US" sz="2400" dirty="0"/>
              <a:t>: extract high-level sequential information from the group features.</a:t>
            </a:r>
          </a:p>
        </p:txBody>
      </p:sp>
    </p:spTree>
    <p:extLst>
      <p:ext uri="{BB962C8B-B14F-4D97-AF65-F5344CB8AC3E}">
        <p14:creationId xmlns:p14="http://schemas.microsoft.com/office/powerpoint/2010/main" val="35603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B9D5-7ABA-43C5-87E7-24B1ABC4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EEDD1-A87C-4CA9-A855-E15EB8A4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2F3ECAA-AF94-4EC6-B900-DB463402821A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5774A6-8875-4A56-830D-9DB610D5C733}"/>
                  </a:ext>
                </a:extLst>
              </p:cNvPr>
              <p:cNvSpPr txBox="1"/>
              <p:nvPr/>
            </p:nvSpPr>
            <p:spPr>
              <a:xfrm>
                <a:off x="10140651" y="3815564"/>
                <a:ext cx="13927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: embedding of the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5774A6-8875-4A56-830D-9DB610D5C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651" y="3815564"/>
                <a:ext cx="1392763" cy="923330"/>
              </a:xfrm>
              <a:prstGeom prst="rect">
                <a:avLst/>
              </a:prstGeom>
              <a:blipFill>
                <a:blip r:embed="rId3"/>
                <a:stretch>
                  <a:fillRect l="-3493"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163188-4C89-44C7-B0AD-D927B8C268EE}"/>
              </a:ext>
            </a:extLst>
          </p:cNvPr>
          <p:cNvSpPr/>
          <p:nvPr/>
        </p:nvSpPr>
        <p:spPr>
          <a:xfrm>
            <a:off x="8865873" y="4704468"/>
            <a:ext cx="2479040" cy="538163"/>
          </a:xfrm>
          <a:prstGeom prst="roundRect">
            <a:avLst/>
          </a:prstGeom>
          <a:solidFill>
            <a:srgbClr val="DAE8F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Embedding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AA1D752-150F-4723-8226-EBBDCBC721E4}"/>
                  </a:ext>
                </a:extLst>
              </p:cNvPr>
              <p:cNvSpPr/>
              <p:nvPr/>
            </p:nvSpPr>
            <p:spPr>
              <a:xfrm>
                <a:off x="6033867" y="4702446"/>
                <a:ext cx="2338670" cy="538163"/>
              </a:xfrm>
              <a:prstGeom prst="roundRect">
                <a:avLst/>
              </a:prstGeom>
              <a:solidFill>
                <a:srgbClr val="DAE8FC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AA1D752-150F-4723-8226-EBBDCBC72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7" y="4702446"/>
                <a:ext cx="2338670" cy="53816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DF0A0FC-97F1-4122-B699-A4E51BE7E2EF}"/>
                  </a:ext>
                </a:extLst>
              </p:cNvPr>
              <p:cNvSpPr/>
              <p:nvPr/>
            </p:nvSpPr>
            <p:spPr>
              <a:xfrm>
                <a:off x="6098094" y="3510159"/>
                <a:ext cx="2210216" cy="538163"/>
              </a:xfrm>
              <a:prstGeom prst="roundRect">
                <a:avLst/>
              </a:prstGeom>
              <a:solidFill>
                <a:srgbClr val="F8CECC"/>
              </a:solidFill>
              <a:ln>
                <a:solidFill>
                  <a:srgbClr val="DB90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Fully-connected Layers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DF0A0FC-97F1-4122-B699-A4E51BE7E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094" y="3510159"/>
                <a:ext cx="2210216" cy="538163"/>
              </a:xfrm>
              <a:prstGeom prst="roundRect">
                <a:avLst/>
              </a:prstGeom>
              <a:blipFill>
                <a:blip r:embed="rId5"/>
                <a:stretch>
                  <a:fillRect t="-14444" b="-25556"/>
                </a:stretch>
              </a:blipFill>
              <a:ln>
                <a:solidFill>
                  <a:srgbClr val="DB908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7C37460-7D2B-464F-8B4F-64BB020DE1C6}"/>
                  </a:ext>
                </a:extLst>
              </p:cNvPr>
              <p:cNvSpPr/>
              <p:nvPr/>
            </p:nvSpPr>
            <p:spPr>
              <a:xfrm>
                <a:off x="7103809" y="1678774"/>
                <a:ext cx="3129108" cy="538163"/>
              </a:xfrm>
              <a:prstGeom prst="roundRect">
                <a:avLst/>
              </a:prstGeom>
              <a:solidFill>
                <a:srgbClr val="FFF2CC"/>
              </a:solidFill>
              <a:ln>
                <a:solidFill>
                  <a:srgbClr val="D9C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7C37460-7D2B-464F-8B4F-64BB020DE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809" y="1678774"/>
                <a:ext cx="3129108" cy="53816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9C27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488343-620B-44B6-AB3F-81BAD430DD4D}"/>
              </a:ext>
            </a:extLst>
          </p:cNvPr>
          <p:cNvCxnSpPr>
            <a:stCxn id="20" idx="0"/>
            <a:endCxn id="21" idx="2"/>
          </p:cNvCxnSpPr>
          <p:nvPr/>
        </p:nvCxnSpPr>
        <p:spPr>
          <a:xfrm flipV="1">
            <a:off x="7203202" y="4048322"/>
            <a:ext cx="0" cy="654124"/>
          </a:xfrm>
          <a:prstGeom prst="straightConnector1">
            <a:avLst/>
          </a:prstGeom>
          <a:ln w="19050">
            <a:prstDash val="soli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C17C5F-7D1E-481E-AF74-F000D468F56C}"/>
                  </a:ext>
                </a:extLst>
              </p:cNvPr>
              <p:cNvSpPr txBox="1"/>
              <p:nvPr/>
            </p:nvSpPr>
            <p:spPr>
              <a:xfrm>
                <a:off x="7005242" y="2518039"/>
                <a:ext cx="125752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C17C5F-7D1E-481E-AF74-F000D468F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242" y="2518039"/>
                <a:ext cx="1257524" cy="374270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F9DE8CE-D35B-4619-B6E8-CDCB0F576114}"/>
                  </a:ext>
                </a:extLst>
              </p:cNvPr>
              <p:cNvSpPr txBox="1"/>
              <p:nvPr/>
            </p:nvSpPr>
            <p:spPr>
              <a:xfrm>
                <a:off x="9172491" y="2514129"/>
                <a:ext cx="120372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F9DE8CE-D35B-4619-B6E8-CDCB0F576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491" y="2514129"/>
                <a:ext cx="1203727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BC019FF-98F0-4C1F-ACC6-48160D57CEC8}"/>
              </a:ext>
            </a:extLst>
          </p:cNvPr>
          <p:cNvGrpSpPr/>
          <p:nvPr/>
        </p:nvGrpSpPr>
        <p:grpSpPr>
          <a:xfrm>
            <a:off x="6285878" y="5240609"/>
            <a:ext cx="2696251" cy="1073570"/>
            <a:chOff x="6285878" y="5240609"/>
            <a:chExt cx="2696251" cy="1073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7AA88D2-DD06-4A63-B1C2-CB611D964339}"/>
                    </a:ext>
                  </a:extLst>
                </p:cNvPr>
                <p:cNvSpPr txBox="1"/>
                <p:nvPr/>
              </p:nvSpPr>
              <p:spPr>
                <a:xfrm>
                  <a:off x="6285878" y="5944847"/>
                  <a:ext cx="2696251" cy="369332"/>
                </a:xfrm>
                <a:prstGeom prst="rect">
                  <a:avLst/>
                </a:prstGeom>
                <a:solidFill>
                  <a:srgbClr val="DAE8FC"/>
                </a:solidFill>
                <a:ln>
                  <a:solidFill>
                    <a:srgbClr val="0070C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/>
                    <a:t>: User’s recent interests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7AA88D2-DD06-4A63-B1C2-CB611D964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878" y="5944847"/>
                  <a:ext cx="2696251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6349" r="-1577" b="-22222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795E652-B6CF-4C59-8753-21342591E2C1}"/>
                </a:ext>
              </a:extLst>
            </p:cNvPr>
            <p:cNvCxnSpPr>
              <a:stCxn id="8" idx="0"/>
              <a:endCxn id="20" idx="2"/>
            </p:cNvCxnSpPr>
            <p:nvPr/>
          </p:nvCxnSpPr>
          <p:spPr>
            <a:xfrm flipH="1" flipV="1">
              <a:off x="7203202" y="5240609"/>
              <a:ext cx="430802" cy="704238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E150876-CC0F-4FB1-9051-3C6567C0B8BC}"/>
              </a:ext>
            </a:extLst>
          </p:cNvPr>
          <p:cNvGrpSpPr/>
          <p:nvPr/>
        </p:nvGrpSpPr>
        <p:grpSpPr>
          <a:xfrm>
            <a:off x="3245618" y="4971528"/>
            <a:ext cx="2788249" cy="1066518"/>
            <a:chOff x="3245618" y="4971528"/>
            <a:chExt cx="2788249" cy="1066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BD3EBF5-60F3-4FC1-AF44-0FEDA2462DDE}"/>
                    </a:ext>
                  </a:extLst>
                </p:cNvPr>
                <p:cNvSpPr txBox="1"/>
                <p:nvPr/>
              </p:nvSpPr>
              <p:spPr>
                <a:xfrm>
                  <a:off x="3245618" y="5391715"/>
                  <a:ext cx="1836076" cy="646331"/>
                </a:xfrm>
                <a:prstGeom prst="rect">
                  <a:avLst/>
                </a:prstGeom>
                <a:solidFill>
                  <a:srgbClr val="DAE8FC"/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dirty="0"/>
                    <a:t>: Hybrid session representation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BD3EBF5-60F3-4FC1-AF44-0FEDA2462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5618" y="5391715"/>
                  <a:ext cx="1836076" cy="646331"/>
                </a:xfrm>
                <a:prstGeom prst="rect">
                  <a:avLst/>
                </a:prstGeom>
                <a:blipFill>
                  <a:blip r:embed="rId10"/>
                  <a:stretch>
                    <a:fillRect l="-2303" t="-3704" r="-987" b="-12963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F843916-88B3-42FD-B2E8-2239189D40A1}"/>
                </a:ext>
              </a:extLst>
            </p:cNvPr>
            <p:cNvCxnSpPr>
              <a:stCxn id="6" idx="0"/>
              <a:endCxn id="20" idx="1"/>
            </p:cNvCxnSpPr>
            <p:nvPr/>
          </p:nvCxnSpPr>
          <p:spPr>
            <a:xfrm flipV="1">
              <a:off x="4163656" y="4971528"/>
              <a:ext cx="1870211" cy="420187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827E1C4-5EFA-40E4-B915-ED13A5A46A8F}"/>
              </a:ext>
            </a:extLst>
          </p:cNvPr>
          <p:cNvGrpSpPr/>
          <p:nvPr/>
        </p:nvGrpSpPr>
        <p:grpSpPr>
          <a:xfrm>
            <a:off x="2654094" y="3184253"/>
            <a:ext cx="3444000" cy="1200329"/>
            <a:chOff x="2654094" y="3184253"/>
            <a:chExt cx="344400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083700-2426-412E-AE26-3C46B6865728}"/>
                    </a:ext>
                  </a:extLst>
                </p:cNvPr>
                <p:cNvSpPr txBox="1"/>
                <p:nvPr/>
              </p:nvSpPr>
              <p:spPr>
                <a:xfrm>
                  <a:off x="2654094" y="3184253"/>
                  <a:ext cx="2210216" cy="1200329"/>
                </a:xfrm>
                <a:prstGeom prst="rect">
                  <a:avLst/>
                </a:prstGeom>
                <a:solidFill>
                  <a:srgbClr val="F8CECC"/>
                </a:solidFill>
                <a:ln>
                  <a:solidFill>
                    <a:srgbClr val="DB908D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 neural network that transform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/>
                    <a:t> to have the same dimensionality 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083700-2426-412E-AE26-3C46B6865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4094" y="3184253"/>
                  <a:ext cx="2210216" cy="1200329"/>
                </a:xfrm>
                <a:prstGeom prst="rect">
                  <a:avLst/>
                </a:prstGeom>
                <a:blipFill>
                  <a:blip r:embed="rId11"/>
                  <a:stretch>
                    <a:fillRect l="-1918" t="-2010" b="-6533"/>
                  </a:stretch>
                </a:blipFill>
                <a:ln>
                  <a:solidFill>
                    <a:srgbClr val="DB908D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6A5AAA9-696F-4A83-BDE3-771ADDAB9D95}"/>
                </a:ext>
              </a:extLst>
            </p:cNvPr>
            <p:cNvCxnSpPr>
              <a:cxnSpLocks/>
              <a:stCxn id="14" idx="3"/>
              <a:endCxn id="21" idx="1"/>
            </p:cNvCxnSpPr>
            <p:nvPr/>
          </p:nvCxnSpPr>
          <p:spPr>
            <a:xfrm flipV="1">
              <a:off x="4864310" y="3779241"/>
              <a:ext cx="1233784" cy="5177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C71176E-F379-4BD7-918D-6857C7637243}"/>
              </a:ext>
            </a:extLst>
          </p:cNvPr>
          <p:cNvGrpSpPr/>
          <p:nvPr/>
        </p:nvGrpSpPr>
        <p:grpSpPr>
          <a:xfrm>
            <a:off x="8668363" y="447574"/>
            <a:ext cx="3019522" cy="1231200"/>
            <a:chOff x="8668363" y="447574"/>
            <a:chExt cx="3019522" cy="12312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049AA0-1E9D-48BD-87D8-18C9C81D27F4}"/>
                </a:ext>
              </a:extLst>
            </p:cNvPr>
            <p:cNvSpPr txBox="1"/>
            <p:nvPr/>
          </p:nvSpPr>
          <p:spPr>
            <a:xfrm>
              <a:off x="9266334" y="447574"/>
              <a:ext cx="2421551" cy="646331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Probability distribution of the next item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82A4090-2CE2-43CC-8E65-D2775D17A7C0}"/>
                </a:ext>
              </a:extLst>
            </p:cNvPr>
            <p:cNvCxnSpPr>
              <a:cxnSpLocks/>
              <a:stCxn id="18" idx="2"/>
              <a:endCxn id="22" idx="0"/>
            </p:cNvCxnSpPr>
            <p:nvPr/>
          </p:nvCxnSpPr>
          <p:spPr>
            <a:xfrm flipH="1">
              <a:off x="8668363" y="1093905"/>
              <a:ext cx="1808747" cy="58486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A16A885-6900-4929-AD36-1AC13D56DEDA}"/>
              </a:ext>
            </a:extLst>
          </p:cNvPr>
          <p:cNvSpPr/>
          <p:nvPr/>
        </p:nvSpPr>
        <p:spPr>
          <a:xfrm>
            <a:off x="8213500" y="2729850"/>
            <a:ext cx="909725" cy="37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2F1ED78F-2FC5-46C0-ABC3-59C0C920956D}"/>
              </a:ext>
            </a:extLst>
          </p:cNvPr>
          <p:cNvCxnSpPr>
            <a:cxnSpLocks/>
            <a:stCxn id="21" idx="0"/>
            <a:endCxn id="90" idx="1"/>
          </p:cNvCxnSpPr>
          <p:nvPr/>
        </p:nvCxnSpPr>
        <p:spPr>
          <a:xfrm rot="5400000" flipH="1" flipV="1">
            <a:off x="7412848" y="2709507"/>
            <a:ext cx="591006" cy="1010298"/>
          </a:xfrm>
          <a:prstGeom prst="bentConnector2">
            <a:avLst/>
          </a:prstGeom>
          <a:ln w="1905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6E5E0771-8F6E-43EB-9AE6-189A8D6E4DF0}"/>
              </a:ext>
            </a:extLst>
          </p:cNvPr>
          <p:cNvCxnSpPr>
            <a:cxnSpLocks/>
            <a:stCxn id="19" idx="0"/>
            <a:endCxn id="90" idx="3"/>
          </p:cNvCxnSpPr>
          <p:nvPr/>
        </p:nvCxnSpPr>
        <p:spPr>
          <a:xfrm rot="16200000" flipV="1">
            <a:off x="8721652" y="3320727"/>
            <a:ext cx="1785315" cy="982168"/>
          </a:xfrm>
          <a:prstGeom prst="bentConnector2">
            <a:avLst/>
          </a:prstGeom>
          <a:ln w="1905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3AE3100-478A-4F79-A5DD-D2C8F3F84B3B}"/>
              </a:ext>
            </a:extLst>
          </p:cNvPr>
          <p:cNvCxnSpPr>
            <a:cxnSpLocks/>
            <a:stCxn id="90" idx="1"/>
            <a:endCxn id="90" idx="3"/>
          </p:cNvCxnSpPr>
          <p:nvPr/>
        </p:nvCxnSpPr>
        <p:spPr>
          <a:xfrm>
            <a:off x="8213500" y="2919153"/>
            <a:ext cx="909725" cy="0"/>
          </a:xfrm>
          <a:prstGeom prst="line">
            <a:avLst/>
          </a:prstGeom>
          <a:ln w="19050">
            <a:prstDash val="soli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5D08797-999B-40FA-B568-7A19463B4B44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8668363" y="2216937"/>
            <a:ext cx="0" cy="702216"/>
          </a:xfrm>
          <a:prstGeom prst="line">
            <a:avLst/>
          </a:prstGeom>
          <a:ln w="19050"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7D05AC1E-86A6-4DD6-AC16-08AC18E70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66084" cy="96812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Objective: generate a probability distribution of the next 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7D05AC1E-86A6-4DD6-AC16-08AC18E70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66084" cy="968120"/>
              </a:xfrm>
              <a:blipFill>
                <a:blip r:embed="rId12"/>
                <a:stretch>
                  <a:fillRect l="-1591" t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0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prstDash val="solid"/>
          <a:tailEnd type="non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1103</Words>
  <Application>Microsoft Office PowerPoint</Application>
  <PresentationFormat>Widescreen</PresentationFormat>
  <Paragraphs>344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Cambria Math</vt:lpstr>
      <vt:lpstr>Times New Roman</vt:lpstr>
      <vt:lpstr>Office Theme</vt:lpstr>
      <vt:lpstr>Session-based Recommendation with Local Invariance</vt:lpstr>
      <vt:lpstr>What is Session-based Recommendation (SBR)?</vt:lpstr>
      <vt:lpstr>Problem of Previous Methods</vt:lpstr>
      <vt:lpstr>Contributions</vt:lpstr>
      <vt:lpstr>Proposed Method</vt:lpstr>
      <vt:lpstr>Local Encoder</vt:lpstr>
      <vt:lpstr>Local Encoder</vt:lpstr>
      <vt:lpstr>Global Encoder</vt:lpstr>
      <vt:lpstr>Predictor</vt:lpstr>
      <vt:lpstr>Experiments</vt:lpstr>
      <vt:lpstr>Compared Methods</vt:lpstr>
      <vt:lpstr>Results</vt:lpstr>
      <vt:lpstr>Ablation Experiments</vt:lpstr>
      <vt:lpstr>Capability of Considering Local Invariance</vt:lpstr>
      <vt:lpstr>Capability of Considering Local Invariance</vt:lpstr>
      <vt:lpstr>Conclusion</vt:lpstr>
      <vt:lpstr>Q &amp; A</vt:lpstr>
      <vt:lpstr>Capability of Considering Local Invariance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Session-based Recommendation with Local Invariance</dc:title>
  <dc:creator>Tianwen CHEN</dc:creator>
  <cp:lastModifiedBy>raywong</cp:lastModifiedBy>
  <cp:revision>104</cp:revision>
  <dcterms:created xsi:type="dcterms:W3CDTF">2019-08-21T11:36:53Z</dcterms:created>
  <dcterms:modified xsi:type="dcterms:W3CDTF">2019-11-04T05:51:08Z</dcterms:modified>
</cp:coreProperties>
</file>