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  <p:sldId id="330" r:id="rId82"/>
    <p:sldId id="331" r:id="rId83"/>
    <p:sldId id="332" r:id="rId84"/>
  </p:sldIdLst>
  <p:sldSz cx="13004800" cy="9753600"/>
  <p:notesSz cx="6858000" cy="9144000"/>
  <p:defaultTextStyle>
    <a:lvl1pPr algn="ctr" defTabSz="584200">
      <a:defRPr sz="3600">
        <a:latin typeface="+mn-lt"/>
        <a:ea typeface="+mn-ea"/>
        <a:cs typeface="+mn-cs"/>
        <a:sym typeface="Helvetica Light"/>
      </a:defRPr>
    </a:lvl1pPr>
    <a:lvl2pPr indent="228600" algn="ctr" defTabSz="584200">
      <a:defRPr sz="3600">
        <a:latin typeface="+mn-lt"/>
        <a:ea typeface="+mn-ea"/>
        <a:cs typeface="+mn-cs"/>
        <a:sym typeface="Helvetica Light"/>
      </a:defRPr>
    </a:lvl2pPr>
    <a:lvl3pPr indent="457200" algn="ctr" defTabSz="584200">
      <a:defRPr sz="3600">
        <a:latin typeface="+mn-lt"/>
        <a:ea typeface="+mn-ea"/>
        <a:cs typeface="+mn-cs"/>
        <a:sym typeface="Helvetica Light"/>
      </a:defRPr>
    </a:lvl3pPr>
    <a:lvl4pPr indent="685800" algn="ctr" defTabSz="584200">
      <a:defRPr sz="3600">
        <a:latin typeface="+mn-lt"/>
        <a:ea typeface="+mn-ea"/>
        <a:cs typeface="+mn-cs"/>
        <a:sym typeface="Helvetica Light"/>
      </a:defRPr>
    </a:lvl4pPr>
    <a:lvl5pPr indent="914400" algn="ctr" defTabSz="584200">
      <a:defRPr sz="3600">
        <a:latin typeface="+mn-lt"/>
        <a:ea typeface="+mn-ea"/>
        <a:cs typeface="+mn-cs"/>
        <a:sym typeface="Helvetica Light"/>
      </a:defRPr>
    </a:lvl5pPr>
    <a:lvl6pPr indent="1143000" algn="ctr" defTabSz="584200">
      <a:defRPr sz="3600">
        <a:latin typeface="+mn-lt"/>
        <a:ea typeface="+mn-ea"/>
        <a:cs typeface="+mn-cs"/>
        <a:sym typeface="Helvetica Light"/>
      </a:defRPr>
    </a:lvl6pPr>
    <a:lvl7pPr indent="1371600" algn="ctr" defTabSz="584200">
      <a:defRPr sz="3600">
        <a:latin typeface="+mn-lt"/>
        <a:ea typeface="+mn-ea"/>
        <a:cs typeface="+mn-cs"/>
        <a:sym typeface="Helvetica Light"/>
      </a:defRPr>
    </a:lvl7pPr>
    <a:lvl8pPr indent="1600200" algn="ctr" defTabSz="584200">
      <a:defRPr sz="3600">
        <a:latin typeface="+mn-lt"/>
        <a:ea typeface="+mn-ea"/>
        <a:cs typeface="+mn-cs"/>
        <a:sym typeface="Helvetica Light"/>
      </a:defRPr>
    </a:lvl8pPr>
    <a:lvl9pPr indent="1828800" algn="ctr" defTabSz="584200">
      <a:defRPr sz="3600">
        <a:latin typeface="+mn-lt"/>
        <a:ea typeface="+mn-ea"/>
        <a:cs typeface="+mn-cs"/>
        <a:sym typeface="Helvetica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Relationship Id="rId78" Type="http://schemas.openxmlformats.org/officeDocument/2006/relationships/slide" Target="slides/slide71.xml"/><Relationship Id="rId79" Type="http://schemas.openxmlformats.org/officeDocument/2006/relationships/slide" Target="slides/slide72.xml"/><Relationship Id="rId80" Type="http://schemas.openxmlformats.org/officeDocument/2006/relationships/slide" Target="slides/slide73.xml"/><Relationship Id="rId81" Type="http://schemas.openxmlformats.org/officeDocument/2006/relationships/slide" Target="slides/slide74.xml"/><Relationship Id="rId82" Type="http://schemas.openxmlformats.org/officeDocument/2006/relationships/slide" Target="slides/slide75.xml"/><Relationship Id="rId83" Type="http://schemas.openxmlformats.org/officeDocument/2006/relationships/slide" Target="slides/slide76.xml"/><Relationship Id="rId84" Type="http://schemas.openxmlformats.org/officeDocument/2006/relationships/slide" Target="slides/slide77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48" name="Shape 4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lIns="0" tIns="0" rIns="0" bIns="0" anchor="b"/>
          <a:lstStyle>
            <a:lvl1pPr algn="ctr" defTabSz="584200">
              <a:defRPr sz="80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20" name="Shape 20"/>
          <p:cNvSpPr/>
          <p:nvPr>
            <p:ph type="body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lIns="0" tIns="0" rIns="0" bIns="0"/>
          <a:lstStyle>
            <a:lvl1pPr marL="0" indent="0" algn="ctr" defTabSz="584200">
              <a:spcBef>
                <a:spcPts val="0"/>
              </a:spcBef>
              <a:buClrTx/>
              <a:buSzTx/>
              <a:buFont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1pPr>
            <a:lvl2pPr marL="0" indent="228600" algn="ctr" defTabSz="584200">
              <a:spcBef>
                <a:spcPts val="0"/>
              </a:spcBef>
              <a:buClrTx/>
              <a:buSzTx/>
              <a:buFont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2pPr>
            <a:lvl3pPr marL="0" indent="457200" algn="ctr" defTabSz="584200">
              <a:spcBef>
                <a:spcPts val="0"/>
              </a:spcBef>
              <a:buClrTx/>
              <a:buSzTx/>
              <a:buFont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3pPr>
            <a:lvl4pPr marL="0" indent="685800" algn="ctr" defTabSz="584200">
              <a:spcBef>
                <a:spcPts val="0"/>
              </a:spcBef>
              <a:buClrTx/>
              <a:buSzTx/>
              <a:buFont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4pPr>
            <a:lvl5pPr marL="0" indent="914400" algn="ctr" defTabSz="584200">
              <a:spcBef>
                <a:spcPts val="0"/>
              </a:spcBef>
              <a:buClrTx/>
              <a:buSzTx/>
              <a:buFont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pPr lvl="0">
              <a:defRPr sz="1800"/>
            </a:pPr>
            <a:r>
              <a:rPr sz="3200"/>
              <a:t>Body Level One</a:t>
            </a:r>
            <a:endParaRPr sz="3200"/>
          </a:p>
          <a:p>
            <a:pPr lvl="1">
              <a:defRPr sz="1800"/>
            </a:pPr>
            <a:r>
              <a:rPr sz="3200"/>
              <a:t>Body Level Two</a:t>
            </a:r>
            <a:endParaRPr sz="3200"/>
          </a:p>
          <a:p>
            <a:pPr lvl="2">
              <a:defRPr sz="1800"/>
            </a:pPr>
            <a:r>
              <a:rPr sz="3200"/>
              <a:t>Body Level Three</a:t>
            </a:r>
            <a:endParaRPr sz="3200"/>
          </a:p>
          <a:p>
            <a:pPr lvl="3">
              <a:defRPr sz="1800"/>
            </a:pPr>
            <a:r>
              <a:rPr sz="3200"/>
              <a:t>Body Level Four</a:t>
            </a:r>
            <a:endParaRPr sz="3200"/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lIns="0" tIns="0" rIns="0" bIns="0" anchor="b"/>
          <a:lstStyle>
            <a:lvl1pPr algn="ctr" defTabSz="584200">
              <a:defRPr sz="80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23" name="Shape 23"/>
          <p:cNvSpPr/>
          <p:nvPr>
            <p:ph type="body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lIns="0" tIns="0" rIns="0" bIns="0"/>
          <a:lstStyle>
            <a:lvl1pPr marL="0" indent="0" algn="ctr" defTabSz="584200">
              <a:spcBef>
                <a:spcPts val="0"/>
              </a:spcBef>
              <a:buClrTx/>
              <a:buSzTx/>
              <a:buFont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1pPr>
            <a:lvl2pPr marL="0" indent="228600" algn="ctr" defTabSz="584200">
              <a:spcBef>
                <a:spcPts val="0"/>
              </a:spcBef>
              <a:buClrTx/>
              <a:buSzTx/>
              <a:buFont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2pPr>
            <a:lvl3pPr marL="0" indent="457200" algn="ctr" defTabSz="584200">
              <a:spcBef>
                <a:spcPts val="0"/>
              </a:spcBef>
              <a:buClrTx/>
              <a:buSzTx/>
              <a:buFont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3pPr>
            <a:lvl4pPr marL="0" indent="685800" algn="ctr" defTabSz="584200">
              <a:spcBef>
                <a:spcPts val="0"/>
              </a:spcBef>
              <a:buClrTx/>
              <a:buSzTx/>
              <a:buFont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4pPr>
            <a:lvl5pPr marL="0" indent="914400" algn="ctr" defTabSz="584200">
              <a:spcBef>
                <a:spcPts val="0"/>
              </a:spcBef>
              <a:buClrTx/>
              <a:buSzTx/>
              <a:buFont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pPr lvl="0">
              <a:defRPr sz="1800"/>
            </a:pPr>
            <a:r>
              <a:rPr sz="3200"/>
              <a:t>Body Level One</a:t>
            </a:r>
            <a:endParaRPr sz="3200"/>
          </a:p>
          <a:p>
            <a:pPr lvl="1">
              <a:defRPr sz="1800"/>
            </a:pPr>
            <a:r>
              <a:rPr sz="3200"/>
              <a:t>Body Level Two</a:t>
            </a:r>
            <a:endParaRPr sz="3200"/>
          </a:p>
          <a:p>
            <a:pPr lvl="2">
              <a:defRPr sz="1800"/>
            </a:pPr>
            <a:r>
              <a:rPr sz="3200"/>
              <a:t>Body Level Three</a:t>
            </a:r>
            <a:endParaRPr sz="3200"/>
          </a:p>
          <a:p>
            <a:pPr lvl="3">
              <a:defRPr sz="1800"/>
            </a:pPr>
            <a:r>
              <a:rPr sz="3200"/>
              <a:t>Body Level Four</a:t>
            </a:r>
            <a:endParaRPr sz="3200"/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 lIns="0" tIns="0" rIns="0" bIns="0"/>
          <a:lstStyle>
            <a:lvl1pPr algn="ctr" defTabSz="584200">
              <a:defRPr sz="80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lIns="0" tIns="0" rIns="0" bIns="0" anchor="b"/>
          <a:lstStyle>
            <a:lvl1pPr algn="ctr" defTabSz="584200">
              <a:defRPr sz="60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>
              <a:defRPr sz="1800"/>
            </a:pPr>
            <a:r>
              <a:rPr sz="6000"/>
              <a:t>Title Text</a:t>
            </a:r>
          </a:p>
        </p:txBody>
      </p:sp>
      <p:sp>
        <p:nvSpPr>
          <p:cNvPr id="28" name="Shape 28"/>
          <p:cNvSpPr/>
          <p:nvPr>
            <p:ph type="body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lIns="0" tIns="0" rIns="0" bIns="0"/>
          <a:lstStyle>
            <a:lvl1pPr marL="0" indent="0" algn="ctr" defTabSz="584200">
              <a:spcBef>
                <a:spcPts val="0"/>
              </a:spcBef>
              <a:buClrTx/>
              <a:buSzTx/>
              <a:buFont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1pPr>
            <a:lvl2pPr marL="0" indent="228600" algn="ctr" defTabSz="584200">
              <a:spcBef>
                <a:spcPts val="0"/>
              </a:spcBef>
              <a:buClrTx/>
              <a:buSzTx/>
              <a:buFont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2pPr>
            <a:lvl3pPr marL="0" indent="457200" algn="ctr" defTabSz="584200">
              <a:spcBef>
                <a:spcPts val="0"/>
              </a:spcBef>
              <a:buClrTx/>
              <a:buSzTx/>
              <a:buFont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3pPr>
            <a:lvl4pPr marL="0" indent="685800" algn="ctr" defTabSz="584200">
              <a:spcBef>
                <a:spcPts val="0"/>
              </a:spcBef>
              <a:buClrTx/>
              <a:buSzTx/>
              <a:buFont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4pPr>
            <a:lvl5pPr marL="0" indent="914400" algn="ctr" defTabSz="584200">
              <a:spcBef>
                <a:spcPts val="0"/>
              </a:spcBef>
              <a:buClrTx/>
              <a:buSzTx/>
              <a:buFont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pPr lvl="0">
              <a:defRPr sz="1800"/>
            </a:pPr>
            <a:r>
              <a:rPr sz="3200"/>
              <a:t>Body Level One</a:t>
            </a:r>
            <a:endParaRPr sz="3200"/>
          </a:p>
          <a:p>
            <a:pPr lvl="1">
              <a:defRPr sz="1800"/>
            </a:pPr>
            <a:r>
              <a:rPr sz="3200"/>
              <a:t>Body Level Two</a:t>
            </a:r>
            <a:endParaRPr sz="3200"/>
          </a:p>
          <a:p>
            <a:pPr lvl="2">
              <a:defRPr sz="1800"/>
            </a:pPr>
            <a:r>
              <a:rPr sz="3200"/>
              <a:t>Body Level Three</a:t>
            </a:r>
            <a:endParaRPr sz="3200"/>
          </a:p>
          <a:p>
            <a:pPr lvl="3">
              <a:defRPr sz="1800"/>
            </a:pPr>
            <a:r>
              <a:rPr sz="3200"/>
              <a:t>Body Level Four</a:t>
            </a:r>
            <a:endParaRPr sz="3200"/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/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</p:spPr>
        <p:txBody>
          <a:bodyPr lIns="0" tIns="0" rIns="0" bIns="0"/>
          <a:lstStyle>
            <a:lvl1pPr algn="ctr" defTabSz="584200">
              <a:defRPr sz="80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</p:spPr>
        <p:txBody>
          <a:bodyPr lIns="0" tIns="0" rIns="0" bIns="0"/>
          <a:lstStyle>
            <a:lvl1pPr algn="ctr" defTabSz="584200">
              <a:defRPr sz="80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33" name="Shape 33"/>
          <p:cNvSpPr/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</p:spPr>
        <p:txBody>
          <a:bodyPr lIns="0" tIns="0" rIns="0" bIns="0" anchor="ctr"/>
          <a:lstStyle>
            <a:lvl1pPr marL="444500" indent="-444500" defTabSz="584200">
              <a:spcBef>
                <a:spcPts val="4200"/>
              </a:spcBef>
              <a:buClrTx/>
              <a:buSzPct val="75000"/>
              <a:buFontTx/>
              <a:defRPr sz="3600">
                <a:latin typeface="+mn-lt"/>
                <a:ea typeface="+mn-ea"/>
                <a:cs typeface="+mn-cs"/>
                <a:sym typeface="Helvetica Light"/>
              </a:defRPr>
            </a:lvl1pPr>
            <a:lvl2pPr marL="889000" indent="-444500" defTabSz="584200">
              <a:spcBef>
                <a:spcPts val="4200"/>
              </a:spcBef>
              <a:buClrTx/>
              <a:buSzPct val="75000"/>
              <a:buFontTx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2pPr>
            <a:lvl3pPr marL="1333500" indent="-444500" defTabSz="584200">
              <a:spcBef>
                <a:spcPts val="4200"/>
              </a:spcBef>
              <a:buClrTx/>
              <a:buSzPct val="75000"/>
              <a:buFontTx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3pPr>
            <a:lvl4pPr marL="1778000" indent="-444500" defTabSz="584200">
              <a:spcBef>
                <a:spcPts val="4200"/>
              </a:spcBef>
              <a:buClrTx/>
              <a:buSzPct val="75000"/>
              <a:buFontTx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4pPr>
            <a:lvl5pPr marL="2222500" indent="-444500" defTabSz="584200">
              <a:spcBef>
                <a:spcPts val="4200"/>
              </a:spcBef>
              <a:buClrTx/>
              <a:buSzPct val="75000"/>
              <a:buFontTx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pPr lvl="0">
              <a:defRPr sz="1800"/>
            </a:pPr>
            <a:r>
              <a:rPr sz="3600"/>
              <a:t>Body Level One</a:t>
            </a:r>
            <a:endParaRPr sz="3600"/>
          </a:p>
          <a:p>
            <a:pPr lvl="1">
              <a:defRPr sz="1800"/>
            </a:pPr>
            <a:r>
              <a:rPr sz="3600"/>
              <a:t>Body Level Two</a:t>
            </a:r>
            <a:endParaRPr sz="3600"/>
          </a:p>
          <a:p>
            <a:pPr lvl="2">
              <a:defRPr sz="1800"/>
            </a:pPr>
            <a:r>
              <a:rPr sz="3600"/>
              <a:t>Body Level Three</a:t>
            </a:r>
            <a:endParaRPr sz="3600"/>
          </a:p>
          <a:p>
            <a:pPr lvl="3">
              <a:defRPr sz="1800"/>
            </a:pPr>
            <a:r>
              <a:rPr sz="3600"/>
              <a:t>Body Level Four</a:t>
            </a:r>
            <a:endParaRPr sz="3600"/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/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</p:spPr>
        <p:txBody>
          <a:bodyPr lIns="0" tIns="0" rIns="0" bIns="0"/>
          <a:lstStyle>
            <a:lvl1pPr algn="ctr" defTabSz="584200">
              <a:defRPr sz="80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36" name="Shape 36"/>
          <p:cNvSpPr/>
          <p:nvPr>
            <p:ph type="body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 lIns="0" tIns="0" rIns="0" bIns="0" anchor="ctr"/>
          <a:lstStyle>
            <a:lvl1pPr marL="342900" indent="-342900" defTabSz="584200">
              <a:spcBef>
                <a:spcPts val="3200"/>
              </a:spcBef>
              <a:buClrTx/>
              <a:buSzPct val="75000"/>
              <a:buFontTx/>
              <a:defRPr sz="2800">
                <a:latin typeface="+mn-lt"/>
                <a:ea typeface="+mn-ea"/>
                <a:cs typeface="+mn-cs"/>
                <a:sym typeface="Helvetica Light"/>
              </a:defRPr>
            </a:lvl1pPr>
            <a:lvl2pPr marL="685800" indent="-342900" defTabSz="584200">
              <a:spcBef>
                <a:spcPts val="3200"/>
              </a:spcBef>
              <a:buClrTx/>
              <a:buSzPct val="75000"/>
              <a:buFontTx/>
              <a:buChar char="•"/>
              <a:defRPr sz="2800">
                <a:latin typeface="+mn-lt"/>
                <a:ea typeface="+mn-ea"/>
                <a:cs typeface="+mn-cs"/>
                <a:sym typeface="Helvetica Light"/>
              </a:defRPr>
            </a:lvl2pPr>
            <a:lvl3pPr marL="1028700" indent="-342900" defTabSz="584200">
              <a:spcBef>
                <a:spcPts val="3200"/>
              </a:spcBef>
              <a:buClrTx/>
              <a:buSzPct val="75000"/>
              <a:buFontTx/>
              <a:buChar char="•"/>
              <a:defRPr sz="2800">
                <a:latin typeface="+mn-lt"/>
                <a:ea typeface="+mn-ea"/>
                <a:cs typeface="+mn-cs"/>
                <a:sym typeface="Helvetica Light"/>
              </a:defRPr>
            </a:lvl3pPr>
            <a:lvl4pPr marL="1371600" indent="-342900" defTabSz="584200">
              <a:spcBef>
                <a:spcPts val="3200"/>
              </a:spcBef>
              <a:buClrTx/>
              <a:buSzPct val="75000"/>
              <a:buFontTx/>
              <a:buChar char="•"/>
              <a:defRPr sz="2800">
                <a:latin typeface="+mn-lt"/>
                <a:ea typeface="+mn-ea"/>
                <a:cs typeface="+mn-cs"/>
                <a:sym typeface="Helvetica Light"/>
              </a:defRPr>
            </a:lvl4pPr>
            <a:lvl5pPr marL="1714500" indent="-342900" defTabSz="584200">
              <a:spcBef>
                <a:spcPts val="3200"/>
              </a:spcBef>
              <a:buClrTx/>
              <a:buSzPct val="75000"/>
              <a:buFontTx/>
              <a:buChar char="•"/>
              <a:defRPr sz="28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pPr lvl="0">
              <a:defRPr sz="1800"/>
            </a:pPr>
            <a:r>
              <a:rPr sz="2800"/>
              <a:t>Body Level One</a:t>
            </a:r>
            <a:endParaRPr sz="2800"/>
          </a:p>
          <a:p>
            <a:pPr lvl="1">
              <a:defRPr sz="1800"/>
            </a:pPr>
            <a:r>
              <a:rPr sz="2800"/>
              <a:t>Body Level Two</a:t>
            </a:r>
            <a:endParaRPr sz="2800"/>
          </a:p>
          <a:p>
            <a:pPr lvl="2">
              <a:defRPr sz="1800"/>
            </a:pPr>
            <a:r>
              <a:rPr sz="2800"/>
              <a:t>Body Level Three</a:t>
            </a:r>
            <a:endParaRPr sz="2800"/>
          </a:p>
          <a:p>
            <a:pPr lvl="3">
              <a:defRPr sz="1800"/>
            </a:pPr>
            <a:r>
              <a:rPr sz="2800"/>
              <a:t>Body Level Four</a:t>
            </a:r>
            <a:endParaRPr sz="2800"/>
          </a:p>
          <a:p>
            <a:pPr lvl="4">
              <a:defRPr sz="1800"/>
            </a:pPr>
            <a:r>
              <a:rPr sz="28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 lIns="0" tIns="0" rIns="0" bIns="0" anchor="ctr"/>
          <a:lstStyle>
            <a:lvl1pPr marL="444500" indent="-444500" defTabSz="584200">
              <a:spcBef>
                <a:spcPts val="4200"/>
              </a:spcBef>
              <a:buClrTx/>
              <a:buSzPct val="75000"/>
              <a:buFontTx/>
              <a:defRPr sz="3600">
                <a:latin typeface="+mn-lt"/>
                <a:ea typeface="+mn-ea"/>
                <a:cs typeface="+mn-cs"/>
                <a:sym typeface="Helvetica Light"/>
              </a:defRPr>
            </a:lvl1pPr>
            <a:lvl2pPr marL="889000" indent="-444500" defTabSz="584200">
              <a:spcBef>
                <a:spcPts val="4200"/>
              </a:spcBef>
              <a:buClrTx/>
              <a:buSzPct val="75000"/>
              <a:buFontTx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2pPr>
            <a:lvl3pPr marL="1333500" indent="-444500" defTabSz="584200">
              <a:spcBef>
                <a:spcPts val="4200"/>
              </a:spcBef>
              <a:buClrTx/>
              <a:buSzPct val="75000"/>
              <a:buFontTx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3pPr>
            <a:lvl4pPr marL="1778000" indent="-444500" defTabSz="584200">
              <a:spcBef>
                <a:spcPts val="4200"/>
              </a:spcBef>
              <a:buClrTx/>
              <a:buSzPct val="75000"/>
              <a:buFontTx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4pPr>
            <a:lvl5pPr marL="2222500" indent="-444500" defTabSz="584200">
              <a:spcBef>
                <a:spcPts val="4200"/>
              </a:spcBef>
              <a:buClrTx/>
              <a:buSzPct val="75000"/>
              <a:buFontTx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pPr lvl="0">
              <a:defRPr sz="1800"/>
            </a:pPr>
            <a:r>
              <a:rPr sz="3600"/>
              <a:t>Body Level One</a:t>
            </a:r>
            <a:endParaRPr sz="3600"/>
          </a:p>
          <a:p>
            <a:pPr lvl="1">
              <a:defRPr sz="1800"/>
            </a:pPr>
            <a:r>
              <a:rPr sz="3600"/>
              <a:t>Body Level Two</a:t>
            </a:r>
            <a:endParaRPr sz="3600"/>
          </a:p>
          <a:p>
            <a:pPr lvl="2">
              <a:defRPr sz="1800"/>
            </a:pPr>
            <a:r>
              <a:rPr sz="3600"/>
              <a:t>Body Level Three</a:t>
            </a:r>
            <a:endParaRPr sz="3600"/>
          </a:p>
          <a:p>
            <a:pPr lvl="3">
              <a:defRPr sz="1800"/>
            </a:pPr>
            <a:r>
              <a:rPr sz="3600"/>
              <a:t>Body Level Four</a:t>
            </a:r>
            <a:endParaRPr sz="3600"/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5600">
                <a:solidFill>
                  <a:srgbClr val="424456"/>
                </a:solidFill>
              </a:rPr>
              <a:t>Title Text</a:t>
            </a:r>
          </a:p>
        </p:txBody>
      </p:sp>
      <p:sp>
        <p:nvSpPr>
          <p:cNvPr id="45" name="Shape 45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800"/>
              <a:t>Body Level One</a:t>
            </a:r>
            <a:endParaRPr sz="3800"/>
          </a:p>
          <a:p>
            <a:pPr lvl="1">
              <a:defRPr sz="1800"/>
            </a:pPr>
            <a:r>
              <a:rPr sz="3800"/>
              <a:t>Body Level Two</a:t>
            </a:r>
            <a:endParaRPr sz="3800"/>
          </a:p>
          <a:p>
            <a:pPr lvl="2">
              <a:defRPr sz="1800"/>
            </a:pPr>
            <a:r>
              <a:rPr sz="3800"/>
              <a:t>Body Level Three</a:t>
            </a:r>
            <a:endParaRPr sz="3800"/>
          </a:p>
          <a:p>
            <a:pPr lvl="3">
              <a:defRPr sz="1800"/>
            </a:pPr>
            <a:r>
              <a:rPr sz="3800"/>
              <a:t>Body Level Four</a:t>
            </a:r>
            <a:endParaRPr sz="3800"/>
          </a:p>
          <a:p>
            <a:pPr lvl="4">
              <a:defRPr sz="1800"/>
            </a:pPr>
            <a:r>
              <a:rPr sz="3800"/>
              <a:t>Body Level Five</a:t>
            </a:r>
          </a:p>
        </p:txBody>
      </p:sp>
      <p:sp>
        <p:nvSpPr>
          <p:cNvPr id="46" name="Shape 46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" y="521696"/>
            <a:ext cx="13004801" cy="120047"/>
          </a:xfrm>
          <a:prstGeom prst="rect">
            <a:avLst/>
          </a:prstGeom>
          <a:solidFill>
            <a:srgbClr val="438086">
              <a:alpha val="50000"/>
            </a:srgbClr>
          </a:solidFill>
          <a:ln w="12700">
            <a:miter lim="400000"/>
          </a:ln>
        </p:spPr>
        <p:txBody>
          <a:bodyPr lIns="65023" tIns="65023" rIns="65023" bIns="65023" anchor="ctr"/>
          <a:lstStyle/>
          <a:p>
            <a:pPr lvl="0" defTabSz="914400">
              <a:defRPr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3" name="Shape 3"/>
          <p:cNvSpPr/>
          <p:nvPr/>
        </p:nvSpPr>
        <p:spPr>
          <a:xfrm>
            <a:off x="-1" y="-2"/>
            <a:ext cx="13004801" cy="441833"/>
          </a:xfrm>
          <a:prstGeom prst="rect">
            <a:avLst/>
          </a:prstGeom>
          <a:solidFill>
            <a:srgbClr val="424456"/>
          </a:solidFill>
          <a:ln w="12700">
            <a:miter lim="400000"/>
          </a:ln>
        </p:spPr>
        <p:txBody>
          <a:bodyPr lIns="65023" tIns="65023" rIns="65023" bIns="65023" anchor="ctr"/>
          <a:lstStyle/>
          <a:p>
            <a:pPr lvl="0" defTabSz="914400">
              <a:defRPr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4" name="Shape 4"/>
          <p:cNvSpPr/>
          <p:nvPr/>
        </p:nvSpPr>
        <p:spPr>
          <a:xfrm>
            <a:off x="0" y="438436"/>
            <a:ext cx="13004802" cy="130051"/>
          </a:xfrm>
          <a:prstGeom prst="rect">
            <a:avLst/>
          </a:prstGeom>
          <a:solidFill>
            <a:srgbClr val="438086"/>
          </a:solidFill>
          <a:ln w="12700">
            <a:miter lim="400000"/>
          </a:ln>
        </p:spPr>
        <p:txBody>
          <a:bodyPr lIns="65023" tIns="65023" rIns="65023" bIns="65023" anchor="ctr"/>
          <a:lstStyle/>
          <a:p>
            <a:pPr lvl="0" defTabSz="914400">
              <a:defRPr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5" name="Shape 5"/>
          <p:cNvSpPr/>
          <p:nvPr/>
        </p:nvSpPr>
        <p:spPr>
          <a:xfrm flipH="1" rot="10800000">
            <a:off x="7694481" y="512349"/>
            <a:ext cx="5310321" cy="129547"/>
          </a:xfrm>
          <a:prstGeom prst="rect">
            <a:avLst/>
          </a:prstGeom>
          <a:solidFill>
            <a:srgbClr val="438086"/>
          </a:solidFill>
          <a:ln w="12700">
            <a:miter lim="400000"/>
          </a:ln>
        </p:spPr>
        <p:txBody>
          <a:bodyPr lIns="65023" tIns="65023" rIns="65023" bIns="65023" anchor="ctr"/>
          <a:lstStyle/>
          <a:p>
            <a:pPr lvl="0" defTabSz="914400">
              <a:defRPr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6" name="Shape 6"/>
          <p:cNvSpPr/>
          <p:nvPr/>
        </p:nvSpPr>
        <p:spPr>
          <a:xfrm flipH="1" rot="10800000">
            <a:off x="7694507" y="625936"/>
            <a:ext cx="5310296" cy="256051"/>
          </a:xfrm>
          <a:prstGeom prst="rect">
            <a:avLst/>
          </a:prstGeom>
          <a:solidFill>
            <a:srgbClr val="438086">
              <a:alpha val="50000"/>
            </a:srgbClr>
          </a:solidFill>
          <a:ln w="12700">
            <a:miter lim="400000"/>
          </a:ln>
        </p:spPr>
        <p:txBody>
          <a:bodyPr lIns="65023" tIns="65023" rIns="65023" bIns="65023" anchor="ctr"/>
          <a:lstStyle/>
          <a:p>
            <a:pPr lvl="0" defTabSz="914400">
              <a:defRPr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7" name="Shape 7"/>
          <p:cNvSpPr/>
          <p:nvPr/>
        </p:nvSpPr>
        <p:spPr>
          <a:xfrm>
            <a:off x="7690437" y="707561"/>
            <a:ext cx="4356609" cy="39015"/>
          </a:xfrm>
          <a:prstGeom prst="roundRect">
            <a:avLst>
              <a:gd name="adj" fmla="val 11719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65023" tIns="65023" rIns="65023" bIns="65023" anchor="ctr"/>
          <a:lstStyle/>
          <a:p>
            <a:pPr lvl="0" defTabSz="914400">
              <a:defRPr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8" name="Shape 8"/>
          <p:cNvSpPr/>
          <p:nvPr/>
        </p:nvSpPr>
        <p:spPr>
          <a:xfrm>
            <a:off x="10486962" y="837607"/>
            <a:ext cx="2275841" cy="52020"/>
          </a:xfrm>
          <a:prstGeom prst="roundRect">
            <a:avLst>
              <a:gd name="adj" fmla="val 11719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65023" tIns="65023" rIns="65023" bIns="65023" anchor="ctr"/>
          <a:lstStyle/>
          <a:p>
            <a:pPr lvl="0" defTabSz="914400">
              <a:defRPr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9" name="Shape 9"/>
          <p:cNvSpPr/>
          <p:nvPr/>
        </p:nvSpPr>
        <p:spPr>
          <a:xfrm>
            <a:off x="12920840" y="-2846"/>
            <a:ext cx="81957" cy="884327"/>
          </a:xfrm>
          <a:prstGeom prst="rect">
            <a:avLst/>
          </a:prstGeom>
          <a:solidFill>
            <a:srgbClr val="FFFFFF">
              <a:alpha val="65098"/>
            </a:srgbClr>
          </a:solidFill>
          <a:ln w="12700">
            <a:miter lim="400000"/>
          </a:ln>
        </p:spPr>
        <p:txBody>
          <a:bodyPr lIns="65023" tIns="65023" rIns="65023" bIns="65023" anchor="ctr"/>
          <a:lstStyle/>
          <a:p>
            <a:pPr lvl="0" defTabSz="914400">
              <a:defRPr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0" name="Shape 10"/>
          <p:cNvSpPr/>
          <p:nvPr/>
        </p:nvSpPr>
        <p:spPr>
          <a:xfrm>
            <a:off x="12863262" y="-2846"/>
            <a:ext cx="39015" cy="884327"/>
          </a:xfrm>
          <a:prstGeom prst="rect">
            <a:avLst/>
          </a:prstGeom>
          <a:solidFill>
            <a:srgbClr val="FFFFFF">
              <a:alpha val="65098"/>
            </a:srgbClr>
          </a:solidFill>
          <a:ln w="12700">
            <a:miter lim="400000"/>
          </a:ln>
        </p:spPr>
        <p:txBody>
          <a:bodyPr lIns="65023" tIns="65023" rIns="65023" bIns="65023" anchor="ctr"/>
          <a:lstStyle/>
          <a:p>
            <a:pPr lvl="0" defTabSz="914400">
              <a:defRPr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1" name="Shape 11"/>
          <p:cNvSpPr/>
          <p:nvPr/>
        </p:nvSpPr>
        <p:spPr>
          <a:xfrm>
            <a:off x="12836164" y="-2846"/>
            <a:ext cx="13006" cy="884327"/>
          </a:xfrm>
          <a:prstGeom prst="rect">
            <a:avLst/>
          </a:prstGeom>
          <a:solidFill>
            <a:srgbClr val="FFFFFF">
              <a:alpha val="60000"/>
            </a:srgbClr>
          </a:solidFill>
          <a:ln w="12700">
            <a:miter lim="400000"/>
          </a:ln>
        </p:spPr>
        <p:txBody>
          <a:bodyPr lIns="65023" tIns="65023" rIns="65023" bIns="65023" anchor="ctr"/>
          <a:lstStyle/>
          <a:p>
            <a:pPr lvl="0" defTabSz="914400">
              <a:defRPr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" name="Shape 12"/>
          <p:cNvSpPr/>
          <p:nvPr/>
        </p:nvSpPr>
        <p:spPr>
          <a:xfrm>
            <a:off x="12765045" y="-2846"/>
            <a:ext cx="39016" cy="884327"/>
          </a:xfrm>
          <a:prstGeom prst="rect">
            <a:avLst/>
          </a:prstGeom>
          <a:solidFill>
            <a:srgbClr val="FFFFFF">
              <a:alpha val="40000"/>
            </a:srgbClr>
          </a:solidFill>
          <a:ln w="12700">
            <a:miter lim="400000"/>
          </a:ln>
        </p:spPr>
        <p:txBody>
          <a:bodyPr lIns="65023" tIns="65023" rIns="65023" bIns="65023" anchor="ctr"/>
          <a:lstStyle/>
          <a:p>
            <a:pPr lvl="0" defTabSz="914400">
              <a:defRPr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" name="Shape 13"/>
          <p:cNvSpPr/>
          <p:nvPr/>
        </p:nvSpPr>
        <p:spPr>
          <a:xfrm>
            <a:off x="12680074" y="540"/>
            <a:ext cx="78029" cy="832308"/>
          </a:xfrm>
          <a:prstGeom prst="rect">
            <a:avLst/>
          </a:prstGeom>
          <a:solidFill>
            <a:srgbClr val="FFFFFF">
              <a:alpha val="20000"/>
            </a:srgbClr>
          </a:solidFill>
          <a:ln w="12700">
            <a:miter lim="400000"/>
          </a:ln>
        </p:spPr>
        <p:txBody>
          <a:bodyPr lIns="65023" tIns="65023" rIns="65023" bIns="65023" anchor="ctr"/>
          <a:lstStyle/>
          <a:p>
            <a:pPr lvl="0" defTabSz="914400">
              <a:defRPr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" name="Shape 14"/>
          <p:cNvSpPr/>
          <p:nvPr/>
        </p:nvSpPr>
        <p:spPr>
          <a:xfrm>
            <a:off x="12620052" y="540"/>
            <a:ext cx="13006" cy="832308"/>
          </a:xfrm>
          <a:prstGeom prst="rect">
            <a:avLst/>
          </a:prstGeom>
          <a:solidFill>
            <a:srgbClr val="FFFFFF">
              <a:alpha val="30196"/>
            </a:srgbClr>
          </a:solidFill>
          <a:ln w="12700">
            <a:miter lim="400000"/>
          </a:ln>
        </p:spPr>
        <p:txBody>
          <a:bodyPr lIns="65023" tIns="65023" rIns="65023" bIns="65023" anchor="ctr"/>
          <a:lstStyle/>
          <a:p>
            <a:pPr lvl="0" defTabSz="914400">
              <a:defRPr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" name="Shape 15"/>
          <p:cNvSpPr/>
          <p:nvPr>
            <p:ph type="title"/>
          </p:nvPr>
        </p:nvSpPr>
        <p:spPr>
          <a:xfrm>
            <a:off x="650239" y="1569245"/>
            <a:ext cx="11704322" cy="16299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 anchor="ctr">
            <a:normAutofit fontScale="100000" lnSpcReduction="0"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5600">
                <a:solidFill>
                  <a:srgbClr val="424456"/>
                </a:solidFill>
              </a:rPr>
              <a:t>Title Text</a:t>
            </a:r>
          </a:p>
        </p:txBody>
      </p:sp>
      <p:sp>
        <p:nvSpPr>
          <p:cNvPr id="16" name="Shape 16"/>
          <p:cNvSpPr/>
          <p:nvPr>
            <p:ph type="body" idx="1"/>
          </p:nvPr>
        </p:nvSpPr>
        <p:spPr>
          <a:xfrm>
            <a:off x="650239" y="3199180"/>
            <a:ext cx="11704322" cy="65544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normAutofit fontScale="100000" lnSpcReduction="0"/>
          </a:bodyPr>
          <a:lstStyle/>
          <a:p>
            <a:pPr lvl="0">
              <a:defRPr sz="1800"/>
            </a:pPr>
            <a:r>
              <a:rPr sz="3800"/>
              <a:t>Body Level One</a:t>
            </a:r>
            <a:endParaRPr sz="3800"/>
          </a:p>
          <a:p>
            <a:pPr lvl="1">
              <a:defRPr sz="1800"/>
            </a:pPr>
            <a:r>
              <a:rPr sz="3800"/>
              <a:t>Body Level Two</a:t>
            </a:r>
            <a:endParaRPr sz="3800"/>
          </a:p>
          <a:p>
            <a:pPr lvl="2">
              <a:defRPr sz="1800"/>
            </a:pPr>
            <a:r>
              <a:rPr sz="3800"/>
              <a:t>Body Level Three</a:t>
            </a:r>
            <a:endParaRPr sz="3800"/>
          </a:p>
          <a:p>
            <a:pPr lvl="3">
              <a:defRPr sz="1800"/>
            </a:pPr>
            <a:r>
              <a:rPr sz="3800"/>
              <a:t>Body Level Four</a:t>
            </a:r>
            <a:endParaRPr sz="3800"/>
          </a:p>
          <a:p>
            <a:pPr lvl="4">
              <a:defRPr sz="1800"/>
            </a:pPr>
            <a:r>
              <a:rPr sz="3800"/>
              <a:t>Body Level Five</a:t>
            </a:r>
          </a:p>
        </p:txBody>
      </p:sp>
      <p:sp>
        <p:nvSpPr>
          <p:cNvPr id="17" name="Shape 17"/>
          <p:cNvSpPr/>
          <p:nvPr>
            <p:ph type="sldNum" sz="quarter" idx="2"/>
          </p:nvPr>
        </p:nvSpPr>
        <p:spPr>
          <a:xfrm>
            <a:off x="11626291" y="25075"/>
            <a:ext cx="1083734" cy="498349"/>
          </a:xfrm>
          <a:prstGeom prst="rect">
            <a:avLst/>
          </a:prstGeom>
          <a:ln w="12700">
            <a:miter lim="400000"/>
          </a:ln>
        </p:spPr>
        <p:txBody>
          <a:bodyPr lIns="65023" tIns="65023" rIns="65023" bIns="65023" anchor="b">
            <a:spAutoFit/>
          </a:bodyPr>
          <a:lstStyle>
            <a:lvl1pPr algn="r" defTabSz="914400">
              <a:defRPr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0"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transition spd="med" advClick="1"/>
  <p:txStyles>
    <p:titleStyle>
      <a:lvl1pPr>
        <a:defRPr sz="5600">
          <a:solidFill>
            <a:srgbClr val="424456"/>
          </a:solidFill>
          <a:latin typeface="Calibri"/>
          <a:ea typeface="Calibri"/>
          <a:cs typeface="Calibri"/>
          <a:sym typeface="Calibri"/>
        </a:defRPr>
      </a:lvl1pPr>
      <a:lvl2pPr>
        <a:defRPr sz="5600">
          <a:solidFill>
            <a:srgbClr val="424456"/>
          </a:solidFill>
          <a:latin typeface="Calibri"/>
          <a:ea typeface="Calibri"/>
          <a:cs typeface="Calibri"/>
          <a:sym typeface="Calibri"/>
        </a:defRPr>
      </a:lvl2pPr>
      <a:lvl3pPr>
        <a:defRPr sz="5600">
          <a:solidFill>
            <a:srgbClr val="424456"/>
          </a:solidFill>
          <a:latin typeface="Calibri"/>
          <a:ea typeface="Calibri"/>
          <a:cs typeface="Calibri"/>
          <a:sym typeface="Calibri"/>
        </a:defRPr>
      </a:lvl3pPr>
      <a:lvl4pPr>
        <a:defRPr sz="5600">
          <a:solidFill>
            <a:srgbClr val="424456"/>
          </a:solidFill>
          <a:latin typeface="Calibri"/>
          <a:ea typeface="Calibri"/>
          <a:cs typeface="Calibri"/>
          <a:sym typeface="Calibri"/>
        </a:defRPr>
      </a:lvl4pPr>
      <a:lvl5pPr>
        <a:defRPr sz="5600">
          <a:solidFill>
            <a:srgbClr val="424456"/>
          </a:solidFill>
          <a:latin typeface="Calibri"/>
          <a:ea typeface="Calibri"/>
          <a:cs typeface="Calibri"/>
          <a:sym typeface="Calibri"/>
        </a:defRPr>
      </a:lvl5pPr>
      <a:lvl6pPr>
        <a:defRPr sz="5600">
          <a:solidFill>
            <a:srgbClr val="424456"/>
          </a:solidFill>
          <a:latin typeface="Calibri"/>
          <a:ea typeface="Calibri"/>
          <a:cs typeface="Calibri"/>
          <a:sym typeface="Calibri"/>
        </a:defRPr>
      </a:lvl6pPr>
      <a:lvl7pPr>
        <a:defRPr sz="5600">
          <a:solidFill>
            <a:srgbClr val="424456"/>
          </a:solidFill>
          <a:latin typeface="Calibri"/>
          <a:ea typeface="Calibri"/>
          <a:cs typeface="Calibri"/>
          <a:sym typeface="Calibri"/>
        </a:defRPr>
      </a:lvl7pPr>
      <a:lvl8pPr>
        <a:defRPr sz="5600">
          <a:solidFill>
            <a:srgbClr val="424456"/>
          </a:solidFill>
          <a:latin typeface="Calibri"/>
          <a:ea typeface="Calibri"/>
          <a:cs typeface="Calibri"/>
          <a:sym typeface="Calibri"/>
        </a:defRPr>
      </a:lvl8pPr>
      <a:lvl9pPr>
        <a:defRPr sz="5600">
          <a:solidFill>
            <a:srgbClr val="424456"/>
          </a:solidFill>
          <a:latin typeface="Calibri"/>
          <a:ea typeface="Calibri"/>
          <a:cs typeface="Calibri"/>
          <a:sym typeface="Calibri"/>
        </a:defRPr>
      </a:lvl9pPr>
    </p:titleStyle>
    <p:bodyStyle>
      <a:lvl1pPr marL="457200" indent="-347472">
        <a:spcBef>
          <a:spcPts val="300"/>
        </a:spcBef>
        <a:buClr>
          <a:srgbClr val="A04DA3"/>
        </a:buClr>
        <a:buSzPct val="100000"/>
        <a:buFont typeface="Georgia"/>
        <a:buChar char="•"/>
        <a:defRPr sz="3800">
          <a:latin typeface="Calibri"/>
          <a:ea typeface="Calibri"/>
          <a:cs typeface="Calibri"/>
          <a:sym typeface="Calibri"/>
        </a:defRPr>
      </a:lvl1pPr>
      <a:lvl2pPr marL="772316" indent="-360836">
        <a:spcBef>
          <a:spcPts val="300"/>
        </a:spcBef>
        <a:buClr>
          <a:srgbClr val="A04DA3"/>
        </a:buClr>
        <a:buSzPct val="100000"/>
        <a:buFont typeface="Georgia"/>
        <a:buChar char="▫"/>
        <a:defRPr sz="3800">
          <a:latin typeface="Calibri"/>
          <a:ea typeface="Calibri"/>
          <a:cs typeface="Calibri"/>
          <a:sym typeface="Calibri"/>
        </a:defRPr>
      </a:lvl2pPr>
      <a:lvl3pPr marL="1051560" indent="-347472">
        <a:spcBef>
          <a:spcPts val="300"/>
        </a:spcBef>
        <a:buClr>
          <a:srgbClr val="A04DA3"/>
        </a:buClr>
        <a:buSzPct val="100000"/>
        <a:buFont typeface="Georgia"/>
        <a:buChar char="●"/>
        <a:defRPr sz="3800">
          <a:latin typeface="Calibri"/>
          <a:ea typeface="Calibri"/>
          <a:cs typeface="Calibri"/>
          <a:sym typeface="Calibri"/>
        </a:defRPr>
      </a:lvl3pPr>
      <a:lvl4pPr marL="1325880" indent="-347472">
        <a:spcBef>
          <a:spcPts val="300"/>
        </a:spcBef>
        <a:buClr>
          <a:srgbClr val="A04DA3"/>
        </a:buClr>
        <a:buSzPct val="100000"/>
        <a:buFont typeface="Georgia"/>
        <a:buChar char="●"/>
        <a:defRPr sz="3800">
          <a:latin typeface="Calibri"/>
          <a:ea typeface="Calibri"/>
          <a:cs typeface="Calibri"/>
          <a:sym typeface="Calibri"/>
        </a:defRPr>
      </a:lvl4pPr>
      <a:lvl5pPr marL="1554480" indent="-347472">
        <a:spcBef>
          <a:spcPts val="300"/>
        </a:spcBef>
        <a:buClr>
          <a:srgbClr val="A04DA3"/>
        </a:buClr>
        <a:buSzPct val="100000"/>
        <a:buFont typeface="Georgia"/>
        <a:buChar char="▫"/>
        <a:defRPr sz="3800">
          <a:latin typeface="Calibri"/>
          <a:ea typeface="Calibri"/>
          <a:cs typeface="Calibri"/>
          <a:sym typeface="Calibri"/>
        </a:defRPr>
      </a:lvl5pPr>
      <a:lvl6pPr marL="1812544" indent="-386080">
        <a:spcBef>
          <a:spcPts val="300"/>
        </a:spcBef>
        <a:buClr>
          <a:srgbClr val="A04DA3"/>
        </a:buClr>
        <a:buSzPct val="100000"/>
        <a:buFont typeface="Georgia"/>
        <a:buChar char="▫"/>
        <a:defRPr sz="3800">
          <a:latin typeface="Calibri"/>
          <a:ea typeface="Calibri"/>
          <a:cs typeface="Calibri"/>
          <a:sym typeface="Calibri"/>
        </a:defRPr>
      </a:lvl6pPr>
      <a:lvl7pPr marL="2080259" indent="-434339">
        <a:spcBef>
          <a:spcPts val="300"/>
        </a:spcBef>
        <a:buClr>
          <a:srgbClr val="A04DA3"/>
        </a:buClr>
        <a:buSzPct val="100000"/>
        <a:buFont typeface="Georgia"/>
        <a:buChar char="▫"/>
        <a:defRPr sz="3800">
          <a:latin typeface="Calibri"/>
          <a:ea typeface="Calibri"/>
          <a:cs typeface="Calibri"/>
          <a:sym typeface="Calibri"/>
        </a:defRPr>
      </a:lvl7pPr>
      <a:lvl8pPr marL="2310383" indent="-463295">
        <a:spcBef>
          <a:spcPts val="300"/>
        </a:spcBef>
        <a:buClr>
          <a:srgbClr val="A04DA3"/>
        </a:buClr>
        <a:buSzPct val="100000"/>
        <a:buFont typeface="Georgia"/>
        <a:buChar char="◦"/>
        <a:defRPr sz="3800">
          <a:latin typeface="Calibri"/>
          <a:ea typeface="Calibri"/>
          <a:cs typeface="Calibri"/>
          <a:sym typeface="Calibri"/>
        </a:defRPr>
      </a:lvl8pPr>
      <a:lvl9pPr marL="2553788" indent="-496388">
        <a:spcBef>
          <a:spcPts val="300"/>
        </a:spcBef>
        <a:buClr>
          <a:srgbClr val="A04DA3"/>
        </a:buClr>
        <a:buSzPct val="100000"/>
        <a:buFont typeface="Georgia"/>
        <a:buChar char="◦"/>
        <a:defRPr sz="3800">
          <a:latin typeface="Calibri"/>
          <a:ea typeface="Calibri"/>
          <a:cs typeface="Calibri"/>
          <a:sym typeface="Calibri"/>
        </a:defRPr>
      </a:lvl9pPr>
    </p:bodyStyle>
    <p:otherStyle>
      <a:lvl1pPr algn="r">
        <a:defRPr sz="2400">
          <a:solidFill>
            <a:schemeClr val="tx1"/>
          </a:solidFill>
          <a:latin typeface="+mn-lt"/>
          <a:ea typeface="+mn-ea"/>
          <a:cs typeface="+mn-cs"/>
          <a:sym typeface="Calibri"/>
        </a:defRPr>
      </a:lvl1pPr>
      <a:lvl2pPr indent="457200" algn="r">
        <a:defRPr sz="2400">
          <a:solidFill>
            <a:schemeClr val="tx1"/>
          </a:solidFill>
          <a:latin typeface="+mn-lt"/>
          <a:ea typeface="+mn-ea"/>
          <a:cs typeface="+mn-cs"/>
          <a:sym typeface="Calibri"/>
        </a:defRPr>
      </a:lvl2pPr>
      <a:lvl3pPr indent="914400" algn="r">
        <a:defRPr sz="2400">
          <a:solidFill>
            <a:schemeClr val="tx1"/>
          </a:solidFill>
          <a:latin typeface="+mn-lt"/>
          <a:ea typeface="+mn-ea"/>
          <a:cs typeface="+mn-cs"/>
          <a:sym typeface="Calibri"/>
        </a:defRPr>
      </a:lvl3pPr>
      <a:lvl4pPr indent="1371600" algn="r">
        <a:defRPr sz="2400">
          <a:solidFill>
            <a:schemeClr val="tx1"/>
          </a:solidFill>
          <a:latin typeface="+mn-lt"/>
          <a:ea typeface="+mn-ea"/>
          <a:cs typeface="+mn-cs"/>
          <a:sym typeface="Calibri"/>
        </a:defRPr>
      </a:lvl4pPr>
      <a:lvl5pPr indent="1828800" algn="r">
        <a:defRPr sz="2400">
          <a:solidFill>
            <a:schemeClr val="tx1"/>
          </a:solidFill>
          <a:latin typeface="+mn-lt"/>
          <a:ea typeface="+mn-ea"/>
          <a:cs typeface="+mn-cs"/>
          <a:sym typeface="Calibri"/>
        </a:defRPr>
      </a:lvl5pPr>
      <a:lvl6pPr indent="2286000" algn="r">
        <a:defRPr sz="2400">
          <a:solidFill>
            <a:schemeClr val="tx1"/>
          </a:solidFill>
          <a:latin typeface="+mn-lt"/>
          <a:ea typeface="+mn-ea"/>
          <a:cs typeface="+mn-cs"/>
          <a:sym typeface="Calibri"/>
        </a:defRPr>
      </a:lvl6pPr>
      <a:lvl7pPr indent="2743200" algn="r">
        <a:defRPr sz="2400">
          <a:solidFill>
            <a:schemeClr val="tx1"/>
          </a:solidFill>
          <a:latin typeface="+mn-lt"/>
          <a:ea typeface="+mn-ea"/>
          <a:cs typeface="+mn-cs"/>
          <a:sym typeface="Calibri"/>
        </a:defRPr>
      </a:lvl7pPr>
      <a:lvl8pPr indent="3200400" algn="r">
        <a:defRPr sz="2400">
          <a:solidFill>
            <a:schemeClr val="tx1"/>
          </a:solidFill>
          <a:latin typeface="+mn-lt"/>
          <a:ea typeface="+mn-ea"/>
          <a:cs typeface="+mn-cs"/>
          <a:sym typeface="Calibri"/>
        </a:defRPr>
      </a:lvl8pPr>
      <a:lvl9pPr indent="3657600" algn="r">
        <a:defRPr sz="2400">
          <a:solidFill>
            <a:schemeClr val="tx1"/>
          </a:solidFill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4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/Relationships>

</file>

<file path=ppt/slides/_rels/slide4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4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5.png"/></Relationships>

</file>

<file path=ppt/slides/_rels/slide4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/Relationships>

</file>

<file path=ppt/slides/_rels/slide4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4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
</file>

<file path=ppt/slides/_rels/slide4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8.png"/></Relationships>

</file>

<file path=ppt/slides/_rels/slide4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
</file>

<file path=ppt/slides/_rels/slide4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1.png"/></Relationships>

</file>

<file path=ppt/slides/_rels/slide5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/Relationships>

</file>

<file path=ppt/slides/_rels/slide5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
</file>

<file path=ppt/slides/_rels/slide5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4.png"/><Relationship Id="rId3" Type="http://schemas.openxmlformats.org/officeDocument/2006/relationships/image" Target="../media/image13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/Relationships>

</file>

<file path=ppt/slides/_rels/slide5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4.png"/><Relationship Id="rId3" Type="http://schemas.openxmlformats.org/officeDocument/2006/relationships/image" Target="../media/image13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/Relationships>

</file>

<file path=ppt/slides/_rels/slide5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Relationship Id="rId4" Type="http://schemas.openxmlformats.org/officeDocument/2006/relationships/image" Target="../media/image17.png"/></Relationships>

</file>

<file path=ppt/slides/_rels/slide5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/Relationships>

</file>

<file path=ppt/slides/_rels/slide5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Relationship Id="rId4" Type="http://schemas.openxmlformats.org/officeDocument/2006/relationships/image" Target="../media/image20.png"/></Relationships>

</file>

<file path=ppt/slides/_rels/slide5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/Relationships>

</file>

<file path=ppt/slides/_rels/slide5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/Relationships>

</file>

<file path=ppt/slides/_rels/slide5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0.png"/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6" Type="http://schemas.openxmlformats.org/officeDocument/2006/relationships/image" Target="../media/image25.png"/><Relationship Id="rId7" Type="http://schemas.openxmlformats.org/officeDocument/2006/relationships/image" Target="../media/image26.png"/><Relationship Id="rId8" Type="http://schemas.openxmlformats.org/officeDocument/2006/relationships/image" Target="../media/image27.png"/></Relationships>

</file>

<file path=ppt/slides/_rels/slide6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8.png"/><Relationship Id="rId3" Type="http://schemas.openxmlformats.org/officeDocument/2006/relationships/image" Target="../media/image21.png"/></Relationships>

</file>

<file path=ppt/slides/_rels/slide6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/Relationships>

</file>

<file path=ppt/slides/_rels/slide6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8.png"/></Relationships>

</file>

<file path=ppt/slides/_rels/slide6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9.png"/></Relationships>

</file>

<file path=ppt/slides/_rels/slide6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30.png"/></Relationships>

</file>

<file path=ppt/slides/_rels/slide6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31.png"/></Relationships>

</file>

<file path=ppt/slides/_rels/slide6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32.png"/></Relationships>

</file>

<file path=ppt/slides/_rels/slide6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/Relationships>

</file>

<file path=ppt/slides/_rels/slide6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33.png"/></Relationships>

</file>

<file path=ppt/slides/_rels/slide6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33.png"/></Relationships>

</file>

<file path=ppt/slides/_rels/slide7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7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png"/></Relationships>

</file>

<file path=ppt/slides/_rels/slide7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png"/></Relationships>

</file>

<file path=ppt/slides/_rels/slide7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png"/></Relationships>

</file>

<file path=ppt/slides/_rels/slide7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4.png"/><Relationship Id="rId3" Type="http://schemas.openxmlformats.org/officeDocument/2006/relationships/image" Target="../media/image35.png"/></Relationships>

</file>

<file path=ppt/slides/_rels/slide7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7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7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433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0433FF"/>
                </a:solidFill>
              </a:rPr>
              <a:t>Graph Evacuation Problems</a:t>
            </a:r>
          </a:p>
        </p:txBody>
      </p:sp>
      <p:sp>
        <p:nvSpPr>
          <p:cNvPr id="51" name="Shape 51"/>
          <p:cNvSpPr/>
          <p:nvPr>
            <p:ph type="body" idx="1"/>
          </p:nvPr>
        </p:nvSpPr>
        <p:spPr>
          <a:xfrm>
            <a:off x="1270000" y="5676900"/>
            <a:ext cx="10464800" cy="11303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>
                <a:solidFill>
                  <a:srgbClr val="FF2600"/>
                </a:solidFill>
              </a:rPr>
              <a:t>Mordecai GOLIN</a:t>
            </a:r>
            <a:endParaRPr sz="3200">
              <a:solidFill>
                <a:srgbClr val="FF2600"/>
              </a:solidFill>
            </a:endParaRPr>
          </a:p>
          <a:p>
            <a:pPr lvl="0">
              <a:defRPr sz="1800"/>
            </a:pPr>
            <a:r>
              <a:rPr sz="3200"/>
              <a:t>Hong Kong UST</a:t>
            </a:r>
          </a:p>
        </p:txBody>
      </p:sp>
      <p:sp>
        <p:nvSpPr>
          <p:cNvPr id="52" name="Shape 52"/>
          <p:cNvSpPr/>
          <p:nvPr/>
        </p:nvSpPr>
        <p:spPr>
          <a:xfrm>
            <a:off x="54757" y="9138853"/>
            <a:ext cx="2857399" cy="546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algn="l">
              <a:defRPr sz="2900"/>
            </a:lvl1pPr>
          </a:lstStyle>
          <a:p>
            <a:pPr lvl="0">
              <a:defRPr sz="1800"/>
            </a:pPr>
            <a:r>
              <a:rPr sz="2900"/>
              <a:t>CRM June, 2015</a:t>
            </a:r>
          </a:p>
        </p:txBody>
      </p:sp>
    </p:spTree>
  </p:cSld>
  <p:clrMapOvr>
    <a:masterClrMapping/>
  </p:clrMapOvr>
  <p:transition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/>
          <p:nvPr>
            <p:ph type="body" idx="1"/>
          </p:nvPr>
        </p:nvSpPr>
        <p:spPr>
          <a:xfrm>
            <a:off x="1092200" y="838200"/>
            <a:ext cx="11099800" cy="8343900"/>
          </a:xfrm>
          <a:prstGeom prst="rect">
            <a:avLst/>
          </a:prstGeom>
        </p:spPr>
        <p:txBody>
          <a:bodyPr anchor="t"/>
          <a:lstStyle/>
          <a:p>
            <a:pPr lvl="0" marL="0" indent="0" defTabSz="426466">
              <a:spcBef>
                <a:spcPts val="3000"/>
              </a:spcBef>
              <a:buSzTx/>
              <a:buNone/>
              <a:defRPr sz="1800"/>
            </a:pPr>
            <a:r>
              <a:rPr sz="2628"/>
              <a:t>Joint Work with</a:t>
            </a:r>
            <a:endParaRPr sz="2628"/>
          </a:p>
          <a:p>
            <a:pPr lvl="0" marL="324485" indent="-324485" defTabSz="426466">
              <a:spcBef>
                <a:spcPts val="3000"/>
              </a:spcBef>
              <a:defRPr sz="1800"/>
            </a:pPr>
            <a:r>
              <a:rPr i="1" sz="2628"/>
              <a:t>Guru Prakash  Arumugam</a:t>
            </a:r>
            <a:endParaRPr i="1" sz="2628"/>
          </a:p>
          <a:p>
            <a:pPr lvl="0" marL="324485" indent="-324485" defTabSz="426466">
              <a:spcBef>
                <a:spcPts val="3000"/>
              </a:spcBef>
              <a:defRPr sz="1800"/>
            </a:pPr>
            <a:r>
              <a:rPr i="1" sz="2628"/>
              <a:t>John Augustine</a:t>
            </a:r>
            <a:endParaRPr i="1" sz="2628"/>
          </a:p>
          <a:p>
            <a:pPr lvl="0" marL="324485" indent="-324485" defTabSz="426466">
              <a:spcBef>
                <a:spcPts val="3000"/>
              </a:spcBef>
              <a:defRPr sz="1800"/>
            </a:pPr>
            <a:r>
              <a:rPr i="1" sz="2628"/>
              <a:t>Di Chen</a:t>
            </a:r>
            <a:endParaRPr i="1" sz="2628"/>
          </a:p>
          <a:p>
            <a:pPr lvl="0" marL="324485" indent="-324485" defTabSz="426466">
              <a:spcBef>
                <a:spcPts val="3000"/>
              </a:spcBef>
              <a:defRPr sz="1800"/>
            </a:pPr>
            <a:r>
              <a:rPr i="1" sz="2628"/>
              <a:t>Siu-Wing Cheng  </a:t>
            </a:r>
            <a:endParaRPr i="1" sz="2628"/>
          </a:p>
          <a:p>
            <a:pPr lvl="0" marL="324485" indent="-324485" defTabSz="426466">
              <a:spcBef>
                <a:spcPts val="3000"/>
              </a:spcBef>
              <a:defRPr sz="1800"/>
            </a:pPr>
            <a:r>
              <a:rPr i="1" sz="2628"/>
              <a:t>Yuya Higashikawa   </a:t>
            </a:r>
            <a:endParaRPr i="1" sz="2628"/>
          </a:p>
          <a:p>
            <a:pPr lvl="0" marL="324485" indent="-324485" defTabSz="426466">
              <a:spcBef>
                <a:spcPts val="3000"/>
              </a:spcBef>
              <a:defRPr sz="1800"/>
            </a:pPr>
            <a:r>
              <a:rPr i="1" sz="2628"/>
              <a:t>Naoki Katoh </a:t>
            </a:r>
            <a:endParaRPr i="1" sz="2628"/>
          </a:p>
          <a:p>
            <a:pPr lvl="0" marL="324485" indent="-324485" defTabSz="426466">
              <a:spcBef>
                <a:spcPts val="3000"/>
              </a:spcBef>
              <a:defRPr sz="1800"/>
            </a:pPr>
            <a:r>
              <a:rPr i="1" sz="2628"/>
              <a:t>Guanqun Ni</a:t>
            </a:r>
            <a:endParaRPr i="1" sz="2628"/>
          </a:p>
          <a:p>
            <a:pPr lvl="0" marL="324485" indent="-324485" defTabSz="426466">
              <a:spcBef>
                <a:spcPts val="3000"/>
              </a:spcBef>
              <a:defRPr sz="1800"/>
            </a:pPr>
            <a:r>
              <a:rPr i="1" sz="2628"/>
              <a:t>Bing Su</a:t>
            </a:r>
            <a:endParaRPr i="1" sz="2628"/>
          </a:p>
          <a:p>
            <a:pPr lvl="0" marL="324485" indent="-324485" defTabSz="426466">
              <a:spcBef>
                <a:spcPts val="3000"/>
              </a:spcBef>
              <a:defRPr sz="1800"/>
            </a:pPr>
            <a:r>
              <a:rPr i="1" sz="2628"/>
              <a:t>Prashanth Srikanthan</a:t>
            </a:r>
            <a:endParaRPr i="1" sz="2628"/>
          </a:p>
          <a:p>
            <a:pPr lvl="0" marL="324485" indent="-324485" defTabSz="426466">
              <a:spcBef>
                <a:spcPts val="3000"/>
              </a:spcBef>
              <a:defRPr sz="1800"/>
            </a:pPr>
            <a:r>
              <a:rPr i="1" sz="2628"/>
              <a:t>Yinfeng Xu</a:t>
            </a:r>
          </a:p>
        </p:txBody>
      </p:sp>
      <p:sp>
        <p:nvSpPr>
          <p:cNvPr id="55" name="Shape 55"/>
          <p:cNvSpPr/>
          <p:nvPr>
            <p:ph type="sldNum" sz="quarter" idx="4294967295"/>
          </p:nvPr>
        </p:nvSpPr>
        <p:spPr>
          <a:xfrm>
            <a:off x="6375349" y="9251950"/>
            <a:ext cx="241402" cy="381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t"/>
          <a:lstStyle>
            <a:lvl1pPr algn="ctr" defTabSz="584200">
              <a:defRPr sz="18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u="sng"/>
            </a:lvl1pPr>
          </a:lstStyle>
          <a:p>
            <a:pPr lvl="0">
              <a:defRPr sz="1800" u="none"/>
            </a:pPr>
            <a:r>
              <a:rPr sz="8000" u="sng"/>
              <a:t>Outline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952500" y="2603500"/>
            <a:ext cx="11099800" cy="6779314"/>
          </a:xfrm>
          <a:prstGeom prst="rect">
            <a:avLst/>
          </a:prstGeom>
        </p:spPr>
        <p:txBody>
          <a:bodyPr anchor="t"/>
          <a:lstStyle/>
          <a:p>
            <a:pPr lvl="0" marL="386715" indent="-386715" defTabSz="508254">
              <a:spcBef>
                <a:spcPts val="3600"/>
              </a:spcBef>
              <a:defRPr sz="1800"/>
            </a:pPr>
            <a:r>
              <a:rPr sz="3132">
                <a:solidFill>
                  <a:srgbClr val="FF2600"/>
                </a:solidFill>
              </a:rPr>
              <a:t>Dynamic Flow Networks</a:t>
            </a:r>
            <a:endParaRPr sz="3132">
              <a:solidFill>
                <a:srgbClr val="FF2600"/>
              </a:solidFill>
            </a:endParaRPr>
          </a:p>
          <a:p>
            <a:pPr lvl="0" marL="386715" indent="-386715" defTabSz="508254">
              <a:spcBef>
                <a:spcPts val="3600"/>
              </a:spcBef>
              <a:defRPr sz="1800"/>
            </a:pPr>
            <a:r>
              <a:rPr sz="3132"/>
              <a:t>Congestion in Dynamic Flows </a:t>
            </a:r>
            <a:endParaRPr sz="3132"/>
          </a:p>
          <a:p>
            <a:pPr lvl="0" marL="386715" indent="-386715" defTabSz="508254">
              <a:spcBef>
                <a:spcPts val="3600"/>
              </a:spcBef>
              <a:defRPr sz="1800"/>
            </a:pPr>
            <a:r>
              <a:rPr sz="3132"/>
              <a:t>Evacuation Flows</a:t>
            </a:r>
            <a:endParaRPr sz="3132"/>
          </a:p>
          <a:p>
            <a:pPr lvl="1" marL="773430" indent="-386715" defTabSz="508254">
              <a:spcBef>
                <a:spcPts val="400"/>
              </a:spcBef>
              <a:defRPr sz="1800"/>
            </a:pPr>
            <a:r>
              <a:rPr sz="3132"/>
              <a:t>Problem Definitions</a:t>
            </a:r>
            <a:endParaRPr sz="3132"/>
          </a:p>
          <a:p>
            <a:pPr lvl="1" marL="773430" indent="-386715" defTabSz="508254">
              <a:spcBef>
                <a:spcPts val="400"/>
              </a:spcBef>
              <a:defRPr sz="1800"/>
            </a:pPr>
            <a:r>
              <a:rPr sz="3132"/>
              <a:t>Known Results</a:t>
            </a:r>
            <a:endParaRPr sz="3132"/>
          </a:p>
          <a:p>
            <a:pPr lvl="0" marL="386715" indent="-386715" defTabSz="508254">
              <a:spcBef>
                <a:spcPts val="3600"/>
              </a:spcBef>
              <a:defRPr sz="1800"/>
            </a:pPr>
            <a:r>
              <a:rPr sz="3132"/>
              <a:t>Example Algorithm 1: k-Sink Evacuation on a Path</a:t>
            </a:r>
            <a:endParaRPr sz="3132"/>
          </a:p>
          <a:p>
            <a:pPr lvl="0" marL="386715" indent="-386715" defTabSz="508254">
              <a:spcBef>
                <a:spcPts val="3600"/>
              </a:spcBef>
              <a:defRPr sz="1800"/>
            </a:pPr>
            <a:r>
              <a:rPr sz="3132"/>
              <a:t>Example Algorithm 2: 1-sink Min-Max Regret Evacuation on a Path with uniform capacity</a:t>
            </a:r>
            <a:endParaRPr sz="3132"/>
          </a:p>
          <a:p>
            <a:pPr lvl="0" marL="386715" indent="-386715" defTabSz="508254">
              <a:spcBef>
                <a:spcPts val="3600"/>
              </a:spcBef>
              <a:defRPr sz="1800"/>
            </a:pPr>
            <a:r>
              <a:rPr sz="3132"/>
              <a:t>Open Problems</a:t>
            </a:r>
          </a:p>
        </p:txBody>
      </p:sp>
      <p:sp>
        <p:nvSpPr>
          <p:cNvPr id="59" name="Shape 59"/>
          <p:cNvSpPr/>
          <p:nvPr>
            <p:ph type="sldNum" sz="quarter" idx="4294967295"/>
          </p:nvPr>
        </p:nvSpPr>
        <p:spPr>
          <a:xfrm>
            <a:off x="6375349" y="9251950"/>
            <a:ext cx="241402" cy="381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t"/>
          <a:lstStyle>
            <a:lvl1pPr algn="ctr" defTabSz="584200">
              <a:defRPr sz="18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/>
          <p:nvPr>
            <p:ph type="title"/>
          </p:nvPr>
        </p:nvSpPr>
        <p:spPr>
          <a:prstGeom prst="rect">
            <a:avLst/>
          </a:prstGeom>
        </p:spPr>
        <p:txBody>
          <a:bodyPr anchor="t"/>
          <a:lstStyle>
            <a:lvl1pPr>
              <a:defRPr u="sng"/>
            </a:lvl1pPr>
          </a:lstStyle>
          <a:p>
            <a:pPr lvl="0">
              <a:defRPr sz="1800" u="none"/>
            </a:pPr>
            <a:r>
              <a:rPr sz="8000" u="sng"/>
              <a:t>Evacuating Graphs</a:t>
            </a:r>
          </a:p>
        </p:txBody>
      </p:sp>
      <p:sp>
        <p:nvSpPr>
          <p:cNvPr id="62" name="Shape 62"/>
          <p:cNvSpPr/>
          <p:nvPr>
            <p:ph type="body" idx="1"/>
          </p:nvPr>
        </p:nvSpPr>
        <p:spPr>
          <a:xfrm>
            <a:off x="457200" y="2374900"/>
            <a:ext cx="10338743" cy="7010400"/>
          </a:xfrm>
          <a:prstGeom prst="rect">
            <a:avLst/>
          </a:prstGeom>
        </p:spPr>
        <p:txBody>
          <a:bodyPr anchor="t"/>
          <a:lstStyle/>
          <a:p>
            <a:pPr lvl="0" marL="426719" indent="-426719" defTabSz="560831">
              <a:spcBef>
                <a:spcPts val="4000"/>
              </a:spcBef>
              <a:defRPr sz="1800"/>
            </a:pPr>
            <a:r>
              <a:rPr sz="3455"/>
              <a:t>Graph G=(V,E) represents structure</a:t>
            </a:r>
            <a:endParaRPr sz="3455"/>
          </a:p>
          <a:p>
            <a:pPr lvl="1" marL="853439" indent="-426719" defTabSz="560831">
              <a:spcBef>
                <a:spcPts val="1500"/>
              </a:spcBef>
              <a:defRPr sz="1800"/>
            </a:pPr>
            <a:r>
              <a:rPr sz="2880">
                <a:solidFill>
                  <a:srgbClr val="0433FF"/>
                </a:solidFill>
              </a:rPr>
              <a:t>Vertices are rooms, Edges are Hallways</a:t>
            </a:r>
            <a:endParaRPr sz="2880">
              <a:solidFill>
                <a:srgbClr val="0433FF"/>
              </a:solidFill>
            </a:endParaRPr>
          </a:p>
          <a:p>
            <a:pPr lvl="1" marL="853439" indent="-426719" defTabSz="560831">
              <a:spcBef>
                <a:spcPts val="1900"/>
              </a:spcBef>
              <a:defRPr sz="1800"/>
            </a:pPr>
            <a:r>
              <a:rPr sz="2880">
                <a:solidFill>
                  <a:srgbClr val="0433FF"/>
                </a:solidFill>
              </a:rPr>
              <a:t>Vertices are Buildings, Edges are roads</a:t>
            </a:r>
            <a:endParaRPr sz="2880">
              <a:solidFill>
                <a:srgbClr val="0433FF"/>
              </a:solidFill>
            </a:endParaRPr>
          </a:p>
          <a:p>
            <a:pPr lvl="1" marL="853439" indent="-426719" defTabSz="560831">
              <a:spcBef>
                <a:spcPts val="1900"/>
              </a:spcBef>
              <a:defRPr sz="1800"/>
            </a:pPr>
            <a:r>
              <a:rPr sz="2880">
                <a:solidFill>
                  <a:srgbClr val="0433FF"/>
                </a:solidFill>
              </a:rPr>
              <a:t>Edge weight  𝜏</a:t>
            </a:r>
            <a:r>
              <a:rPr baseline="-5999" sz="2880">
                <a:solidFill>
                  <a:srgbClr val="0433FF"/>
                </a:solidFill>
              </a:rPr>
              <a:t>e</a:t>
            </a:r>
            <a:r>
              <a:rPr sz="2880">
                <a:solidFill>
                  <a:srgbClr val="0433FF"/>
                </a:solidFill>
              </a:rPr>
              <a:t> is transit time on edge </a:t>
            </a:r>
            <a:endParaRPr sz="2880">
              <a:solidFill>
                <a:srgbClr val="0433FF"/>
              </a:solidFill>
            </a:endParaRPr>
          </a:p>
          <a:p>
            <a:pPr lvl="1" marL="853439" indent="-426719" defTabSz="560831">
              <a:spcBef>
                <a:spcPts val="1900"/>
              </a:spcBef>
              <a:defRPr sz="1800"/>
            </a:pPr>
            <a:r>
              <a:rPr sz="2880">
                <a:solidFill>
                  <a:srgbClr val="0433FF"/>
                </a:solidFill>
              </a:rPr>
              <a:t>Edge capacity  c</a:t>
            </a:r>
            <a:r>
              <a:rPr baseline="-5999" sz="2880">
                <a:solidFill>
                  <a:srgbClr val="0433FF"/>
                </a:solidFill>
              </a:rPr>
              <a:t>e</a:t>
            </a:r>
            <a:r>
              <a:rPr sz="2880">
                <a:solidFill>
                  <a:srgbClr val="0433FF"/>
                </a:solidFill>
              </a:rPr>
              <a:t>  is “width”</a:t>
            </a:r>
            <a:endParaRPr sz="2880">
              <a:solidFill>
                <a:srgbClr val="0433FF"/>
              </a:solidFill>
            </a:endParaRPr>
          </a:p>
          <a:p>
            <a:pPr lvl="0" marL="426719" indent="-426719" defTabSz="560831">
              <a:spcBef>
                <a:spcPts val="3300"/>
              </a:spcBef>
              <a:defRPr sz="1800"/>
            </a:pPr>
            <a:r>
              <a:rPr sz="3455"/>
              <a:t>Special vertices (sinks) are emergency exits</a:t>
            </a:r>
            <a:endParaRPr sz="3455"/>
          </a:p>
          <a:p>
            <a:pPr lvl="1" marL="853439" indent="-426719" defTabSz="560831">
              <a:spcBef>
                <a:spcPts val="1900"/>
              </a:spcBef>
              <a:defRPr sz="1800"/>
            </a:pPr>
            <a:r>
              <a:rPr sz="2880">
                <a:solidFill>
                  <a:srgbClr val="0433FF"/>
                </a:solidFill>
              </a:rPr>
              <a:t>In case of emergency, want to evacuate everybody to exits as quickly as possible</a:t>
            </a:r>
            <a:endParaRPr sz="2880">
              <a:solidFill>
                <a:srgbClr val="0433FF"/>
              </a:solidFill>
            </a:endParaRPr>
          </a:p>
          <a:p>
            <a:pPr lvl="1" marL="853439" indent="-426719" defTabSz="560831">
              <a:spcBef>
                <a:spcPts val="1900"/>
              </a:spcBef>
              <a:defRPr sz="1800"/>
            </a:pPr>
            <a:r>
              <a:rPr sz="2880">
                <a:solidFill>
                  <a:srgbClr val="0433FF"/>
                </a:solidFill>
              </a:rPr>
              <a:t>Problem: Design Good Evacuation Protocols</a:t>
            </a:r>
            <a:endParaRPr sz="2880">
              <a:solidFill>
                <a:srgbClr val="0433FF"/>
              </a:solidFill>
            </a:endParaRPr>
          </a:p>
          <a:p>
            <a:pPr lvl="0" marL="426720" indent="-426720" defTabSz="560831">
              <a:spcBef>
                <a:spcPts val="3300"/>
              </a:spcBef>
              <a:defRPr sz="1800"/>
            </a:pPr>
            <a:r>
              <a:rPr sz="2880"/>
              <a:t>Often Approached via Dynamic Flow Networks</a:t>
            </a:r>
          </a:p>
        </p:txBody>
      </p:sp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6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62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u="sng"/>
            </a:lvl1pPr>
          </a:lstStyle>
          <a:p>
            <a:pPr lvl="0">
              <a:defRPr sz="1800" u="none"/>
            </a:pPr>
            <a:r>
              <a:rPr sz="8000" u="sng"/>
              <a:t>Dynamic Flow Networks</a:t>
            </a:r>
          </a:p>
        </p:txBody>
      </p:sp>
      <p:sp>
        <p:nvSpPr>
          <p:cNvPr id="65" name="Shape 65"/>
          <p:cNvSpPr/>
          <p:nvPr>
            <p:ph type="body" idx="1"/>
          </p:nvPr>
        </p:nvSpPr>
        <p:spPr>
          <a:xfrm>
            <a:off x="287017" y="2273300"/>
            <a:ext cx="7777484" cy="7493000"/>
          </a:xfrm>
          <a:prstGeom prst="rect">
            <a:avLst/>
          </a:prstGeom>
        </p:spPr>
        <p:txBody>
          <a:bodyPr anchor="t"/>
          <a:lstStyle/>
          <a:p>
            <a:pPr lvl="0" marL="177800" indent="-177800" defTabSz="233679">
              <a:spcBef>
                <a:spcPts val="1600"/>
              </a:spcBef>
              <a:defRPr sz="1800"/>
            </a:pPr>
            <a:r>
              <a:rPr i="1" sz="2200"/>
              <a:t>G=(V,E)</a:t>
            </a:r>
            <a:endParaRPr i="1" sz="2200"/>
          </a:p>
          <a:p>
            <a:pPr lvl="0" marL="177800" indent="-177800" defTabSz="233679">
              <a:spcBef>
                <a:spcPts val="100"/>
              </a:spcBef>
              <a:defRPr sz="1800"/>
            </a:pPr>
            <a:r>
              <a:rPr sz="2200"/>
              <a:t>Edges have travel times </a:t>
            </a:r>
            <a:r>
              <a:rPr sz="2200"/>
              <a:t>𝜏</a:t>
            </a:r>
            <a:r>
              <a:rPr baseline="-5999" sz="2200"/>
              <a:t>e</a:t>
            </a:r>
            <a:r>
              <a:rPr sz="2200"/>
              <a:t> and capacities  </a:t>
            </a:r>
            <a:r>
              <a:rPr i="1" sz="2200"/>
              <a:t>c</a:t>
            </a:r>
            <a:r>
              <a:rPr baseline="-5999" i="1" sz="2200"/>
              <a:t>e</a:t>
            </a:r>
            <a:endParaRPr sz="2200"/>
          </a:p>
          <a:p>
            <a:pPr lvl="0" marL="177800" indent="-177800" defTabSz="233679">
              <a:spcBef>
                <a:spcPts val="0"/>
              </a:spcBef>
              <a:defRPr sz="1800"/>
            </a:pPr>
            <a:r>
              <a:rPr sz="2200"/>
              <a:t>Distinguished source </a:t>
            </a:r>
            <a:r>
              <a:rPr i="1" sz="2200"/>
              <a:t>s</a:t>
            </a:r>
            <a:r>
              <a:rPr sz="2200"/>
              <a:t> and sink </a:t>
            </a:r>
            <a:r>
              <a:rPr i="1" sz="2200"/>
              <a:t>t</a:t>
            </a:r>
            <a:endParaRPr sz="2200"/>
          </a:p>
          <a:p>
            <a:pPr lvl="0" marL="177800" indent="-177800" defTabSz="233679">
              <a:spcBef>
                <a:spcPts val="0"/>
              </a:spcBef>
              <a:defRPr sz="1800"/>
            </a:pPr>
            <a:endParaRPr sz="2200"/>
          </a:p>
          <a:p>
            <a:pPr lvl="0" marL="177799" indent="-177799" defTabSz="233679">
              <a:spcBef>
                <a:spcPts val="1600"/>
              </a:spcBef>
              <a:defRPr sz="1800"/>
            </a:pPr>
            <a:r>
              <a:rPr b="1" sz="22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Max Flow Over Time  Problem  </a:t>
            </a:r>
            <a:r>
              <a:rPr i="1" sz="2200"/>
              <a:t>(input T)</a:t>
            </a:r>
            <a:br>
              <a:rPr i="1" sz="2200"/>
            </a:br>
            <a:r>
              <a:rPr sz="2200">
                <a:solidFill>
                  <a:srgbClr val="FF2600"/>
                </a:solidFill>
              </a:rPr>
              <a:t>How much flow can be pushed from s to t in time T?</a:t>
            </a:r>
            <a:endParaRPr sz="2200"/>
          </a:p>
          <a:p>
            <a:pPr lvl="1" marL="355600" indent="-177800" defTabSz="233679">
              <a:spcBef>
                <a:spcPts val="100"/>
              </a:spcBef>
              <a:defRPr sz="1800"/>
            </a:pPr>
            <a:r>
              <a:rPr sz="2200"/>
              <a:t>Ford Fulkerson (1958)</a:t>
            </a:r>
            <a:endParaRPr sz="2200"/>
          </a:p>
          <a:p>
            <a:pPr lvl="1" marL="355600" indent="-177800" defTabSz="233679">
              <a:spcBef>
                <a:spcPts val="100"/>
              </a:spcBef>
              <a:defRPr sz="1800"/>
            </a:pPr>
            <a:r>
              <a:rPr sz="2200"/>
              <a:t>Not polynomial (Constructs Static Max-Flow each timestep)</a:t>
            </a:r>
            <a:endParaRPr sz="2200"/>
          </a:p>
          <a:p>
            <a:pPr lvl="0" marL="217311" indent="-217311" defTabSz="233679">
              <a:spcBef>
                <a:spcPts val="1600"/>
              </a:spcBef>
              <a:defRPr sz="1800"/>
            </a:pPr>
            <a:r>
              <a:rPr b="1" sz="22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Quickest Flow Problem </a:t>
            </a:r>
            <a:r>
              <a:rPr i="1" sz="2200"/>
              <a:t>(input W)</a:t>
            </a:r>
            <a:br>
              <a:rPr i="1" sz="2200"/>
            </a:br>
            <a:r>
              <a:rPr sz="2200">
                <a:solidFill>
                  <a:srgbClr val="FF2600"/>
                </a:solidFill>
              </a:rPr>
              <a:t>How quickly can W items be moved from s to t?</a:t>
            </a:r>
            <a:endParaRPr sz="2200"/>
          </a:p>
          <a:p>
            <a:pPr lvl="1" marL="395111" indent="-217311" defTabSz="233679">
              <a:spcBef>
                <a:spcPts val="0"/>
              </a:spcBef>
              <a:defRPr sz="1800"/>
            </a:pPr>
            <a:r>
              <a:rPr sz="2200"/>
              <a:t>Burkard, Dlasks and Klinz (1993)</a:t>
            </a:r>
            <a:endParaRPr sz="2200"/>
          </a:p>
          <a:p>
            <a:pPr lvl="1" marL="395111" indent="-217311" defTabSz="233679">
              <a:spcBef>
                <a:spcPts val="0"/>
              </a:spcBef>
              <a:defRPr sz="1800"/>
            </a:pPr>
            <a:r>
              <a:rPr sz="2200"/>
              <a:t>Strongly Polynomial (uses parametric search)</a:t>
            </a:r>
            <a:br>
              <a:rPr sz="2200"/>
            </a:br>
            <a:endParaRPr sz="2200"/>
          </a:p>
          <a:p>
            <a:pPr lvl="0" marL="217311" indent="-217311" defTabSz="233679">
              <a:spcBef>
                <a:spcPts val="1600"/>
              </a:spcBef>
              <a:defRPr sz="1800"/>
            </a:pPr>
            <a:r>
              <a:rPr b="1" sz="22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Quickest Transhipment Problem</a:t>
            </a:r>
            <a:br>
              <a:rPr b="1" sz="22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</a:br>
            <a:r>
              <a:rPr sz="2200"/>
              <a:t>Like QF Problem but Multiple Sources/Sinks </a:t>
            </a:r>
            <a:br>
              <a:rPr sz="2200"/>
            </a:br>
            <a:r>
              <a:rPr sz="2200"/>
              <a:t>(with fixed supply/demands)</a:t>
            </a:r>
            <a:endParaRPr sz="2200"/>
          </a:p>
          <a:p>
            <a:pPr lvl="1" marL="395111" indent="-217311" defTabSz="233679">
              <a:spcBef>
                <a:spcPts val="300"/>
              </a:spcBef>
              <a:defRPr sz="1800"/>
            </a:pPr>
            <a:r>
              <a:rPr sz="2200"/>
              <a:t>Hoppe &amp; Tardos (2000)</a:t>
            </a:r>
            <a:endParaRPr sz="2200"/>
          </a:p>
          <a:p>
            <a:pPr lvl="1" marL="395111" indent="-217311" defTabSz="233679">
              <a:spcBef>
                <a:spcPts val="300"/>
              </a:spcBef>
              <a:defRPr sz="1800"/>
            </a:pPr>
            <a:r>
              <a:rPr sz="2200"/>
              <a:t>Strongly Polynomial (but uses sub modular optimization)</a:t>
            </a:r>
          </a:p>
        </p:txBody>
      </p:sp>
      <p:sp>
        <p:nvSpPr>
          <p:cNvPr id="66" name="Shape 66"/>
          <p:cNvSpPr/>
          <p:nvPr/>
        </p:nvSpPr>
        <p:spPr>
          <a:xfrm>
            <a:off x="8223761" y="4709427"/>
            <a:ext cx="497574" cy="497574"/>
          </a:xfrm>
          <a:prstGeom prst="line">
            <a:avLst/>
          </a:prstGeom>
          <a:ln w="25400">
            <a:solidFill/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</a:p>
        </p:txBody>
      </p:sp>
      <p:sp>
        <p:nvSpPr>
          <p:cNvPr id="67" name="Shape 67"/>
          <p:cNvSpPr/>
          <p:nvPr/>
        </p:nvSpPr>
        <p:spPr>
          <a:xfrm>
            <a:off x="8281193" y="4663070"/>
            <a:ext cx="467361" cy="1"/>
          </a:xfrm>
          <a:prstGeom prst="line">
            <a:avLst/>
          </a:prstGeom>
          <a:ln w="25400">
            <a:solidFill/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</a:p>
        </p:txBody>
      </p:sp>
      <p:sp>
        <p:nvSpPr>
          <p:cNvPr id="68" name="Shape 68"/>
          <p:cNvSpPr/>
          <p:nvPr/>
        </p:nvSpPr>
        <p:spPr>
          <a:xfrm flipV="1">
            <a:off x="8232228" y="4055526"/>
            <a:ext cx="564111" cy="564110"/>
          </a:xfrm>
          <a:prstGeom prst="line">
            <a:avLst/>
          </a:prstGeom>
          <a:ln w="25400">
            <a:solidFill/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</a:p>
        </p:txBody>
      </p:sp>
      <p:sp>
        <p:nvSpPr>
          <p:cNvPr id="69" name="Shape 69"/>
          <p:cNvSpPr/>
          <p:nvPr/>
        </p:nvSpPr>
        <p:spPr>
          <a:xfrm>
            <a:off x="11647059" y="3965221"/>
            <a:ext cx="967326" cy="636890"/>
          </a:xfrm>
          <a:prstGeom prst="line">
            <a:avLst/>
          </a:prstGeom>
          <a:ln w="25400">
            <a:solidFill/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</a:p>
        </p:txBody>
      </p:sp>
      <p:sp>
        <p:nvSpPr>
          <p:cNvPr id="70" name="Shape 70"/>
          <p:cNvSpPr/>
          <p:nvPr/>
        </p:nvSpPr>
        <p:spPr>
          <a:xfrm flipV="1">
            <a:off x="11556999" y="4102799"/>
            <a:ext cx="1" cy="970727"/>
          </a:xfrm>
          <a:prstGeom prst="line">
            <a:avLst/>
          </a:prstGeom>
          <a:ln w="25400">
            <a:solidFill/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</a:p>
        </p:txBody>
      </p:sp>
      <p:sp>
        <p:nvSpPr>
          <p:cNvPr id="71" name="Shape 71"/>
          <p:cNvSpPr/>
          <p:nvPr/>
        </p:nvSpPr>
        <p:spPr>
          <a:xfrm>
            <a:off x="8902016" y="5289959"/>
            <a:ext cx="2578148" cy="1"/>
          </a:xfrm>
          <a:prstGeom prst="line">
            <a:avLst/>
          </a:prstGeom>
          <a:ln w="25400">
            <a:solidFill/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</a:p>
        </p:txBody>
      </p:sp>
      <p:sp>
        <p:nvSpPr>
          <p:cNvPr id="72" name="Shape 72"/>
          <p:cNvSpPr/>
          <p:nvPr/>
        </p:nvSpPr>
        <p:spPr>
          <a:xfrm flipV="1">
            <a:off x="8848488" y="4798570"/>
            <a:ext cx="1438707" cy="477660"/>
          </a:xfrm>
          <a:prstGeom prst="line">
            <a:avLst/>
          </a:prstGeom>
          <a:ln w="25400">
            <a:solidFill/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</a:p>
        </p:txBody>
      </p:sp>
      <p:sp>
        <p:nvSpPr>
          <p:cNvPr id="73" name="Shape 73"/>
          <p:cNvSpPr/>
          <p:nvPr/>
        </p:nvSpPr>
        <p:spPr>
          <a:xfrm flipV="1">
            <a:off x="8808755" y="4693373"/>
            <a:ext cx="1442718" cy="1"/>
          </a:xfrm>
          <a:prstGeom prst="line">
            <a:avLst/>
          </a:prstGeom>
          <a:ln w="25400">
            <a:solidFill/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</a:p>
        </p:txBody>
      </p:sp>
      <p:sp>
        <p:nvSpPr>
          <p:cNvPr id="74" name="Shape 74"/>
          <p:cNvSpPr/>
          <p:nvPr/>
        </p:nvSpPr>
        <p:spPr>
          <a:xfrm>
            <a:off x="8808755" y="3977801"/>
            <a:ext cx="1447801" cy="632305"/>
          </a:xfrm>
          <a:prstGeom prst="line">
            <a:avLst/>
          </a:prstGeom>
          <a:ln w="25400">
            <a:solidFill/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</a:p>
        </p:txBody>
      </p:sp>
      <p:sp>
        <p:nvSpPr>
          <p:cNvPr id="75" name="Shape 75"/>
          <p:cNvSpPr/>
          <p:nvPr/>
        </p:nvSpPr>
        <p:spPr>
          <a:xfrm>
            <a:off x="8892495" y="3951397"/>
            <a:ext cx="2578147" cy="1"/>
          </a:xfrm>
          <a:prstGeom prst="line">
            <a:avLst/>
          </a:prstGeom>
          <a:ln w="25400">
            <a:solidFill/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</a:p>
        </p:txBody>
      </p:sp>
      <p:sp>
        <p:nvSpPr>
          <p:cNvPr id="76" name="Shape 76"/>
          <p:cNvSpPr/>
          <p:nvPr/>
        </p:nvSpPr>
        <p:spPr>
          <a:xfrm>
            <a:off x="8712200" y="3822451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77" name="Shape 77"/>
          <p:cNvSpPr/>
          <p:nvPr/>
        </p:nvSpPr>
        <p:spPr>
          <a:xfrm>
            <a:off x="8718221" y="4525725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78" name="Shape 78"/>
          <p:cNvSpPr/>
          <p:nvPr/>
        </p:nvSpPr>
        <p:spPr>
          <a:xfrm>
            <a:off x="8718221" y="5100369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79" name="Shape 79"/>
          <p:cNvSpPr/>
          <p:nvPr/>
        </p:nvSpPr>
        <p:spPr>
          <a:xfrm>
            <a:off x="10223500" y="4525725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80" name="Shape 80"/>
          <p:cNvSpPr/>
          <p:nvPr/>
        </p:nvSpPr>
        <p:spPr>
          <a:xfrm>
            <a:off x="11430000" y="3822451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81" name="Shape 81"/>
          <p:cNvSpPr/>
          <p:nvPr/>
        </p:nvSpPr>
        <p:spPr>
          <a:xfrm>
            <a:off x="11430000" y="5102247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82" name="Shape 82"/>
          <p:cNvSpPr/>
          <p:nvPr/>
        </p:nvSpPr>
        <p:spPr>
          <a:xfrm flipV="1">
            <a:off x="10413999" y="4053883"/>
            <a:ext cx="1092201" cy="636557"/>
          </a:xfrm>
          <a:prstGeom prst="line">
            <a:avLst/>
          </a:prstGeom>
          <a:ln w="25400">
            <a:solidFill/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</a:p>
        </p:txBody>
      </p:sp>
      <p:sp>
        <p:nvSpPr>
          <p:cNvPr id="83" name="Shape 83"/>
          <p:cNvSpPr/>
          <p:nvPr/>
        </p:nvSpPr>
        <p:spPr>
          <a:xfrm>
            <a:off x="12636500" y="4461410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84" name="Shape 84"/>
          <p:cNvSpPr/>
          <p:nvPr/>
        </p:nvSpPr>
        <p:spPr>
          <a:xfrm flipV="1">
            <a:off x="11646899" y="4655123"/>
            <a:ext cx="1083221" cy="606239"/>
          </a:xfrm>
          <a:prstGeom prst="line">
            <a:avLst/>
          </a:prstGeom>
          <a:ln w="25400">
            <a:solidFill/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</a:p>
        </p:txBody>
      </p:sp>
      <p:sp>
        <p:nvSpPr>
          <p:cNvPr id="85" name="Shape 85"/>
          <p:cNvSpPr/>
          <p:nvPr/>
        </p:nvSpPr>
        <p:spPr>
          <a:xfrm>
            <a:off x="8071997" y="4529671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86" name="Shape 86"/>
          <p:cNvSpPr/>
          <p:nvPr/>
        </p:nvSpPr>
        <p:spPr>
          <a:xfrm>
            <a:off x="8044057" y="4037062"/>
            <a:ext cx="27305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FF260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FF2600"/>
                </a:solidFill>
              </a:rPr>
              <a:t>s</a:t>
            </a:r>
          </a:p>
        </p:txBody>
      </p:sp>
      <p:sp>
        <p:nvSpPr>
          <p:cNvPr id="87" name="Shape 87"/>
          <p:cNvSpPr/>
          <p:nvPr/>
        </p:nvSpPr>
        <p:spPr>
          <a:xfrm>
            <a:off x="12662217" y="3922762"/>
            <a:ext cx="202566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FF260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FF2600"/>
                </a:solidFill>
              </a:rPr>
              <a:t>t</a:t>
            </a:r>
          </a:p>
        </p:txBody>
      </p:sp>
    </p:spTree>
  </p:cSld>
  <p:clrMapOvr>
    <a:masterClrMapping/>
  </p:clrMapOvr>
  <p:transition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/>
          <p:nvPr>
            <p:ph type="title"/>
          </p:nvPr>
        </p:nvSpPr>
        <p:spPr>
          <a:xfrm>
            <a:off x="956832" y="184129"/>
            <a:ext cx="11099801" cy="2159001"/>
          </a:xfrm>
          <a:prstGeom prst="rect">
            <a:avLst/>
          </a:prstGeom>
        </p:spPr>
        <p:txBody>
          <a:bodyPr/>
          <a:lstStyle>
            <a:lvl1pPr>
              <a:defRPr u="sng"/>
            </a:lvl1pPr>
          </a:lstStyle>
          <a:p>
            <a:pPr lvl="0">
              <a:defRPr sz="1800" u="none"/>
            </a:pPr>
            <a:r>
              <a:rPr sz="8000" u="sng"/>
              <a:t>Edges have Capacities</a:t>
            </a:r>
          </a:p>
        </p:txBody>
      </p:sp>
      <p:sp>
        <p:nvSpPr>
          <p:cNvPr id="90" name="Shape 90"/>
          <p:cNvSpPr/>
          <p:nvPr>
            <p:ph type="body" idx="1"/>
          </p:nvPr>
        </p:nvSpPr>
        <p:spPr>
          <a:xfrm>
            <a:off x="575832" y="2228850"/>
            <a:ext cx="11861800" cy="5679604"/>
          </a:xfrm>
          <a:prstGeom prst="rect">
            <a:avLst/>
          </a:prstGeom>
        </p:spPr>
        <p:txBody>
          <a:bodyPr anchor="t"/>
          <a:lstStyle/>
          <a:p>
            <a:pPr lvl="0" marL="342264" indent="-342264" defTabSz="449833">
              <a:spcBef>
                <a:spcPts val="3200"/>
              </a:spcBef>
              <a:defRPr sz="1800"/>
            </a:pPr>
            <a:r>
              <a:rPr sz="2772"/>
              <a:t>Original Flow Model is static.  Doesn’t model time</a:t>
            </a:r>
            <a:endParaRPr sz="2772"/>
          </a:p>
          <a:p>
            <a:pPr lvl="0" marL="342264" indent="-342264" defTabSz="449833">
              <a:spcBef>
                <a:spcPts val="3200"/>
              </a:spcBef>
              <a:defRPr sz="1800"/>
            </a:pPr>
            <a:r>
              <a:rPr sz="2772"/>
              <a:t>Time required is function of both transit times and capacities</a:t>
            </a:r>
            <a:endParaRPr sz="2772"/>
          </a:p>
          <a:p>
            <a:pPr lvl="0" marL="342264" indent="-342264" defTabSz="449833">
              <a:spcBef>
                <a:spcPts val="3200"/>
              </a:spcBef>
              <a:defRPr sz="1800"/>
            </a:pPr>
            <a:r>
              <a:rPr i="1" sz="2772">
                <a:solidFill>
                  <a:srgbClr val="0433FF"/>
                </a:solidFill>
              </a:rPr>
              <a:t>c</a:t>
            </a:r>
            <a:r>
              <a:rPr baseline="-5999" i="1" sz="2772">
                <a:solidFill>
                  <a:srgbClr val="0433FF"/>
                </a:solidFill>
              </a:rPr>
              <a:t>e</a:t>
            </a:r>
            <a:r>
              <a:rPr sz="2772"/>
              <a:t> is edge capacity (“width”) </a:t>
            </a:r>
            <a:endParaRPr sz="2772"/>
          </a:p>
          <a:p>
            <a:pPr lvl="1" marL="684529" indent="-342264" defTabSz="449833">
              <a:spcBef>
                <a:spcPts val="1000"/>
              </a:spcBef>
              <a:defRPr sz="1800"/>
            </a:pPr>
            <a:r>
              <a:rPr sz="2772"/>
              <a:t>At most </a:t>
            </a:r>
            <a:r>
              <a:rPr i="1" sz="2772"/>
              <a:t>c</a:t>
            </a:r>
            <a:r>
              <a:rPr baseline="-5999" i="1" sz="2772"/>
              <a:t>e</a:t>
            </a:r>
            <a:r>
              <a:rPr sz="2772"/>
              <a:t> people can enter edge </a:t>
            </a:r>
            <a:r>
              <a:rPr i="1" sz="2772"/>
              <a:t>e=(u,v)</a:t>
            </a:r>
            <a:r>
              <a:rPr sz="2772"/>
              <a:t> in one time unit.</a:t>
            </a:r>
            <a:br>
              <a:rPr sz="2772"/>
            </a:br>
            <a:r>
              <a:rPr sz="2772"/>
              <a:t>They travel together as a group on </a:t>
            </a:r>
            <a:r>
              <a:rPr i="1" sz="2772"/>
              <a:t>e</a:t>
            </a:r>
            <a:endParaRPr sz="2772"/>
          </a:p>
          <a:p>
            <a:pPr lvl="1" marL="694308" indent="-352043" defTabSz="449833">
              <a:spcBef>
                <a:spcPts val="600"/>
              </a:spcBef>
              <a:defRPr sz="1800"/>
            </a:pPr>
            <a:r>
              <a:rPr sz="2772"/>
              <a:t>If more than </a:t>
            </a:r>
            <a:r>
              <a:rPr i="1" sz="2772"/>
              <a:t>c</a:t>
            </a:r>
            <a:r>
              <a:rPr baseline="-5999" i="1" sz="2772"/>
              <a:t>e</a:t>
            </a:r>
            <a:r>
              <a:rPr sz="2772"/>
              <a:t> people at </a:t>
            </a:r>
            <a:r>
              <a:rPr i="1" sz="2772"/>
              <a:t>u</a:t>
            </a:r>
            <a:r>
              <a:rPr sz="2772"/>
              <a:t>, remainder need to </a:t>
            </a:r>
            <a:r>
              <a:rPr b="1" sz="2772">
                <a:latin typeface="Helvetica"/>
                <a:ea typeface="Helvetica"/>
                <a:cs typeface="Helvetica"/>
                <a:sym typeface="Helvetica"/>
              </a:rPr>
              <a:t>wait</a:t>
            </a:r>
            <a:r>
              <a:rPr sz="2772"/>
              <a:t> to enter </a:t>
            </a:r>
            <a:r>
              <a:rPr i="1" sz="2772"/>
              <a:t>e</a:t>
            </a:r>
            <a:endParaRPr i="1" sz="2772"/>
          </a:p>
          <a:p>
            <a:pPr lvl="0" marL="352043" indent="-352043" defTabSz="449833">
              <a:spcBef>
                <a:spcPts val="3200"/>
              </a:spcBef>
              <a:defRPr sz="1800"/>
            </a:pPr>
            <a:r>
              <a:rPr i="1" sz="2772">
                <a:solidFill>
                  <a:srgbClr val="0433FF"/>
                </a:solidFill>
              </a:rPr>
              <a:t>𝜏</a:t>
            </a:r>
            <a:r>
              <a:rPr baseline="-5999" i="1" sz="2772">
                <a:solidFill>
                  <a:srgbClr val="0433FF"/>
                </a:solidFill>
              </a:rPr>
              <a:t>e</a:t>
            </a:r>
            <a:r>
              <a:rPr baseline="-5999" sz="2772">
                <a:solidFill>
                  <a:srgbClr val="0433FF"/>
                </a:solidFill>
              </a:rPr>
              <a:t>  </a:t>
            </a:r>
            <a:r>
              <a:rPr sz="2772"/>
              <a:t> is time for one group to  traverse edge</a:t>
            </a:r>
            <a:endParaRPr sz="2772"/>
          </a:p>
          <a:p>
            <a:pPr lvl="0" marL="342264" indent="-342264" defTabSz="449833">
              <a:spcBef>
                <a:spcPts val="3200"/>
              </a:spcBef>
              <a:defRPr sz="1800"/>
            </a:pPr>
            <a:r>
              <a:rPr sz="2772"/>
              <a:t>Start with </a:t>
            </a:r>
            <a:r>
              <a:rPr i="1" sz="2772"/>
              <a:t>W</a:t>
            </a:r>
            <a:r>
              <a:rPr sz="2772"/>
              <a:t>  people at </a:t>
            </a:r>
            <a:r>
              <a:rPr i="1" sz="2772"/>
              <a:t>u</a:t>
            </a:r>
            <a:br>
              <a:rPr i="1" sz="2772"/>
            </a:br>
            <a:r>
              <a:rPr sz="2772"/>
              <a:t>How much time does take them all to reach </a:t>
            </a:r>
            <a:r>
              <a:rPr i="1" sz="2772"/>
              <a:t>v?</a:t>
            </a:r>
          </a:p>
        </p:txBody>
      </p:sp>
      <p:sp>
        <p:nvSpPr>
          <p:cNvPr id="91" name="Shape 91"/>
          <p:cNvSpPr/>
          <p:nvPr/>
        </p:nvSpPr>
        <p:spPr>
          <a:xfrm>
            <a:off x="2036332" y="8920458"/>
            <a:ext cx="8941027" cy="1"/>
          </a:xfrm>
          <a:prstGeom prst="line">
            <a:avLst/>
          </a:prstGeom>
          <a:ln w="25400">
            <a:solidFill/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</a:p>
        </p:txBody>
      </p:sp>
      <p:sp>
        <p:nvSpPr>
          <p:cNvPr id="92" name="Shape 92"/>
          <p:cNvSpPr/>
          <p:nvPr/>
        </p:nvSpPr>
        <p:spPr>
          <a:xfrm>
            <a:off x="1922032" y="8806158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93" name="Shape 93"/>
          <p:cNvSpPr/>
          <p:nvPr/>
        </p:nvSpPr>
        <p:spPr>
          <a:xfrm>
            <a:off x="10837432" y="8806158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94" name="Shape 94"/>
          <p:cNvSpPr/>
          <p:nvPr/>
        </p:nvSpPr>
        <p:spPr>
          <a:xfrm>
            <a:off x="1811542" y="8323558"/>
            <a:ext cx="46736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FF260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FF2600"/>
                </a:solidFill>
              </a:rPr>
              <a:t>13</a:t>
            </a:r>
          </a:p>
        </p:txBody>
      </p:sp>
      <p:sp>
        <p:nvSpPr>
          <p:cNvPr id="95" name="Shape 95"/>
          <p:cNvSpPr/>
          <p:nvPr/>
        </p:nvSpPr>
        <p:spPr>
          <a:xfrm>
            <a:off x="1586117" y="8691610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u</a:t>
            </a:r>
          </a:p>
        </p:txBody>
      </p:sp>
      <p:sp>
        <p:nvSpPr>
          <p:cNvPr id="96" name="Shape 96"/>
          <p:cNvSpPr/>
          <p:nvPr/>
        </p:nvSpPr>
        <p:spPr>
          <a:xfrm>
            <a:off x="11145632" y="8679158"/>
            <a:ext cx="27305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v</a:t>
            </a:r>
          </a:p>
        </p:txBody>
      </p:sp>
      <p:sp>
        <p:nvSpPr>
          <p:cNvPr id="97" name="Shape 97"/>
          <p:cNvSpPr/>
          <p:nvPr/>
        </p:nvSpPr>
        <p:spPr>
          <a:xfrm>
            <a:off x="7882777" y="9034758"/>
            <a:ext cx="67691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c=2</a:t>
            </a:r>
          </a:p>
        </p:txBody>
      </p:sp>
      <p:sp>
        <p:nvSpPr>
          <p:cNvPr id="98" name="Shape 98"/>
          <p:cNvSpPr/>
          <p:nvPr/>
        </p:nvSpPr>
        <p:spPr>
          <a:xfrm>
            <a:off x="4556886" y="9034758"/>
            <a:ext cx="645953" cy="485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𝜏=3</a:t>
            </a:r>
          </a:p>
        </p:txBody>
      </p:sp>
    </p:spTree>
  </p:cSld>
  <p:clrMapOvr>
    <a:masterClrMapping/>
  </p:clrMapOvr>
  <p:transition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/>
          <p:nvPr/>
        </p:nvSpPr>
        <p:spPr>
          <a:xfrm>
            <a:off x="2197100" y="1993900"/>
            <a:ext cx="8941026" cy="0"/>
          </a:xfrm>
          <a:prstGeom prst="line">
            <a:avLst/>
          </a:prstGeom>
          <a:ln w="25400">
            <a:solidFill/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</a:p>
        </p:txBody>
      </p:sp>
      <p:sp>
        <p:nvSpPr>
          <p:cNvPr id="101" name="Shape 101"/>
          <p:cNvSpPr/>
          <p:nvPr/>
        </p:nvSpPr>
        <p:spPr>
          <a:xfrm>
            <a:off x="2082800" y="1879600"/>
            <a:ext cx="254001" cy="2535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102" name="Shape 102"/>
          <p:cNvSpPr/>
          <p:nvPr/>
        </p:nvSpPr>
        <p:spPr>
          <a:xfrm>
            <a:off x="10998200" y="1879600"/>
            <a:ext cx="254001" cy="2535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103" name="Shape 103"/>
          <p:cNvSpPr/>
          <p:nvPr/>
        </p:nvSpPr>
        <p:spPr>
          <a:xfrm>
            <a:off x="1972309" y="1397000"/>
            <a:ext cx="46736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FF260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FF2600"/>
                </a:solidFill>
              </a:rPr>
              <a:t>13</a:t>
            </a:r>
          </a:p>
        </p:txBody>
      </p:sp>
      <p:sp>
        <p:nvSpPr>
          <p:cNvPr id="104" name="Shape 104"/>
          <p:cNvSpPr/>
          <p:nvPr/>
        </p:nvSpPr>
        <p:spPr>
          <a:xfrm>
            <a:off x="1746884" y="1765051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u</a:t>
            </a:r>
          </a:p>
        </p:txBody>
      </p:sp>
      <p:sp>
        <p:nvSpPr>
          <p:cNvPr id="105" name="Shape 105"/>
          <p:cNvSpPr/>
          <p:nvPr/>
        </p:nvSpPr>
        <p:spPr>
          <a:xfrm>
            <a:off x="11306399" y="1752600"/>
            <a:ext cx="27305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v</a:t>
            </a:r>
          </a:p>
        </p:txBody>
      </p:sp>
      <p:sp>
        <p:nvSpPr>
          <p:cNvPr id="106" name="Shape 106"/>
          <p:cNvSpPr/>
          <p:nvPr/>
        </p:nvSpPr>
        <p:spPr>
          <a:xfrm>
            <a:off x="8043545" y="2108200"/>
            <a:ext cx="67691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c=2</a:t>
            </a:r>
          </a:p>
        </p:txBody>
      </p:sp>
      <p:sp>
        <p:nvSpPr>
          <p:cNvPr id="107" name="Shape 107"/>
          <p:cNvSpPr/>
          <p:nvPr/>
        </p:nvSpPr>
        <p:spPr>
          <a:xfrm>
            <a:off x="4717653" y="2108199"/>
            <a:ext cx="645954" cy="4850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𝜏=3</a:t>
            </a:r>
          </a:p>
        </p:txBody>
      </p:sp>
      <p:sp>
        <p:nvSpPr>
          <p:cNvPr id="108" name="Shape 108"/>
          <p:cNvSpPr/>
          <p:nvPr/>
        </p:nvSpPr>
        <p:spPr>
          <a:xfrm>
            <a:off x="566521" y="412750"/>
            <a:ext cx="797358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0433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0433FF"/>
                </a:solidFill>
              </a:rPr>
              <a:t>t=0</a:t>
            </a:r>
          </a:p>
        </p:txBody>
      </p:sp>
    </p:spTree>
  </p:cSld>
  <p:clrMapOvr>
    <a:masterClrMapping/>
  </p:clrMapOvr>
  <p:transition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/>
          <p:nvPr/>
        </p:nvSpPr>
        <p:spPr>
          <a:xfrm>
            <a:off x="2197100" y="1993900"/>
            <a:ext cx="8941026" cy="0"/>
          </a:xfrm>
          <a:prstGeom prst="line">
            <a:avLst/>
          </a:prstGeom>
          <a:ln w="25400">
            <a:solidFill/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</a:p>
        </p:txBody>
      </p:sp>
      <p:sp>
        <p:nvSpPr>
          <p:cNvPr id="111" name="Shape 111"/>
          <p:cNvSpPr/>
          <p:nvPr/>
        </p:nvSpPr>
        <p:spPr>
          <a:xfrm>
            <a:off x="2082800" y="1879600"/>
            <a:ext cx="254001" cy="2535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112" name="Shape 112"/>
          <p:cNvSpPr/>
          <p:nvPr/>
        </p:nvSpPr>
        <p:spPr>
          <a:xfrm>
            <a:off x="10998200" y="1879600"/>
            <a:ext cx="254001" cy="2535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113" name="Shape 113"/>
          <p:cNvSpPr/>
          <p:nvPr/>
        </p:nvSpPr>
        <p:spPr>
          <a:xfrm>
            <a:off x="1972309" y="1397000"/>
            <a:ext cx="46736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FF260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FF2600"/>
                </a:solidFill>
              </a:rPr>
              <a:t>11</a:t>
            </a:r>
          </a:p>
        </p:txBody>
      </p:sp>
      <p:sp>
        <p:nvSpPr>
          <p:cNvPr id="114" name="Shape 114"/>
          <p:cNvSpPr/>
          <p:nvPr/>
        </p:nvSpPr>
        <p:spPr>
          <a:xfrm>
            <a:off x="1746884" y="1765051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u</a:t>
            </a:r>
          </a:p>
        </p:txBody>
      </p:sp>
      <p:sp>
        <p:nvSpPr>
          <p:cNvPr id="115" name="Shape 115"/>
          <p:cNvSpPr/>
          <p:nvPr/>
        </p:nvSpPr>
        <p:spPr>
          <a:xfrm>
            <a:off x="11306399" y="1752600"/>
            <a:ext cx="27305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v</a:t>
            </a:r>
          </a:p>
        </p:txBody>
      </p:sp>
      <p:sp>
        <p:nvSpPr>
          <p:cNvPr id="116" name="Shape 116"/>
          <p:cNvSpPr/>
          <p:nvPr/>
        </p:nvSpPr>
        <p:spPr>
          <a:xfrm>
            <a:off x="8043545" y="2108200"/>
            <a:ext cx="67691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c=2</a:t>
            </a:r>
          </a:p>
        </p:txBody>
      </p:sp>
      <p:sp>
        <p:nvSpPr>
          <p:cNvPr id="117" name="Shape 117"/>
          <p:cNvSpPr/>
          <p:nvPr/>
        </p:nvSpPr>
        <p:spPr>
          <a:xfrm>
            <a:off x="4717653" y="2108199"/>
            <a:ext cx="645954" cy="4850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𝜏=3</a:t>
            </a:r>
          </a:p>
        </p:txBody>
      </p:sp>
      <p:sp>
        <p:nvSpPr>
          <p:cNvPr id="118" name="Shape 118"/>
          <p:cNvSpPr/>
          <p:nvPr/>
        </p:nvSpPr>
        <p:spPr>
          <a:xfrm>
            <a:off x="566521" y="412750"/>
            <a:ext cx="797358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0433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0433FF"/>
                </a:solidFill>
              </a:rPr>
              <a:t>t=1</a:t>
            </a:r>
          </a:p>
        </p:txBody>
      </p:sp>
      <p:sp>
        <p:nvSpPr>
          <p:cNvPr id="119" name="Shape 119"/>
          <p:cNvSpPr/>
          <p:nvPr/>
        </p:nvSpPr>
        <p:spPr>
          <a:xfrm>
            <a:off x="4895214" y="1397000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942192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942192"/>
                </a:solidFill>
              </a:rPr>
              <a:t>2</a:t>
            </a:r>
          </a:p>
        </p:txBody>
      </p:sp>
    </p:spTree>
  </p:cSld>
  <p:clrMapOvr>
    <a:masterClrMapping/>
  </p:clrMapOvr>
  <p:transition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/>
          <p:nvPr/>
        </p:nvSpPr>
        <p:spPr>
          <a:xfrm>
            <a:off x="2197100" y="1993900"/>
            <a:ext cx="8941026" cy="0"/>
          </a:xfrm>
          <a:prstGeom prst="line">
            <a:avLst/>
          </a:prstGeom>
          <a:ln w="25400">
            <a:solidFill/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</a:p>
        </p:txBody>
      </p:sp>
      <p:sp>
        <p:nvSpPr>
          <p:cNvPr id="122" name="Shape 122"/>
          <p:cNvSpPr/>
          <p:nvPr/>
        </p:nvSpPr>
        <p:spPr>
          <a:xfrm>
            <a:off x="2082800" y="1879600"/>
            <a:ext cx="254001" cy="2535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123" name="Shape 123"/>
          <p:cNvSpPr/>
          <p:nvPr/>
        </p:nvSpPr>
        <p:spPr>
          <a:xfrm>
            <a:off x="10998200" y="1879600"/>
            <a:ext cx="254001" cy="2535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124" name="Shape 124"/>
          <p:cNvSpPr/>
          <p:nvPr/>
        </p:nvSpPr>
        <p:spPr>
          <a:xfrm>
            <a:off x="2060574" y="1397000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FF260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FF2600"/>
                </a:solidFill>
              </a:rPr>
              <a:t>9</a:t>
            </a:r>
          </a:p>
        </p:txBody>
      </p:sp>
      <p:sp>
        <p:nvSpPr>
          <p:cNvPr id="125" name="Shape 125"/>
          <p:cNvSpPr/>
          <p:nvPr/>
        </p:nvSpPr>
        <p:spPr>
          <a:xfrm>
            <a:off x="1746884" y="1765051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u</a:t>
            </a:r>
          </a:p>
        </p:txBody>
      </p:sp>
      <p:sp>
        <p:nvSpPr>
          <p:cNvPr id="126" name="Shape 126"/>
          <p:cNvSpPr/>
          <p:nvPr/>
        </p:nvSpPr>
        <p:spPr>
          <a:xfrm>
            <a:off x="11306399" y="1752600"/>
            <a:ext cx="27305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v</a:t>
            </a:r>
          </a:p>
        </p:txBody>
      </p:sp>
      <p:sp>
        <p:nvSpPr>
          <p:cNvPr id="127" name="Shape 127"/>
          <p:cNvSpPr/>
          <p:nvPr/>
        </p:nvSpPr>
        <p:spPr>
          <a:xfrm>
            <a:off x="8043545" y="2108200"/>
            <a:ext cx="67691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c=2</a:t>
            </a:r>
          </a:p>
        </p:txBody>
      </p:sp>
      <p:sp>
        <p:nvSpPr>
          <p:cNvPr id="128" name="Shape 128"/>
          <p:cNvSpPr/>
          <p:nvPr/>
        </p:nvSpPr>
        <p:spPr>
          <a:xfrm>
            <a:off x="4717653" y="2108199"/>
            <a:ext cx="645954" cy="4850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𝜏=3</a:t>
            </a:r>
          </a:p>
        </p:txBody>
      </p:sp>
      <p:sp>
        <p:nvSpPr>
          <p:cNvPr id="129" name="Shape 129"/>
          <p:cNvSpPr/>
          <p:nvPr/>
        </p:nvSpPr>
        <p:spPr>
          <a:xfrm>
            <a:off x="566521" y="412750"/>
            <a:ext cx="797358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0433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0433FF"/>
                </a:solidFill>
              </a:rPr>
              <a:t>t=2</a:t>
            </a:r>
          </a:p>
        </p:txBody>
      </p:sp>
      <p:sp>
        <p:nvSpPr>
          <p:cNvPr id="130" name="Shape 130"/>
          <p:cNvSpPr/>
          <p:nvPr/>
        </p:nvSpPr>
        <p:spPr>
          <a:xfrm>
            <a:off x="4895214" y="1397000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00FD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00FDFF"/>
                </a:solidFill>
              </a:rPr>
              <a:t>2</a:t>
            </a:r>
          </a:p>
        </p:txBody>
      </p:sp>
      <p:sp>
        <p:nvSpPr>
          <p:cNvPr id="131" name="Shape 131"/>
          <p:cNvSpPr/>
          <p:nvPr/>
        </p:nvSpPr>
        <p:spPr>
          <a:xfrm>
            <a:off x="8236584" y="1397000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942192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942192"/>
                </a:solidFill>
              </a:rPr>
              <a:t>2</a:t>
            </a:r>
          </a:p>
        </p:txBody>
      </p:sp>
    </p:spTree>
  </p:cSld>
  <p:clrMapOvr>
    <a:masterClrMapping/>
  </p:clrMapOvr>
  <p:transition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/>
          <p:nvPr/>
        </p:nvSpPr>
        <p:spPr>
          <a:xfrm>
            <a:off x="2197100" y="1993900"/>
            <a:ext cx="8941026" cy="0"/>
          </a:xfrm>
          <a:prstGeom prst="line">
            <a:avLst/>
          </a:prstGeom>
          <a:ln w="25400">
            <a:solidFill/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</a:p>
        </p:txBody>
      </p:sp>
      <p:sp>
        <p:nvSpPr>
          <p:cNvPr id="134" name="Shape 134"/>
          <p:cNvSpPr/>
          <p:nvPr/>
        </p:nvSpPr>
        <p:spPr>
          <a:xfrm>
            <a:off x="2082800" y="1879600"/>
            <a:ext cx="254001" cy="2535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135" name="Shape 135"/>
          <p:cNvSpPr/>
          <p:nvPr/>
        </p:nvSpPr>
        <p:spPr>
          <a:xfrm>
            <a:off x="10998200" y="1879600"/>
            <a:ext cx="254001" cy="2535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136" name="Shape 136"/>
          <p:cNvSpPr/>
          <p:nvPr/>
        </p:nvSpPr>
        <p:spPr>
          <a:xfrm>
            <a:off x="2060574" y="1397000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FF260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FF2600"/>
                </a:solidFill>
              </a:rPr>
              <a:t>7</a:t>
            </a:r>
          </a:p>
        </p:txBody>
      </p:sp>
      <p:sp>
        <p:nvSpPr>
          <p:cNvPr id="137" name="Shape 137"/>
          <p:cNvSpPr/>
          <p:nvPr/>
        </p:nvSpPr>
        <p:spPr>
          <a:xfrm>
            <a:off x="1746884" y="1765051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u</a:t>
            </a:r>
          </a:p>
        </p:txBody>
      </p:sp>
      <p:sp>
        <p:nvSpPr>
          <p:cNvPr id="138" name="Shape 138"/>
          <p:cNvSpPr/>
          <p:nvPr/>
        </p:nvSpPr>
        <p:spPr>
          <a:xfrm>
            <a:off x="11306399" y="1752600"/>
            <a:ext cx="27305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v</a:t>
            </a:r>
          </a:p>
        </p:txBody>
      </p:sp>
      <p:sp>
        <p:nvSpPr>
          <p:cNvPr id="139" name="Shape 139"/>
          <p:cNvSpPr/>
          <p:nvPr/>
        </p:nvSpPr>
        <p:spPr>
          <a:xfrm>
            <a:off x="8043545" y="2108200"/>
            <a:ext cx="67691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c=2</a:t>
            </a:r>
          </a:p>
        </p:txBody>
      </p:sp>
      <p:sp>
        <p:nvSpPr>
          <p:cNvPr id="140" name="Shape 140"/>
          <p:cNvSpPr/>
          <p:nvPr/>
        </p:nvSpPr>
        <p:spPr>
          <a:xfrm>
            <a:off x="4717653" y="2108199"/>
            <a:ext cx="645954" cy="4850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𝜏=3</a:t>
            </a:r>
          </a:p>
        </p:txBody>
      </p:sp>
      <p:sp>
        <p:nvSpPr>
          <p:cNvPr id="141" name="Shape 141"/>
          <p:cNvSpPr/>
          <p:nvPr/>
        </p:nvSpPr>
        <p:spPr>
          <a:xfrm>
            <a:off x="566521" y="412750"/>
            <a:ext cx="797358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0433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0433FF"/>
                </a:solidFill>
              </a:rPr>
              <a:t>t=3</a:t>
            </a:r>
          </a:p>
        </p:txBody>
      </p:sp>
      <p:sp>
        <p:nvSpPr>
          <p:cNvPr id="142" name="Shape 142"/>
          <p:cNvSpPr/>
          <p:nvPr/>
        </p:nvSpPr>
        <p:spPr>
          <a:xfrm>
            <a:off x="4895214" y="1397000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FF930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FF9300"/>
                </a:solidFill>
              </a:rPr>
              <a:t>2</a:t>
            </a:r>
          </a:p>
        </p:txBody>
      </p:sp>
      <p:sp>
        <p:nvSpPr>
          <p:cNvPr id="143" name="Shape 143"/>
          <p:cNvSpPr/>
          <p:nvPr/>
        </p:nvSpPr>
        <p:spPr>
          <a:xfrm>
            <a:off x="8236584" y="1397000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00FD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00FDFF"/>
                </a:solidFill>
              </a:rPr>
              <a:t>2</a:t>
            </a:r>
          </a:p>
        </p:txBody>
      </p:sp>
      <p:sp>
        <p:nvSpPr>
          <p:cNvPr id="144" name="Shape 144"/>
          <p:cNvSpPr/>
          <p:nvPr/>
        </p:nvSpPr>
        <p:spPr>
          <a:xfrm>
            <a:off x="10961369" y="1397000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942192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942192"/>
                </a:solidFill>
              </a:rPr>
              <a:t>2</a:t>
            </a:r>
          </a:p>
        </p:txBody>
      </p:sp>
    </p:spTree>
  </p:cSld>
  <p:clrMapOvr>
    <a:masterClrMapping/>
  </p:clrMapOvr>
  <p:transition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/>
          <p:nvPr/>
        </p:nvSpPr>
        <p:spPr>
          <a:xfrm>
            <a:off x="2197100" y="1993900"/>
            <a:ext cx="8941026" cy="0"/>
          </a:xfrm>
          <a:prstGeom prst="line">
            <a:avLst/>
          </a:prstGeom>
          <a:ln w="25400">
            <a:solidFill/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</a:p>
        </p:txBody>
      </p:sp>
      <p:sp>
        <p:nvSpPr>
          <p:cNvPr id="147" name="Shape 147"/>
          <p:cNvSpPr/>
          <p:nvPr/>
        </p:nvSpPr>
        <p:spPr>
          <a:xfrm>
            <a:off x="2082800" y="1879600"/>
            <a:ext cx="254001" cy="2535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148" name="Shape 148"/>
          <p:cNvSpPr/>
          <p:nvPr/>
        </p:nvSpPr>
        <p:spPr>
          <a:xfrm>
            <a:off x="10998200" y="1879600"/>
            <a:ext cx="254001" cy="2535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149" name="Shape 149"/>
          <p:cNvSpPr/>
          <p:nvPr/>
        </p:nvSpPr>
        <p:spPr>
          <a:xfrm>
            <a:off x="2060574" y="1397000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FF260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FF2600"/>
                </a:solidFill>
              </a:rPr>
              <a:t>5</a:t>
            </a:r>
          </a:p>
        </p:txBody>
      </p:sp>
      <p:sp>
        <p:nvSpPr>
          <p:cNvPr id="150" name="Shape 150"/>
          <p:cNvSpPr/>
          <p:nvPr/>
        </p:nvSpPr>
        <p:spPr>
          <a:xfrm>
            <a:off x="1746884" y="1765051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u</a:t>
            </a:r>
          </a:p>
        </p:txBody>
      </p:sp>
      <p:sp>
        <p:nvSpPr>
          <p:cNvPr id="151" name="Shape 151"/>
          <p:cNvSpPr/>
          <p:nvPr/>
        </p:nvSpPr>
        <p:spPr>
          <a:xfrm>
            <a:off x="11306399" y="1752600"/>
            <a:ext cx="27305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v</a:t>
            </a:r>
          </a:p>
        </p:txBody>
      </p:sp>
      <p:sp>
        <p:nvSpPr>
          <p:cNvPr id="152" name="Shape 152"/>
          <p:cNvSpPr/>
          <p:nvPr/>
        </p:nvSpPr>
        <p:spPr>
          <a:xfrm>
            <a:off x="8043545" y="2108200"/>
            <a:ext cx="67691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c=2</a:t>
            </a:r>
          </a:p>
        </p:txBody>
      </p:sp>
      <p:sp>
        <p:nvSpPr>
          <p:cNvPr id="153" name="Shape 153"/>
          <p:cNvSpPr/>
          <p:nvPr/>
        </p:nvSpPr>
        <p:spPr>
          <a:xfrm>
            <a:off x="4717653" y="2108199"/>
            <a:ext cx="645954" cy="4850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𝜏=3</a:t>
            </a:r>
          </a:p>
        </p:txBody>
      </p:sp>
      <p:sp>
        <p:nvSpPr>
          <p:cNvPr id="154" name="Shape 154"/>
          <p:cNvSpPr/>
          <p:nvPr/>
        </p:nvSpPr>
        <p:spPr>
          <a:xfrm>
            <a:off x="566521" y="412750"/>
            <a:ext cx="797358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0433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0433FF"/>
                </a:solidFill>
              </a:rPr>
              <a:t>t=4</a:t>
            </a:r>
          </a:p>
        </p:txBody>
      </p:sp>
      <p:sp>
        <p:nvSpPr>
          <p:cNvPr id="155" name="Shape 155"/>
          <p:cNvSpPr/>
          <p:nvPr/>
        </p:nvSpPr>
        <p:spPr>
          <a:xfrm>
            <a:off x="4895214" y="1397000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00F90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00F900"/>
                </a:solidFill>
              </a:rPr>
              <a:t>2</a:t>
            </a:r>
          </a:p>
        </p:txBody>
      </p:sp>
      <p:sp>
        <p:nvSpPr>
          <p:cNvPr id="156" name="Shape 156"/>
          <p:cNvSpPr/>
          <p:nvPr/>
        </p:nvSpPr>
        <p:spPr>
          <a:xfrm>
            <a:off x="8236584" y="1397000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FF930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FF9300"/>
                </a:solidFill>
              </a:rPr>
              <a:t>2</a:t>
            </a:r>
          </a:p>
        </p:txBody>
      </p:sp>
      <p:sp>
        <p:nvSpPr>
          <p:cNvPr id="157" name="Shape 157"/>
          <p:cNvSpPr/>
          <p:nvPr/>
        </p:nvSpPr>
        <p:spPr>
          <a:xfrm>
            <a:off x="10961369" y="1397000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942192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942192"/>
                </a:solidFill>
              </a:rPr>
              <a:t>4</a:t>
            </a:r>
          </a:p>
        </p:txBody>
      </p:sp>
    </p:spTree>
  </p:cSld>
  <p:clrMapOvr>
    <a:masterClrMapping/>
  </p:clrMapOvr>
  <p:transition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/>
          <p:nvPr/>
        </p:nvSpPr>
        <p:spPr>
          <a:xfrm>
            <a:off x="2197100" y="1993900"/>
            <a:ext cx="8941026" cy="0"/>
          </a:xfrm>
          <a:prstGeom prst="line">
            <a:avLst/>
          </a:prstGeom>
          <a:ln w="25400">
            <a:solidFill/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</a:p>
        </p:txBody>
      </p:sp>
      <p:sp>
        <p:nvSpPr>
          <p:cNvPr id="160" name="Shape 160"/>
          <p:cNvSpPr/>
          <p:nvPr/>
        </p:nvSpPr>
        <p:spPr>
          <a:xfrm>
            <a:off x="2082800" y="1879600"/>
            <a:ext cx="254001" cy="2535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161" name="Shape 161"/>
          <p:cNvSpPr/>
          <p:nvPr/>
        </p:nvSpPr>
        <p:spPr>
          <a:xfrm>
            <a:off x="10998200" y="1879600"/>
            <a:ext cx="254001" cy="2535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162" name="Shape 162"/>
          <p:cNvSpPr/>
          <p:nvPr/>
        </p:nvSpPr>
        <p:spPr>
          <a:xfrm>
            <a:off x="2060574" y="1397000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FF260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FF2600"/>
                </a:solidFill>
              </a:rPr>
              <a:t>3</a:t>
            </a:r>
          </a:p>
        </p:txBody>
      </p:sp>
      <p:sp>
        <p:nvSpPr>
          <p:cNvPr id="163" name="Shape 163"/>
          <p:cNvSpPr/>
          <p:nvPr/>
        </p:nvSpPr>
        <p:spPr>
          <a:xfrm>
            <a:off x="1746884" y="1765051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u</a:t>
            </a:r>
          </a:p>
        </p:txBody>
      </p:sp>
      <p:sp>
        <p:nvSpPr>
          <p:cNvPr id="164" name="Shape 164"/>
          <p:cNvSpPr/>
          <p:nvPr/>
        </p:nvSpPr>
        <p:spPr>
          <a:xfrm>
            <a:off x="11306399" y="1752600"/>
            <a:ext cx="27305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v</a:t>
            </a:r>
          </a:p>
        </p:txBody>
      </p:sp>
      <p:sp>
        <p:nvSpPr>
          <p:cNvPr id="165" name="Shape 165"/>
          <p:cNvSpPr/>
          <p:nvPr/>
        </p:nvSpPr>
        <p:spPr>
          <a:xfrm>
            <a:off x="8043545" y="2108200"/>
            <a:ext cx="67691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c=2</a:t>
            </a:r>
          </a:p>
        </p:txBody>
      </p:sp>
      <p:sp>
        <p:nvSpPr>
          <p:cNvPr id="166" name="Shape 166"/>
          <p:cNvSpPr/>
          <p:nvPr/>
        </p:nvSpPr>
        <p:spPr>
          <a:xfrm>
            <a:off x="4717653" y="2108199"/>
            <a:ext cx="645954" cy="4850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𝜏=3</a:t>
            </a:r>
          </a:p>
        </p:txBody>
      </p:sp>
      <p:sp>
        <p:nvSpPr>
          <p:cNvPr id="167" name="Shape 167"/>
          <p:cNvSpPr/>
          <p:nvPr/>
        </p:nvSpPr>
        <p:spPr>
          <a:xfrm>
            <a:off x="566521" y="412750"/>
            <a:ext cx="797358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0433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0433FF"/>
                </a:solidFill>
              </a:rPr>
              <a:t>t=5</a:t>
            </a:r>
          </a:p>
        </p:txBody>
      </p:sp>
      <p:sp>
        <p:nvSpPr>
          <p:cNvPr id="168" name="Shape 168"/>
          <p:cNvSpPr/>
          <p:nvPr/>
        </p:nvSpPr>
        <p:spPr>
          <a:xfrm>
            <a:off x="4895214" y="1397000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AA7942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AA7942"/>
                </a:solidFill>
              </a:rPr>
              <a:t>2</a:t>
            </a:r>
          </a:p>
        </p:txBody>
      </p:sp>
      <p:sp>
        <p:nvSpPr>
          <p:cNvPr id="169" name="Shape 169"/>
          <p:cNvSpPr/>
          <p:nvPr/>
        </p:nvSpPr>
        <p:spPr>
          <a:xfrm>
            <a:off x="8236584" y="1397000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00F90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00F900"/>
                </a:solidFill>
              </a:rPr>
              <a:t>2</a:t>
            </a:r>
          </a:p>
        </p:txBody>
      </p:sp>
      <p:sp>
        <p:nvSpPr>
          <p:cNvPr id="170" name="Shape 170"/>
          <p:cNvSpPr/>
          <p:nvPr/>
        </p:nvSpPr>
        <p:spPr>
          <a:xfrm>
            <a:off x="10961369" y="1397000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942192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942192"/>
                </a:solidFill>
              </a:rPr>
              <a:t>6</a:t>
            </a:r>
          </a:p>
        </p:txBody>
      </p:sp>
    </p:spTree>
  </p:cSld>
  <p:clrMapOvr>
    <a:masterClrMapping/>
  </p:clrMapOvr>
  <p:transition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172"/>
          <p:cNvSpPr/>
          <p:nvPr/>
        </p:nvSpPr>
        <p:spPr>
          <a:xfrm>
            <a:off x="2197100" y="1993900"/>
            <a:ext cx="8941026" cy="0"/>
          </a:xfrm>
          <a:prstGeom prst="line">
            <a:avLst/>
          </a:prstGeom>
          <a:ln w="25400">
            <a:solidFill/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</a:p>
        </p:txBody>
      </p:sp>
      <p:sp>
        <p:nvSpPr>
          <p:cNvPr id="173" name="Shape 173"/>
          <p:cNvSpPr/>
          <p:nvPr/>
        </p:nvSpPr>
        <p:spPr>
          <a:xfrm>
            <a:off x="2082800" y="1879600"/>
            <a:ext cx="254001" cy="2535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174" name="Shape 174"/>
          <p:cNvSpPr/>
          <p:nvPr/>
        </p:nvSpPr>
        <p:spPr>
          <a:xfrm>
            <a:off x="10998200" y="1879600"/>
            <a:ext cx="254001" cy="2535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175" name="Shape 175"/>
          <p:cNvSpPr/>
          <p:nvPr/>
        </p:nvSpPr>
        <p:spPr>
          <a:xfrm>
            <a:off x="2060574" y="1397000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FF260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FF2600"/>
                </a:solidFill>
              </a:rPr>
              <a:t>1</a:t>
            </a:r>
          </a:p>
        </p:txBody>
      </p:sp>
      <p:sp>
        <p:nvSpPr>
          <p:cNvPr id="176" name="Shape 176"/>
          <p:cNvSpPr/>
          <p:nvPr/>
        </p:nvSpPr>
        <p:spPr>
          <a:xfrm>
            <a:off x="1746884" y="1765051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u</a:t>
            </a:r>
          </a:p>
        </p:txBody>
      </p:sp>
      <p:sp>
        <p:nvSpPr>
          <p:cNvPr id="177" name="Shape 177"/>
          <p:cNvSpPr/>
          <p:nvPr/>
        </p:nvSpPr>
        <p:spPr>
          <a:xfrm>
            <a:off x="11306399" y="1752600"/>
            <a:ext cx="27305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v</a:t>
            </a:r>
          </a:p>
        </p:txBody>
      </p:sp>
      <p:sp>
        <p:nvSpPr>
          <p:cNvPr id="178" name="Shape 178"/>
          <p:cNvSpPr/>
          <p:nvPr/>
        </p:nvSpPr>
        <p:spPr>
          <a:xfrm>
            <a:off x="8043545" y="2108200"/>
            <a:ext cx="67691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c=2</a:t>
            </a:r>
          </a:p>
        </p:txBody>
      </p:sp>
      <p:sp>
        <p:nvSpPr>
          <p:cNvPr id="179" name="Shape 179"/>
          <p:cNvSpPr/>
          <p:nvPr/>
        </p:nvSpPr>
        <p:spPr>
          <a:xfrm>
            <a:off x="4717653" y="2108199"/>
            <a:ext cx="645954" cy="4850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𝜏=3</a:t>
            </a:r>
          </a:p>
        </p:txBody>
      </p:sp>
      <p:sp>
        <p:nvSpPr>
          <p:cNvPr id="180" name="Shape 180"/>
          <p:cNvSpPr/>
          <p:nvPr/>
        </p:nvSpPr>
        <p:spPr>
          <a:xfrm>
            <a:off x="566521" y="412750"/>
            <a:ext cx="797358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0433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0433FF"/>
                </a:solidFill>
              </a:rPr>
              <a:t>t=6</a:t>
            </a:r>
          </a:p>
        </p:txBody>
      </p:sp>
      <p:sp>
        <p:nvSpPr>
          <p:cNvPr id="181" name="Shape 181"/>
          <p:cNvSpPr/>
          <p:nvPr/>
        </p:nvSpPr>
        <p:spPr>
          <a:xfrm>
            <a:off x="4895214" y="1397000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FF40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FF40FF"/>
                </a:solidFill>
              </a:rPr>
              <a:t>2</a:t>
            </a:r>
          </a:p>
        </p:txBody>
      </p:sp>
      <p:sp>
        <p:nvSpPr>
          <p:cNvPr id="182" name="Shape 182"/>
          <p:cNvSpPr/>
          <p:nvPr/>
        </p:nvSpPr>
        <p:spPr>
          <a:xfrm>
            <a:off x="8236584" y="1397000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AA7942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AA7942"/>
                </a:solidFill>
              </a:rPr>
              <a:t>2</a:t>
            </a:r>
          </a:p>
        </p:txBody>
      </p:sp>
      <p:sp>
        <p:nvSpPr>
          <p:cNvPr id="183" name="Shape 183"/>
          <p:cNvSpPr/>
          <p:nvPr/>
        </p:nvSpPr>
        <p:spPr>
          <a:xfrm>
            <a:off x="10961369" y="1397000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942192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942192"/>
                </a:solidFill>
              </a:rPr>
              <a:t>8</a:t>
            </a:r>
          </a:p>
        </p:txBody>
      </p:sp>
    </p:spTree>
  </p:cSld>
  <p:clrMapOvr>
    <a:masterClrMapping/>
  </p:clrMapOvr>
  <p:transition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/>
          <p:nvPr/>
        </p:nvSpPr>
        <p:spPr>
          <a:xfrm>
            <a:off x="2197100" y="1993900"/>
            <a:ext cx="8941026" cy="0"/>
          </a:xfrm>
          <a:prstGeom prst="line">
            <a:avLst/>
          </a:prstGeom>
          <a:ln w="25400">
            <a:solidFill/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</a:p>
        </p:txBody>
      </p:sp>
      <p:sp>
        <p:nvSpPr>
          <p:cNvPr id="186" name="Shape 186"/>
          <p:cNvSpPr/>
          <p:nvPr/>
        </p:nvSpPr>
        <p:spPr>
          <a:xfrm>
            <a:off x="2082800" y="1879600"/>
            <a:ext cx="254001" cy="2535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187" name="Shape 187"/>
          <p:cNvSpPr/>
          <p:nvPr/>
        </p:nvSpPr>
        <p:spPr>
          <a:xfrm>
            <a:off x="10998200" y="1879600"/>
            <a:ext cx="254001" cy="2535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188" name="Shape 188"/>
          <p:cNvSpPr/>
          <p:nvPr/>
        </p:nvSpPr>
        <p:spPr>
          <a:xfrm>
            <a:off x="1746884" y="1765051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u</a:t>
            </a:r>
          </a:p>
        </p:txBody>
      </p:sp>
      <p:sp>
        <p:nvSpPr>
          <p:cNvPr id="189" name="Shape 189"/>
          <p:cNvSpPr/>
          <p:nvPr/>
        </p:nvSpPr>
        <p:spPr>
          <a:xfrm>
            <a:off x="11306399" y="1752600"/>
            <a:ext cx="27305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v</a:t>
            </a:r>
          </a:p>
        </p:txBody>
      </p:sp>
      <p:sp>
        <p:nvSpPr>
          <p:cNvPr id="190" name="Shape 190"/>
          <p:cNvSpPr/>
          <p:nvPr/>
        </p:nvSpPr>
        <p:spPr>
          <a:xfrm>
            <a:off x="8043545" y="2108200"/>
            <a:ext cx="67691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c=2</a:t>
            </a:r>
          </a:p>
        </p:txBody>
      </p:sp>
      <p:sp>
        <p:nvSpPr>
          <p:cNvPr id="191" name="Shape 191"/>
          <p:cNvSpPr/>
          <p:nvPr/>
        </p:nvSpPr>
        <p:spPr>
          <a:xfrm>
            <a:off x="4717653" y="2108199"/>
            <a:ext cx="645954" cy="4850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𝜏=3</a:t>
            </a:r>
          </a:p>
        </p:txBody>
      </p:sp>
      <p:sp>
        <p:nvSpPr>
          <p:cNvPr id="192" name="Shape 192"/>
          <p:cNvSpPr/>
          <p:nvPr/>
        </p:nvSpPr>
        <p:spPr>
          <a:xfrm>
            <a:off x="4895214" y="1397000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FF260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FF2600"/>
                </a:solidFill>
              </a:rPr>
              <a:t>1</a:t>
            </a:r>
          </a:p>
        </p:txBody>
      </p:sp>
      <p:sp>
        <p:nvSpPr>
          <p:cNvPr id="193" name="Shape 193"/>
          <p:cNvSpPr/>
          <p:nvPr/>
        </p:nvSpPr>
        <p:spPr>
          <a:xfrm>
            <a:off x="8236584" y="1397000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942192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942192"/>
                </a:solidFill>
              </a:rPr>
              <a:t>2</a:t>
            </a:r>
          </a:p>
        </p:txBody>
      </p:sp>
      <p:sp>
        <p:nvSpPr>
          <p:cNvPr id="194" name="Shape 194"/>
          <p:cNvSpPr/>
          <p:nvPr/>
        </p:nvSpPr>
        <p:spPr>
          <a:xfrm>
            <a:off x="10873104" y="1397000"/>
            <a:ext cx="46736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942192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942192"/>
                </a:solidFill>
              </a:rPr>
              <a:t>10</a:t>
            </a:r>
          </a:p>
        </p:txBody>
      </p:sp>
      <p:sp>
        <p:nvSpPr>
          <p:cNvPr id="195" name="Shape 195"/>
          <p:cNvSpPr/>
          <p:nvPr/>
        </p:nvSpPr>
        <p:spPr>
          <a:xfrm>
            <a:off x="566521" y="412750"/>
            <a:ext cx="797358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0433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0433FF"/>
                </a:solidFill>
              </a:rPr>
              <a:t>t=7</a:t>
            </a:r>
          </a:p>
        </p:txBody>
      </p:sp>
    </p:spTree>
  </p:cSld>
  <p:clrMapOvr>
    <a:masterClrMapping/>
  </p:clrMapOvr>
  <p:transition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hape 197"/>
          <p:cNvSpPr/>
          <p:nvPr/>
        </p:nvSpPr>
        <p:spPr>
          <a:xfrm>
            <a:off x="2197100" y="1993900"/>
            <a:ext cx="8941026" cy="0"/>
          </a:xfrm>
          <a:prstGeom prst="line">
            <a:avLst/>
          </a:prstGeom>
          <a:ln w="25400">
            <a:solidFill/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</a:p>
        </p:txBody>
      </p:sp>
      <p:sp>
        <p:nvSpPr>
          <p:cNvPr id="198" name="Shape 198"/>
          <p:cNvSpPr/>
          <p:nvPr/>
        </p:nvSpPr>
        <p:spPr>
          <a:xfrm>
            <a:off x="2082800" y="1879600"/>
            <a:ext cx="254001" cy="2535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199" name="Shape 199"/>
          <p:cNvSpPr/>
          <p:nvPr/>
        </p:nvSpPr>
        <p:spPr>
          <a:xfrm>
            <a:off x="10998200" y="1879600"/>
            <a:ext cx="254001" cy="2535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200" name="Shape 200"/>
          <p:cNvSpPr/>
          <p:nvPr/>
        </p:nvSpPr>
        <p:spPr>
          <a:xfrm>
            <a:off x="1746884" y="1765051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u</a:t>
            </a:r>
          </a:p>
        </p:txBody>
      </p:sp>
      <p:sp>
        <p:nvSpPr>
          <p:cNvPr id="201" name="Shape 201"/>
          <p:cNvSpPr/>
          <p:nvPr/>
        </p:nvSpPr>
        <p:spPr>
          <a:xfrm>
            <a:off x="11306399" y="1752600"/>
            <a:ext cx="27305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v</a:t>
            </a:r>
          </a:p>
        </p:txBody>
      </p:sp>
      <p:sp>
        <p:nvSpPr>
          <p:cNvPr id="202" name="Shape 202"/>
          <p:cNvSpPr/>
          <p:nvPr/>
        </p:nvSpPr>
        <p:spPr>
          <a:xfrm>
            <a:off x="8043545" y="2108200"/>
            <a:ext cx="67691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c=2</a:t>
            </a:r>
          </a:p>
        </p:txBody>
      </p:sp>
      <p:sp>
        <p:nvSpPr>
          <p:cNvPr id="203" name="Shape 203"/>
          <p:cNvSpPr/>
          <p:nvPr/>
        </p:nvSpPr>
        <p:spPr>
          <a:xfrm>
            <a:off x="4717653" y="2108199"/>
            <a:ext cx="645954" cy="4850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𝜏=3</a:t>
            </a:r>
          </a:p>
        </p:txBody>
      </p:sp>
      <p:sp>
        <p:nvSpPr>
          <p:cNvPr id="204" name="Shape 204"/>
          <p:cNvSpPr/>
          <p:nvPr/>
        </p:nvSpPr>
        <p:spPr>
          <a:xfrm>
            <a:off x="8236584" y="1397000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FF260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FF2600"/>
                </a:solidFill>
              </a:rPr>
              <a:t>1</a:t>
            </a:r>
          </a:p>
        </p:txBody>
      </p:sp>
      <p:sp>
        <p:nvSpPr>
          <p:cNvPr id="205" name="Shape 205"/>
          <p:cNvSpPr/>
          <p:nvPr/>
        </p:nvSpPr>
        <p:spPr>
          <a:xfrm>
            <a:off x="10873104" y="1397000"/>
            <a:ext cx="46736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942192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942192"/>
                </a:solidFill>
              </a:rPr>
              <a:t>12</a:t>
            </a:r>
          </a:p>
        </p:txBody>
      </p:sp>
      <p:sp>
        <p:nvSpPr>
          <p:cNvPr id="206" name="Shape 206"/>
          <p:cNvSpPr/>
          <p:nvPr/>
        </p:nvSpPr>
        <p:spPr>
          <a:xfrm>
            <a:off x="566521" y="412750"/>
            <a:ext cx="797358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0433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0433FF"/>
                </a:solidFill>
              </a:rPr>
              <a:t>t=8</a:t>
            </a:r>
          </a:p>
        </p:txBody>
      </p:sp>
    </p:spTree>
  </p:cSld>
  <p:clrMapOvr>
    <a:masterClrMapping/>
  </p:clrMapOvr>
  <p:transition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Shape 208"/>
          <p:cNvSpPr/>
          <p:nvPr/>
        </p:nvSpPr>
        <p:spPr>
          <a:xfrm>
            <a:off x="2197100" y="1993900"/>
            <a:ext cx="8941026" cy="0"/>
          </a:xfrm>
          <a:prstGeom prst="line">
            <a:avLst/>
          </a:prstGeom>
          <a:ln w="25400">
            <a:solidFill/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</a:p>
        </p:txBody>
      </p:sp>
      <p:sp>
        <p:nvSpPr>
          <p:cNvPr id="209" name="Shape 209"/>
          <p:cNvSpPr/>
          <p:nvPr/>
        </p:nvSpPr>
        <p:spPr>
          <a:xfrm>
            <a:off x="2082800" y="1879600"/>
            <a:ext cx="254001" cy="2535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210" name="Shape 210"/>
          <p:cNvSpPr/>
          <p:nvPr/>
        </p:nvSpPr>
        <p:spPr>
          <a:xfrm>
            <a:off x="10998200" y="1879600"/>
            <a:ext cx="254001" cy="2535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211" name="Shape 211"/>
          <p:cNvSpPr/>
          <p:nvPr/>
        </p:nvSpPr>
        <p:spPr>
          <a:xfrm>
            <a:off x="1746884" y="1765051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u</a:t>
            </a:r>
          </a:p>
        </p:txBody>
      </p:sp>
      <p:sp>
        <p:nvSpPr>
          <p:cNvPr id="212" name="Shape 212"/>
          <p:cNvSpPr/>
          <p:nvPr/>
        </p:nvSpPr>
        <p:spPr>
          <a:xfrm>
            <a:off x="11306399" y="1752600"/>
            <a:ext cx="27305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v</a:t>
            </a:r>
          </a:p>
        </p:txBody>
      </p:sp>
      <p:sp>
        <p:nvSpPr>
          <p:cNvPr id="213" name="Shape 213"/>
          <p:cNvSpPr/>
          <p:nvPr/>
        </p:nvSpPr>
        <p:spPr>
          <a:xfrm>
            <a:off x="8043545" y="2108200"/>
            <a:ext cx="67691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c=2</a:t>
            </a:r>
          </a:p>
        </p:txBody>
      </p:sp>
      <p:sp>
        <p:nvSpPr>
          <p:cNvPr id="214" name="Shape 214"/>
          <p:cNvSpPr/>
          <p:nvPr/>
        </p:nvSpPr>
        <p:spPr>
          <a:xfrm>
            <a:off x="4717653" y="2108199"/>
            <a:ext cx="645954" cy="4850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𝜏=3</a:t>
            </a:r>
          </a:p>
        </p:txBody>
      </p:sp>
      <p:sp>
        <p:nvSpPr>
          <p:cNvPr id="215" name="Shape 215"/>
          <p:cNvSpPr/>
          <p:nvPr/>
        </p:nvSpPr>
        <p:spPr>
          <a:xfrm>
            <a:off x="10873104" y="1397000"/>
            <a:ext cx="46736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942192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942192"/>
                </a:solidFill>
              </a:rPr>
              <a:t>13</a:t>
            </a:r>
          </a:p>
        </p:txBody>
      </p:sp>
      <p:sp>
        <p:nvSpPr>
          <p:cNvPr id="216" name="Shape 216"/>
          <p:cNvSpPr/>
          <p:nvPr/>
        </p:nvSpPr>
        <p:spPr>
          <a:xfrm>
            <a:off x="566521" y="412750"/>
            <a:ext cx="797358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0433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0433FF"/>
                </a:solidFill>
              </a:rPr>
              <a:t>t=9</a:t>
            </a:r>
          </a:p>
        </p:txBody>
      </p:sp>
    </p:spTree>
  </p:cSld>
  <p:clrMapOvr>
    <a:masterClrMapping/>
  </p:clrMapOvr>
  <p:transition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Shape 218"/>
          <p:cNvSpPr/>
          <p:nvPr/>
        </p:nvSpPr>
        <p:spPr>
          <a:xfrm>
            <a:off x="2197100" y="1993900"/>
            <a:ext cx="8941026" cy="0"/>
          </a:xfrm>
          <a:prstGeom prst="line">
            <a:avLst/>
          </a:prstGeom>
          <a:ln w="25400">
            <a:solidFill/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</a:p>
        </p:txBody>
      </p:sp>
      <p:sp>
        <p:nvSpPr>
          <p:cNvPr id="219" name="Shape 219"/>
          <p:cNvSpPr/>
          <p:nvPr/>
        </p:nvSpPr>
        <p:spPr>
          <a:xfrm>
            <a:off x="2082800" y="1879600"/>
            <a:ext cx="254001" cy="2535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220" name="Shape 220"/>
          <p:cNvSpPr/>
          <p:nvPr/>
        </p:nvSpPr>
        <p:spPr>
          <a:xfrm>
            <a:off x="10998200" y="1879600"/>
            <a:ext cx="254001" cy="2535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221" name="Shape 221"/>
          <p:cNvSpPr/>
          <p:nvPr/>
        </p:nvSpPr>
        <p:spPr>
          <a:xfrm>
            <a:off x="1746884" y="1765051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u</a:t>
            </a:r>
          </a:p>
        </p:txBody>
      </p:sp>
      <p:sp>
        <p:nvSpPr>
          <p:cNvPr id="222" name="Shape 222"/>
          <p:cNvSpPr/>
          <p:nvPr/>
        </p:nvSpPr>
        <p:spPr>
          <a:xfrm>
            <a:off x="11306399" y="1752600"/>
            <a:ext cx="27305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v</a:t>
            </a:r>
          </a:p>
        </p:txBody>
      </p:sp>
      <p:sp>
        <p:nvSpPr>
          <p:cNvPr id="223" name="Shape 223"/>
          <p:cNvSpPr/>
          <p:nvPr/>
        </p:nvSpPr>
        <p:spPr>
          <a:xfrm>
            <a:off x="8043545" y="2108200"/>
            <a:ext cx="67691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c=2</a:t>
            </a:r>
          </a:p>
        </p:txBody>
      </p:sp>
      <p:sp>
        <p:nvSpPr>
          <p:cNvPr id="224" name="Shape 224"/>
          <p:cNvSpPr/>
          <p:nvPr/>
        </p:nvSpPr>
        <p:spPr>
          <a:xfrm>
            <a:off x="4717653" y="2108199"/>
            <a:ext cx="645954" cy="4850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𝜏=3</a:t>
            </a:r>
          </a:p>
        </p:txBody>
      </p:sp>
      <p:sp>
        <p:nvSpPr>
          <p:cNvPr id="225" name="Shape 225"/>
          <p:cNvSpPr/>
          <p:nvPr/>
        </p:nvSpPr>
        <p:spPr>
          <a:xfrm>
            <a:off x="10873104" y="1397000"/>
            <a:ext cx="46736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942192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942192"/>
                </a:solidFill>
              </a:rPr>
              <a:t>13</a:t>
            </a:r>
          </a:p>
        </p:txBody>
      </p:sp>
      <p:sp>
        <p:nvSpPr>
          <p:cNvPr id="226" name="Shape 226"/>
          <p:cNvSpPr/>
          <p:nvPr/>
        </p:nvSpPr>
        <p:spPr>
          <a:xfrm>
            <a:off x="566521" y="412750"/>
            <a:ext cx="797358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0433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0433FF"/>
                </a:solidFill>
              </a:rPr>
              <a:t>t=9</a:t>
            </a:r>
          </a:p>
        </p:txBody>
      </p:sp>
      <p:sp>
        <p:nvSpPr>
          <p:cNvPr id="227" name="Shape 227"/>
          <p:cNvSpPr/>
          <p:nvPr/>
        </p:nvSpPr>
        <p:spPr>
          <a:xfrm>
            <a:off x="540740" y="2956052"/>
            <a:ext cx="11059720" cy="17777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marL="228600" indent="-228600" algn="l">
              <a:buSzPct val="100000"/>
              <a:buChar char="•"/>
              <a:defRPr sz="1800"/>
            </a:pPr>
            <a:r>
              <a:rPr sz="3600"/>
              <a:t> </a:t>
            </a:r>
            <a:r>
              <a:rPr sz="3500"/>
              <a:t>13 items split into </a:t>
            </a:r>
            <a:r>
              <a:rPr i="1" sz="3500">
                <a:solidFill>
                  <a:srgbClr val="942192"/>
                </a:solidFill>
              </a:rPr>
              <a:t>g</a:t>
            </a:r>
            <a:r>
              <a:rPr sz="3500">
                <a:solidFill>
                  <a:srgbClr val="942192"/>
                </a:solidFill>
              </a:rPr>
              <a:t> = </a:t>
            </a:r>
            <a:r>
              <a:rPr baseline="31999" sz="4500">
                <a:solidFill>
                  <a:srgbClr val="942192"/>
                </a:solidFill>
              </a:rPr>
              <a:t>⌈</a:t>
            </a:r>
            <a:r>
              <a:rPr sz="3500">
                <a:solidFill>
                  <a:srgbClr val="942192"/>
                </a:solidFill>
              </a:rPr>
              <a:t>13/2</a:t>
            </a:r>
            <a:r>
              <a:rPr baseline="31999" sz="4500">
                <a:solidFill>
                  <a:srgbClr val="942192"/>
                </a:solidFill>
              </a:rPr>
              <a:t>⌉</a:t>
            </a:r>
            <a:r>
              <a:rPr sz="3500">
                <a:solidFill>
                  <a:srgbClr val="942192"/>
                </a:solidFill>
              </a:rPr>
              <a:t> = 7</a:t>
            </a:r>
            <a:r>
              <a:rPr sz="3500"/>
              <a:t> groups</a:t>
            </a:r>
            <a:endParaRPr sz="3500"/>
          </a:p>
          <a:p>
            <a:pPr lvl="0" marL="228600" indent="-228600" algn="l">
              <a:buSzPct val="100000"/>
              <a:buChar char="•"/>
              <a:defRPr sz="1800"/>
            </a:pPr>
            <a:r>
              <a:rPr sz="3500"/>
              <a:t> First group  reached v at time  </a:t>
            </a:r>
            <a:r>
              <a:rPr i="1" sz="3500">
                <a:solidFill>
                  <a:srgbClr val="942192"/>
                </a:solidFill>
              </a:rPr>
              <a:t>t</a:t>
            </a:r>
            <a:r>
              <a:rPr sz="3500">
                <a:solidFill>
                  <a:srgbClr val="942192"/>
                </a:solidFill>
              </a:rPr>
              <a:t>= </a:t>
            </a:r>
            <a:r>
              <a:rPr i="1" sz="3500">
                <a:solidFill>
                  <a:srgbClr val="942192"/>
                </a:solidFill>
              </a:rPr>
              <a:t>𝜏</a:t>
            </a:r>
            <a:r>
              <a:rPr sz="3500">
                <a:solidFill>
                  <a:srgbClr val="942192"/>
                </a:solidFill>
              </a:rPr>
              <a:t>=3</a:t>
            </a:r>
            <a:endParaRPr sz="3500">
              <a:solidFill>
                <a:srgbClr val="942192"/>
              </a:solidFill>
            </a:endParaRPr>
          </a:p>
          <a:p>
            <a:pPr lvl="0" marL="228600" indent="-228600" algn="l">
              <a:buSzPct val="100000"/>
              <a:buChar char="•"/>
              <a:defRPr sz="1800"/>
            </a:pPr>
            <a:r>
              <a:rPr sz="3500"/>
              <a:t> Last group  reached v at time  </a:t>
            </a:r>
            <a:r>
              <a:rPr i="1" sz="3500">
                <a:solidFill>
                  <a:srgbClr val="942192"/>
                </a:solidFill>
              </a:rPr>
              <a:t>t</a:t>
            </a:r>
            <a:r>
              <a:rPr sz="3500">
                <a:solidFill>
                  <a:srgbClr val="942192"/>
                </a:solidFill>
              </a:rPr>
              <a:t>= 3 +</a:t>
            </a:r>
            <a:r>
              <a:rPr i="1" sz="3500">
                <a:solidFill>
                  <a:srgbClr val="942192"/>
                </a:solidFill>
              </a:rPr>
              <a:t>g </a:t>
            </a:r>
            <a:r>
              <a:rPr sz="3500">
                <a:solidFill>
                  <a:srgbClr val="942192"/>
                </a:solidFill>
              </a:rPr>
              <a:t>-1=9</a:t>
            </a:r>
          </a:p>
        </p:txBody>
      </p:sp>
      <p:sp>
        <p:nvSpPr>
          <p:cNvPr id="228" name="Shape 228"/>
          <p:cNvSpPr/>
          <p:nvPr/>
        </p:nvSpPr>
        <p:spPr>
          <a:xfrm>
            <a:off x="427724" y="4932680"/>
            <a:ext cx="12231488" cy="2291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sz="3500">
                <a:solidFill>
                  <a:srgbClr val="0433FF"/>
                </a:solidFill>
              </a:rPr>
              <a:t>Discrete Model </a:t>
            </a:r>
            <a:endParaRPr sz="3500">
              <a:solidFill>
                <a:srgbClr val="0433FF"/>
              </a:solidFill>
            </a:endParaRPr>
          </a:p>
          <a:p>
            <a:pPr lvl="0" marL="228600" indent="-228600" algn="l">
              <a:buSzPct val="100000"/>
              <a:buChar char="•"/>
              <a:defRPr sz="1800"/>
            </a:pPr>
            <a:r>
              <a:rPr sz="3500"/>
              <a:t> </a:t>
            </a:r>
            <a:r>
              <a:rPr i="1" sz="3500">
                <a:solidFill>
                  <a:srgbClr val="942192"/>
                </a:solidFill>
              </a:rPr>
              <a:t>W</a:t>
            </a:r>
            <a:r>
              <a:rPr sz="3500"/>
              <a:t> people,  Capacity c integral, Transit time  𝜏</a:t>
            </a:r>
            <a:endParaRPr sz="3500"/>
          </a:p>
          <a:p>
            <a:pPr lvl="0" marL="228600" indent="-228600" algn="l">
              <a:buSzPct val="100000"/>
              <a:buChar char="•"/>
              <a:defRPr sz="1800"/>
            </a:pPr>
            <a:r>
              <a:rPr sz="3500"/>
              <a:t> All edge transit times  integral</a:t>
            </a:r>
            <a:endParaRPr sz="3500"/>
          </a:p>
          <a:p>
            <a:pPr lvl="0" marL="228600" indent="-228600" algn="l">
              <a:buSzPct val="100000"/>
              <a:buChar char="•"/>
              <a:defRPr sz="1800"/>
            </a:pPr>
            <a:r>
              <a:rPr sz="3500"/>
              <a:t> Requires </a:t>
            </a:r>
            <a:r>
              <a:rPr baseline="31999" sz="4500">
                <a:solidFill>
                  <a:srgbClr val="942192"/>
                </a:solidFill>
              </a:rPr>
              <a:t>⌈</a:t>
            </a:r>
            <a:r>
              <a:rPr i="1" sz="3500">
                <a:solidFill>
                  <a:srgbClr val="942192"/>
                </a:solidFill>
              </a:rPr>
              <a:t>W/c</a:t>
            </a:r>
            <a:r>
              <a:rPr baseline="31999" sz="4500">
                <a:solidFill>
                  <a:srgbClr val="942192"/>
                </a:solidFill>
              </a:rPr>
              <a:t>⌉</a:t>
            </a:r>
            <a:r>
              <a:rPr i="1" sz="3500">
                <a:solidFill>
                  <a:srgbClr val="942192"/>
                </a:solidFill>
              </a:rPr>
              <a:t>+ 𝜏-1</a:t>
            </a:r>
            <a:r>
              <a:rPr sz="3500"/>
              <a:t> time to move everyone from </a:t>
            </a:r>
            <a:r>
              <a:rPr sz="3500">
                <a:solidFill>
                  <a:srgbClr val="942192"/>
                </a:solidFill>
              </a:rPr>
              <a:t>u</a:t>
            </a:r>
            <a:r>
              <a:rPr sz="3500"/>
              <a:t> to </a:t>
            </a:r>
            <a:r>
              <a:rPr sz="3500">
                <a:solidFill>
                  <a:srgbClr val="942192"/>
                </a:solidFill>
              </a:rPr>
              <a:t>v</a:t>
            </a:r>
          </a:p>
        </p:txBody>
      </p:sp>
      <p:sp>
        <p:nvSpPr>
          <p:cNvPr id="229" name="Shape 229"/>
          <p:cNvSpPr/>
          <p:nvPr/>
        </p:nvSpPr>
        <p:spPr>
          <a:xfrm>
            <a:off x="202185" y="7532158"/>
            <a:ext cx="12052859" cy="223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sz="3500">
                <a:solidFill>
                  <a:srgbClr val="0433FF"/>
                </a:solidFill>
              </a:rPr>
              <a:t> Continuous Model</a:t>
            </a:r>
            <a:endParaRPr sz="3500">
              <a:solidFill>
                <a:srgbClr val="0433FF"/>
              </a:solidFill>
            </a:endParaRPr>
          </a:p>
          <a:p>
            <a:pPr lvl="0" marL="444500" indent="-444500" algn="l">
              <a:buSzPct val="75000"/>
              <a:buChar char="•"/>
              <a:defRPr sz="1800"/>
            </a:pPr>
            <a:r>
              <a:rPr sz="3500">
                <a:solidFill>
                  <a:srgbClr val="942192"/>
                </a:solidFill>
              </a:rPr>
              <a:t>W</a:t>
            </a:r>
            <a:r>
              <a:rPr sz="3500"/>
              <a:t> units of non-quantized fluid. Fluid flows continuously</a:t>
            </a:r>
            <a:endParaRPr sz="3500"/>
          </a:p>
          <a:p>
            <a:pPr lvl="0" marL="444500" indent="-444500" algn="l">
              <a:buSzPct val="75000"/>
              <a:buChar char="•"/>
              <a:defRPr sz="1800"/>
            </a:pPr>
            <a:r>
              <a:rPr i="1" sz="3500">
                <a:solidFill>
                  <a:srgbClr val="942192"/>
                </a:solidFill>
              </a:rPr>
              <a:t>c</a:t>
            </a:r>
            <a:r>
              <a:rPr sz="3500"/>
              <a:t> is rate: amount that can enter </a:t>
            </a:r>
            <a:r>
              <a:rPr i="1" sz="3500">
                <a:solidFill>
                  <a:srgbClr val="942192"/>
                </a:solidFill>
              </a:rPr>
              <a:t>e</a:t>
            </a:r>
            <a:r>
              <a:rPr sz="3500"/>
              <a:t> in one unit of time</a:t>
            </a:r>
            <a:endParaRPr sz="3500"/>
          </a:p>
          <a:p>
            <a:pPr lvl="0" marL="444500" indent="-444500" algn="l">
              <a:buSzPct val="75000"/>
              <a:buChar char="•"/>
              <a:defRPr sz="1800"/>
            </a:pPr>
            <a:r>
              <a:rPr sz="3500"/>
              <a:t>Requires </a:t>
            </a:r>
            <a:r>
              <a:rPr i="1" sz="3500">
                <a:solidFill>
                  <a:srgbClr val="942192"/>
                </a:solidFill>
              </a:rPr>
              <a:t>W/c+ 𝜏-1</a:t>
            </a:r>
            <a:r>
              <a:rPr sz="3500"/>
              <a:t> time to move all fluid  from </a:t>
            </a:r>
            <a:r>
              <a:rPr i="1" sz="3500">
                <a:solidFill>
                  <a:srgbClr val="942192"/>
                </a:solidFill>
              </a:rPr>
              <a:t>u</a:t>
            </a:r>
            <a:r>
              <a:rPr sz="3500"/>
              <a:t> to </a:t>
            </a:r>
            <a:r>
              <a:rPr sz="3500">
                <a:solidFill>
                  <a:srgbClr val="942192"/>
                </a:solidFill>
              </a:rPr>
              <a:t>v</a:t>
            </a:r>
          </a:p>
        </p:txBody>
      </p:sp>
      <p:sp>
        <p:nvSpPr>
          <p:cNvPr id="230" name="Shape 230"/>
          <p:cNvSpPr/>
          <p:nvPr/>
        </p:nvSpPr>
        <p:spPr>
          <a:xfrm>
            <a:off x="3907687" y="5201201"/>
            <a:ext cx="2874765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24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2400">
                <a:solidFill>
                  <a:srgbClr val="FF2600"/>
                </a:solidFill>
              </a:rPr>
              <a:t>Default for this talk</a:t>
            </a:r>
          </a:p>
        </p:txBody>
      </p:sp>
      <p:sp>
        <p:nvSpPr>
          <p:cNvPr id="231" name="Shape 231"/>
          <p:cNvSpPr/>
          <p:nvPr/>
        </p:nvSpPr>
        <p:spPr>
          <a:xfrm>
            <a:off x="219857" y="5006975"/>
            <a:ext cx="12647222" cy="2381157"/>
          </a:xfrm>
          <a:prstGeom prst="rect">
            <a:avLst/>
          </a:prstGeom>
          <a:ln w="38100">
            <a:solidFill>
              <a:srgbClr val="0433FF"/>
            </a:solidFill>
            <a:miter lim="400000"/>
          </a:ln>
          <a:effectLst>
            <a:outerShdw sx="100000" sy="100000" kx="0" ky="0" algn="b" rotWithShape="0" blurRad="190500" dist="8455" dir="5400000">
              <a:srgbClr val="000000"/>
            </a:outerShdw>
          </a:effectLst>
        </p:spPr>
        <p:txBody>
          <a:bodyPr lIns="0" tIns="0" rIns="0" bIns="0" anchor="ctr"/>
          <a:lstStyle/>
          <a:p>
            <a:pPr lvl="0">
              <a:defRPr sz="2400"/>
            </a:pPr>
          </a:p>
        </p:txBody>
      </p:sp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after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nodeType="clickEffect" presetClass="entr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nodeType="clickEffect" presetClass="entr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nodeType="clickEffect" presetClass="entr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nodeType="afterEffect" presetClass="entr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29" grpId="3"/>
      <p:bldP build="whole" bldLvl="1" animBg="1" rev="0" advAuto="0" spid="230" grpId="5"/>
      <p:bldP build="whole" bldLvl="1" animBg="1" rev="0" advAuto="0" spid="227" grpId="1"/>
      <p:bldP build="whole" bldLvl="1" animBg="1" rev="0" advAuto="0" spid="228" grpId="2"/>
      <p:bldP build="whole" bldLvl="1" animBg="1" rev="0" advAuto="0" spid="231" grpId="4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Shape 23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u="sng"/>
            </a:lvl1pPr>
          </a:lstStyle>
          <a:p>
            <a:pPr lvl="0">
              <a:defRPr sz="1800" u="none"/>
            </a:pPr>
            <a:r>
              <a:rPr sz="8000" u="sng"/>
              <a:t>Outline</a:t>
            </a:r>
          </a:p>
        </p:txBody>
      </p:sp>
      <p:sp>
        <p:nvSpPr>
          <p:cNvPr id="234" name="Shape 234"/>
          <p:cNvSpPr/>
          <p:nvPr>
            <p:ph type="body" idx="1"/>
          </p:nvPr>
        </p:nvSpPr>
        <p:spPr>
          <a:xfrm>
            <a:off x="952500" y="2603500"/>
            <a:ext cx="11099800" cy="6779314"/>
          </a:xfrm>
          <a:prstGeom prst="rect">
            <a:avLst/>
          </a:prstGeom>
        </p:spPr>
        <p:txBody>
          <a:bodyPr anchor="t"/>
          <a:lstStyle/>
          <a:p>
            <a:pPr lvl="0" marL="386715" indent="-386715" defTabSz="508254">
              <a:spcBef>
                <a:spcPts val="3600"/>
              </a:spcBef>
              <a:defRPr sz="1800"/>
            </a:pPr>
            <a:r>
              <a:rPr sz="3132"/>
              <a:t>Dynamic Flow Networks</a:t>
            </a:r>
            <a:endParaRPr sz="3132"/>
          </a:p>
          <a:p>
            <a:pPr lvl="0" marL="386715" indent="-386715" defTabSz="508254">
              <a:spcBef>
                <a:spcPts val="3600"/>
              </a:spcBef>
              <a:defRPr sz="1800"/>
            </a:pPr>
            <a:r>
              <a:rPr sz="3132">
                <a:solidFill>
                  <a:srgbClr val="FF2600"/>
                </a:solidFill>
              </a:rPr>
              <a:t>Congestion in Dynamic Flows</a:t>
            </a:r>
            <a:r>
              <a:rPr sz="3132"/>
              <a:t> </a:t>
            </a:r>
            <a:endParaRPr sz="3132"/>
          </a:p>
          <a:p>
            <a:pPr lvl="0" marL="386715" indent="-386715" defTabSz="508254">
              <a:spcBef>
                <a:spcPts val="3600"/>
              </a:spcBef>
              <a:defRPr sz="1800"/>
            </a:pPr>
            <a:r>
              <a:rPr sz="3132"/>
              <a:t>Evacuation Flows</a:t>
            </a:r>
            <a:endParaRPr sz="3132"/>
          </a:p>
          <a:p>
            <a:pPr lvl="1" marL="773430" indent="-386715" defTabSz="508254">
              <a:spcBef>
                <a:spcPts val="400"/>
              </a:spcBef>
              <a:defRPr sz="1800"/>
            </a:pPr>
            <a:r>
              <a:rPr sz="3132"/>
              <a:t>Problem Definitions</a:t>
            </a:r>
            <a:endParaRPr sz="3132"/>
          </a:p>
          <a:p>
            <a:pPr lvl="1" marL="773430" indent="-386715" defTabSz="508254">
              <a:spcBef>
                <a:spcPts val="400"/>
              </a:spcBef>
              <a:defRPr sz="1800"/>
            </a:pPr>
            <a:r>
              <a:rPr sz="3132"/>
              <a:t>Known Results</a:t>
            </a:r>
            <a:endParaRPr sz="3132"/>
          </a:p>
          <a:p>
            <a:pPr lvl="0" marL="386715" indent="-386715" defTabSz="508254">
              <a:spcBef>
                <a:spcPts val="3600"/>
              </a:spcBef>
              <a:defRPr sz="1800"/>
            </a:pPr>
            <a:r>
              <a:rPr sz="3132"/>
              <a:t>Example Algorithm 1: k-Sink Evacuation on a Path</a:t>
            </a:r>
            <a:endParaRPr sz="3132"/>
          </a:p>
          <a:p>
            <a:pPr lvl="0" marL="386715" indent="-386715" defTabSz="508254">
              <a:spcBef>
                <a:spcPts val="3600"/>
              </a:spcBef>
              <a:defRPr sz="1800"/>
            </a:pPr>
            <a:r>
              <a:rPr sz="3132"/>
              <a:t>Example Algorithm 2: 1-sink Min-Max Regret Evacuation on a Path with uniform capacity</a:t>
            </a:r>
            <a:endParaRPr sz="3132"/>
          </a:p>
          <a:p>
            <a:pPr lvl="0" marL="386715" indent="-386715" defTabSz="508254">
              <a:spcBef>
                <a:spcPts val="3600"/>
              </a:spcBef>
              <a:defRPr sz="1800"/>
            </a:pPr>
            <a:r>
              <a:rPr sz="3132"/>
              <a:t>Open Problems</a:t>
            </a:r>
          </a:p>
        </p:txBody>
      </p:sp>
    </p:spTree>
  </p:cSld>
  <p:clrMapOvr>
    <a:masterClrMapping/>
  </p:clrMapOvr>
  <p:transition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/>
          <p:nvPr/>
        </p:nvSpPr>
        <p:spPr>
          <a:xfrm>
            <a:off x="3148101" y="6022288"/>
            <a:ext cx="6553309" cy="1"/>
          </a:xfrm>
          <a:prstGeom prst="line">
            <a:avLst/>
          </a:prstGeom>
          <a:ln w="25400">
            <a:solidFill/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</a:p>
        </p:txBody>
      </p:sp>
      <p:sp>
        <p:nvSpPr>
          <p:cNvPr id="237" name="Shape 237"/>
          <p:cNvSpPr/>
          <p:nvPr>
            <p:ph type="sldNum" sz="quarter" idx="4294967295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t"/>
          <a:lstStyle>
            <a:lvl1pPr algn="ctr" defTabSz="584200">
              <a:defRPr sz="18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/>
            <a:fld id="{86CB4B4D-7CA3-9044-876B-883B54F8677D}" type="slidenum"/>
          </a:p>
        </p:txBody>
      </p:sp>
      <p:sp>
        <p:nvSpPr>
          <p:cNvPr id="238" name="Shape 238"/>
          <p:cNvSpPr/>
          <p:nvPr>
            <p:ph type="title"/>
          </p:nvPr>
        </p:nvSpPr>
        <p:spPr>
          <a:xfrm>
            <a:off x="952500" y="214907"/>
            <a:ext cx="11099800" cy="1092201"/>
          </a:xfrm>
          <a:prstGeom prst="rect">
            <a:avLst/>
          </a:prstGeom>
        </p:spPr>
        <p:txBody>
          <a:bodyPr/>
          <a:lstStyle>
            <a:lvl1pPr>
              <a:defRPr sz="6400" u="sng"/>
            </a:lvl1pPr>
          </a:lstStyle>
          <a:p>
            <a:pPr lvl="0">
              <a:defRPr sz="1800" u="none"/>
            </a:pPr>
            <a:r>
              <a:rPr sz="6400" u="sng"/>
              <a:t>Congestion  Effects</a:t>
            </a:r>
          </a:p>
        </p:txBody>
      </p:sp>
      <p:sp>
        <p:nvSpPr>
          <p:cNvPr id="239" name="Shape 239"/>
          <p:cNvSpPr/>
          <p:nvPr/>
        </p:nvSpPr>
        <p:spPr>
          <a:xfrm>
            <a:off x="2983001" y="5895536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240" name="Shape 240"/>
          <p:cNvSpPr/>
          <p:nvPr/>
        </p:nvSpPr>
        <p:spPr>
          <a:xfrm>
            <a:off x="6005601" y="5895536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241" name="Shape 241"/>
          <p:cNvSpPr/>
          <p:nvPr/>
        </p:nvSpPr>
        <p:spPr>
          <a:xfrm>
            <a:off x="9574300" y="5895536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242" name="Shape 242"/>
          <p:cNvSpPr/>
          <p:nvPr/>
        </p:nvSpPr>
        <p:spPr>
          <a:xfrm>
            <a:off x="2621686" y="5780988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u</a:t>
            </a:r>
          </a:p>
        </p:txBody>
      </p:sp>
      <p:sp>
        <p:nvSpPr>
          <p:cNvPr id="243" name="Shape 243"/>
          <p:cNvSpPr/>
          <p:nvPr/>
        </p:nvSpPr>
        <p:spPr>
          <a:xfrm>
            <a:off x="9783641" y="5780988"/>
            <a:ext cx="343536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w</a:t>
            </a:r>
          </a:p>
        </p:txBody>
      </p:sp>
      <p:sp>
        <p:nvSpPr>
          <p:cNvPr id="244" name="Shape 244"/>
          <p:cNvSpPr/>
          <p:nvPr/>
        </p:nvSpPr>
        <p:spPr>
          <a:xfrm>
            <a:off x="6005601" y="6130734"/>
            <a:ext cx="27305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v</a:t>
            </a:r>
          </a:p>
        </p:txBody>
      </p:sp>
      <p:sp>
        <p:nvSpPr>
          <p:cNvPr id="245" name="Shape 245"/>
          <p:cNvSpPr/>
          <p:nvPr/>
        </p:nvSpPr>
        <p:spPr>
          <a:xfrm>
            <a:off x="3463511" y="5984684"/>
            <a:ext cx="763640" cy="485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𝜏</a:t>
            </a:r>
            <a:r>
              <a:rPr baseline="-5999" sz="2500"/>
              <a:t>1</a:t>
            </a:r>
            <a:r>
              <a:rPr sz="2500"/>
              <a:t>=3</a:t>
            </a:r>
          </a:p>
        </p:txBody>
      </p:sp>
      <p:sp>
        <p:nvSpPr>
          <p:cNvPr id="246" name="Shape 246"/>
          <p:cNvSpPr/>
          <p:nvPr/>
        </p:nvSpPr>
        <p:spPr>
          <a:xfrm>
            <a:off x="6623576" y="5984684"/>
            <a:ext cx="763640" cy="485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𝜏</a:t>
            </a:r>
            <a:r>
              <a:rPr baseline="-5999" sz="2500"/>
              <a:t>2</a:t>
            </a:r>
            <a:r>
              <a:rPr sz="2500"/>
              <a:t>=5</a:t>
            </a:r>
          </a:p>
        </p:txBody>
      </p:sp>
      <p:sp>
        <p:nvSpPr>
          <p:cNvPr id="247" name="Shape 247"/>
          <p:cNvSpPr/>
          <p:nvPr/>
        </p:nvSpPr>
        <p:spPr>
          <a:xfrm>
            <a:off x="4719077" y="5985926"/>
            <a:ext cx="794598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c</a:t>
            </a:r>
            <a:r>
              <a:rPr baseline="-5999" sz="2500"/>
              <a:t>1</a:t>
            </a:r>
            <a:r>
              <a:rPr sz="2500"/>
              <a:t>=8</a:t>
            </a:r>
          </a:p>
        </p:txBody>
      </p:sp>
      <p:sp>
        <p:nvSpPr>
          <p:cNvPr id="248" name="Shape 248"/>
          <p:cNvSpPr/>
          <p:nvPr/>
        </p:nvSpPr>
        <p:spPr>
          <a:xfrm>
            <a:off x="7751191" y="5985926"/>
            <a:ext cx="794597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c</a:t>
            </a:r>
            <a:r>
              <a:rPr baseline="-5999" sz="2500"/>
              <a:t>2</a:t>
            </a:r>
            <a:r>
              <a:rPr sz="2500"/>
              <a:t>=3</a:t>
            </a:r>
          </a:p>
        </p:txBody>
      </p:sp>
      <p:sp>
        <p:nvSpPr>
          <p:cNvPr id="249" name="Shape 249"/>
          <p:cNvSpPr/>
          <p:nvPr/>
        </p:nvSpPr>
        <p:spPr>
          <a:xfrm>
            <a:off x="2876321" y="5317190"/>
            <a:ext cx="46736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0433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0433FF"/>
                </a:solidFill>
              </a:rPr>
              <a:t>16</a:t>
            </a:r>
          </a:p>
        </p:txBody>
      </p:sp>
      <p:sp>
        <p:nvSpPr>
          <p:cNvPr id="250" name="Shape 250"/>
          <p:cNvSpPr/>
          <p:nvPr/>
        </p:nvSpPr>
        <p:spPr>
          <a:xfrm>
            <a:off x="5996711" y="5317190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FF260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FF2600"/>
                </a:solidFill>
              </a:rPr>
              <a:t>9</a:t>
            </a:r>
          </a:p>
        </p:txBody>
      </p:sp>
      <p:sp>
        <p:nvSpPr>
          <p:cNvPr id="251" name="Shape 251"/>
          <p:cNvSpPr/>
          <p:nvPr>
            <p:ph type="body" idx="1"/>
          </p:nvPr>
        </p:nvSpPr>
        <p:spPr>
          <a:xfrm>
            <a:off x="962225" y="2014241"/>
            <a:ext cx="11469801" cy="2285024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SzTx/>
              <a:buNone/>
            </a:lvl1pPr>
          </a:lstStyle>
          <a:p>
            <a:pPr lvl="0">
              <a:defRPr sz="1800"/>
            </a:pPr>
            <a:r>
              <a:rPr sz="3600"/>
              <a:t>A major complication with dynamic flows is that they introduce congestion effects that can slow down  transport time  </a:t>
            </a:r>
          </a:p>
        </p:txBody>
      </p:sp>
    </p:spTree>
  </p:cSld>
  <p:clrMapOvr>
    <a:masterClrMapping/>
  </p:clrMapOvr>
  <p:transition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hape 253"/>
          <p:cNvSpPr/>
          <p:nvPr/>
        </p:nvSpPr>
        <p:spPr>
          <a:xfrm>
            <a:off x="914400" y="1993403"/>
            <a:ext cx="6553308" cy="1"/>
          </a:xfrm>
          <a:prstGeom prst="line">
            <a:avLst/>
          </a:prstGeom>
          <a:ln w="25400">
            <a:solidFill/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</a:p>
        </p:txBody>
      </p:sp>
      <p:sp>
        <p:nvSpPr>
          <p:cNvPr id="254" name="Shape 254"/>
          <p:cNvSpPr/>
          <p:nvPr>
            <p:ph type="sldNum" sz="quarter" idx="4294967295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t"/>
          <a:lstStyle>
            <a:lvl1pPr algn="ctr" defTabSz="584200">
              <a:defRPr sz="18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/>
            <a:fld id="{86CB4B4D-7CA3-9044-876B-883B54F8677D}" type="slidenum"/>
          </a:p>
        </p:txBody>
      </p:sp>
      <p:sp>
        <p:nvSpPr>
          <p:cNvPr id="255" name="Shape 255"/>
          <p:cNvSpPr/>
          <p:nvPr>
            <p:ph type="title"/>
          </p:nvPr>
        </p:nvSpPr>
        <p:spPr>
          <a:xfrm>
            <a:off x="952500" y="214907"/>
            <a:ext cx="11099800" cy="1092201"/>
          </a:xfrm>
          <a:prstGeom prst="rect">
            <a:avLst/>
          </a:prstGeom>
        </p:spPr>
        <p:txBody>
          <a:bodyPr/>
          <a:lstStyle>
            <a:lvl1pPr>
              <a:defRPr sz="6400" u="sng"/>
            </a:lvl1pPr>
          </a:lstStyle>
          <a:p>
            <a:pPr lvl="0">
              <a:defRPr sz="1800" u="none"/>
            </a:pPr>
            <a:r>
              <a:rPr sz="6400" u="sng"/>
              <a:t>Congestion  Effects</a:t>
            </a:r>
          </a:p>
        </p:txBody>
      </p:sp>
      <p:sp>
        <p:nvSpPr>
          <p:cNvPr id="256" name="Shape 256"/>
          <p:cNvSpPr/>
          <p:nvPr/>
        </p:nvSpPr>
        <p:spPr>
          <a:xfrm>
            <a:off x="749300" y="1866651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257" name="Shape 257"/>
          <p:cNvSpPr/>
          <p:nvPr/>
        </p:nvSpPr>
        <p:spPr>
          <a:xfrm>
            <a:off x="3771900" y="1866651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258" name="Shape 258"/>
          <p:cNvSpPr/>
          <p:nvPr/>
        </p:nvSpPr>
        <p:spPr>
          <a:xfrm>
            <a:off x="7340600" y="1866651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259" name="Shape 259"/>
          <p:cNvSpPr/>
          <p:nvPr/>
        </p:nvSpPr>
        <p:spPr>
          <a:xfrm>
            <a:off x="387984" y="1752103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u</a:t>
            </a:r>
          </a:p>
        </p:txBody>
      </p:sp>
      <p:sp>
        <p:nvSpPr>
          <p:cNvPr id="260" name="Shape 260"/>
          <p:cNvSpPr/>
          <p:nvPr/>
        </p:nvSpPr>
        <p:spPr>
          <a:xfrm>
            <a:off x="7549940" y="1752103"/>
            <a:ext cx="343536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w</a:t>
            </a:r>
          </a:p>
        </p:txBody>
      </p:sp>
      <p:sp>
        <p:nvSpPr>
          <p:cNvPr id="261" name="Shape 261"/>
          <p:cNvSpPr/>
          <p:nvPr/>
        </p:nvSpPr>
        <p:spPr>
          <a:xfrm>
            <a:off x="3771899" y="2101850"/>
            <a:ext cx="27305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v</a:t>
            </a:r>
          </a:p>
        </p:txBody>
      </p:sp>
      <p:sp>
        <p:nvSpPr>
          <p:cNvPr id="262" name="Shape 262"/>
          <p:cNvSpPr/>
          <p:nvPr/>
        </p:nvSpPr>
        <p:spPr>
          <a:xfrm>
            <a:off x="1229810" y="1955799"/>
            <a:ext cx="763640" cy="4850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𝜏</a:t>
            </a:r>
            <a:r>
              <a:rPr baseline="-5999" sz="2500"/>
              <a:t>1</a:t>
            </a:r>
            <a:r>
              <a:rPr sz="2500"/>
              <a:t>=3</a:t>
            </a:r>
          </a:p>
        </p:txBody>
      </p:sp>
      <p:sp>
        <p:nvSpPr>
          <p:cNvPr id="263" name="Shape 263"/>
          <p:cNvSpPr/>
          <p:nvPr/>
        </p:nvSpPr>
        <p:spPr>
          <a:xfrm>
            <a:off x="4389875" y="1955799"/>
            <a:ext cx="763640" cy="4850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𝜏</a:t>
            </a:r>
            <a:r>
              <a:rPr baseline="-5999" sz="2500"/>
              <a:t>2</a:t>
            </a:r>
            <a:r>
              <a:rPr sz="2500"/>
              <a:t>=5</a:t>
            </a:r>
          </a:p>
        </p:txBody>
      </p:sp>
      <p:sp>
        <p:nvSpPr>
          <p:cNvPr id="264" name="Shape 264"/>
          <p:cNvSpPr/>
          <p:nvPr/>
        </p:nvSpPr>
        <p:spPr>
          <a:xfrm>
            <a:off x="2485376" y="1957042"/>
            <a:ext cx="794598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c</a:t>
            </a:r>
            <a:r>
              <a:rPr baseline="-5999" sz="2500"/>
              <a:t>1</a:t>
            </a:r>
            <a:r>
              <a:rPr sz="2500"/>
              <a:t>=8</a:t>
            </a:r>
          </a:p>
        </p:txBody>
      </p:sp>
      <p:sp>
        <p:nvSpPr>
          <p:cNvPr id="265" name="Shape 265"/>
          <p:cNvSpPr/>
          <p:nvPr/>
        </p:nvSpPr>
        <p:spPr>
          <a:xfrm>
            <a:off x="5517489" y="1957042"/>
            <a:ext cx="794598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c</a:t>
            </a:r>
            <a:r>
              <a:rPr baseline="-5999" sz="2500"/>
              <a:t>2</a:t>
            </a:r>
            <a:r>
              <a:rPr sz="2500"/>
              <a:t>=3</a:t>
            </a:r>
          </a:p>
        </p:txBody>
      </p:sp>
      <p:sp>
        <p:nvSpPr>
          <p:cNvPr id="266" name="Shape 266"/>
          <p:cNvSpPr/>
          <p:nvPr/>
        </p:nvSpPr>
        <p:spPr>
          <a:xfrm>
            <a:off x="3763009" y="1288305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FF260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FF2600"/>
                </a:solidFill>
              </a:rPr>
              <a:t>9</a:t>
            </a:r>
          </a:p>
        </p:txBody>
      </p:sp>
      <p:sp>
        <p:nvSpPr>
          <p:cNvPr id="267" name="Shape 267"/>
          <p:cNvSpPr/>
          <p:nvPr/>
        </p:nvSpPr>
        <p:spPr>
          <a:xfrm>
            <a:off x="642619" y="1288305"/>
            <a:ext cx="46736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0433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0433FF"/>
                </a:solidFill>
              </a:rPr>
              <a:t>16</a:t>
            </a:r>
          </a:p>
        </p:txBody>
      </p:sp>
    </p:spTree>
  </p:cSld>
  <p:clrMapOvr>
    <a:masterClrMapping/>
  </p:clrMapOvr>
  <p:transition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Shape 269"/>
          <p:cNvSpPr/>
          <p:nvPr/>
        </p:nvSpPr>
        <p:spPr>
          <a:xfrm>
            <a:off x="914400" y="1993403"/>
            <a:ext cx="6553308" cy="1"/>
          </a:xfrm>
          <a:prstGeom prst="line">
            <a:avLst/>
          </a:prstGeom>
          <a:ln w="25400">
            <a:solidFill/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</a:p>
        </p:txBody>
      </p:sp>
      <p:sp>
        <p:nvSpPr>
          <p:cNvPr id="270" name="Shape 270"/>
          <p:cNvSpPr/>
          <p:nvPr>
            <p:ph type="sldNum" sz="quarter" idx="4294967295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t"/>
          <a:lstStyle>
            <a:lvl1pPr algn="ctr" defTabSz="584200">
              <a:defRPr sz="18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/>
            <a:fld id="{86CB4B4D-7CA3-9044-876B-883B54F8677D}" type="slidenum"/>
          </a:p>
        </p:txBody>
      </p:sp>
      <p:sp>
        <p:nvSpPr>
          <p:cNvPr id="271" name="Shape 271"/>
          <p:cNvSpPr/>
          <p:nvPr>
            <p:ph type="title"/>
          </p:nvPr>
        </p:nvSpPr>
        <p:spPr>
          <a:xfrm>
            <a:off x="952500" y="214907"/>
            <a:ext cx="11099800" cy="1092201"/>
          </a:xfrm>
          <a:prstGeom prst="rect">
            <a:avLst/>
          </a:prstGeom>
        </p:spPr>
        <p:txBody>
          <a:bodyPr/>
          <a:lstStyle>
            <a:lvl1pPr>
              <a:defRPr sz="6400" u="sng"/>
            </a:lvl1pPr>
          </a:lstStyle>
          <a:p>
            <a:pPr lvl="0">
              <a:defRPr sz="1800" u="none"/>
            </a:pPr>
            <a:r>
              <a:rPr sz="6400" u="sng"/>
              <a:t>Congestion  Effects</a:t>
            </a:r>
          </a:p>
        </p:txBody>
      </p:sp>
      <p:sp>
        <p:nvSpPr>
          <p:cNvPr id="272" name="Shape 272"/>
          <p:cNvSpPr/>
          <p:nvPr/>
        </p:nvSpPr>
        <p:spPr>
          <a:xfrm>
            <a:off x="749300" y="1866651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273" name="Shape 273"/>
          <p:cNvSpPr/>
          <p:nvPr/>
        </p:nvSpPr>
        <p:spPr>
          <a:xfrm>
            <a:off x="3771900" y="1866651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274" name="Shape 274"/>
          <p:cNvSpPr/>
          <p:nvPr/>
        </p:nvSpPr>
        <p:spPr>
          <a:xfrm>
            <a:off x="7340600" y="1866651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275" name="Shape 275"/>
          <p:cNvSpPr/>
          <p:nvPr/>
        </p:nvSpPr>
        <p:spPr>
          <a:xfrm>
            <a:off x="387984" y="1752103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u</a:t>
            </a:r>
          </a:p>
        </p:txBody>
      </p:sp>
      <p:sp>
        <p:nvSpPr>
          <p:cNvPr id="276" name="Shape 276"/>
          <p:cNvSpPr/>
          <p:nvPr/>
        </p:nvSpPr>
        <p:spPr>
          <a:xfrm>
            <a:off x="7549940" y="1752103"/>
            <a:ext cx="343536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w</a:t>
            </a:r>
          </a:p>
        </p:txBody>
      </p:sp>
      <p:sp>
        <p:nvSpPr>
          <p:cNvPr id="277" name="Shape 277"/>
          <p:cNvSpPr/>
          <p:nvPr/>
        </p:nvSpPr>
        <p:spPr>
          <a:xfrm>
            <a:off x="3771899" y="2101850"/>
            <a:ext cx="27305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v</a:t>
            </a:r>
          </a:p>
        </p:txBody>
      </p:sp>
      <p:sp>
        <p:nvSpPr>
          <p:cNvPr id="278" name="Shape 278"/>
          <p:cNvSpPr/>
          <p:nvPr/>
        </p:nvSpPr>
        <p:spPr>
          <a:xfrm>
            <a:off x="1229810" y="1955799"/>
            <a:ext cx="763640" cy="4850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𝜏</a:t>
            </a:r>
            <a:r>
              <a:rPr baseline="-5999" sz="2500"/>
              <a:t>1</a:t>
            </a:r>
            <a:r>
              <a:rPr sz="2500"/>
              <a:t>=3</a:t>
            </a:r>
          </a:p>
        </p:txBody>
      </p:sp>
      <p:sp>
        <p:nvSpPr>
          <p:cNvPr id="279" name="Shape 279"/>
          <p:cNvSpPr/>
          <p:nvPr/>
        </p:nvSpPr>
        <p:spPr>
          <a:xfrm>
            <a:off x="4389875" y="1955799"/>
            <a:ext cx="763640" cy="4850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𝜏</a:t>
            </a:r>
            <a:r>
              <a:rPr baseline="-5999" sz="2500"/>
              <a:t>2</a:t>
            </a:r>
            <a:r>
              <a:rPr sz="2500"/>
              <a:t>=5</a:t>
            </a:r>
          </a:p>
        </p:txBody>
      </p:sp>
      <p:sp>
        <p:nvSpPr>
          <p:cNvPr id="280" name="Shape 280"/>
          <p:cNvSpPr/>
          <p:nvPr/>
        </p:nvSpPr>
        <p:spPr>
          <a:xfrm>
            <a:off x="2485376" y="1957042"/>
            <a:ext cx="794598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c</a:t>
            </a:r>
            <a:r>
              <a:rPr baseline="-5999" sz="2500"/>
              <a:t>1</a:t>
            </a:r>
            <a:r>
              <a:rPr sz="2500"/>
              <a:t>=8</a:t>
            </a:r>
          </a:p>
        </p:txBody>
      </p:sp>
      <p:sp>
        <p:nvSpPr>
          <p:cNvPr id="281" name="Shape 281"/>
          <p:cNvSpPr/>
          <p:nvPr/>
        </p:nvSpPr>
        <p:spPr>
          <a:xfrm>
            <a:off x="5517489" y="1957042"/>
            <a:ext cx="794598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c</a:t>
            </a:r>
            <a:r>
              <a:rPr baseline="-5999" sz="2500"/>
              <a:t>2</a:t>
            </a:r>
            <a:r>
              <a:rPr sz="2500"/>
              <a:t>=3</a:t>
            </a:r>
          </a:p>
        </p:txBody>
      </p:sp>
      <p:sp>
        <p:nvSpPr>
          <p:cNvPr id="282" name="Shape 282"/>
          <p:cNvSpPr/>
          <p:nvPr/>
        </p:nvSpPr>
        <p:spPr>
          <a:xfrm>
            <a:off x="3763009" y="1288305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0433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0433FF"/>
                </a:solidFill>
              </a:rPr>
              <a:t>8</a:t>
            </a:r>
          </a:p>
        </p:txBody>
      </p:sp>
      <p:sp>
        <p:nvSpPr>
          <p:cNvPr id="283" name="Shape 283"/>
          <p:cNvSpPr/>
          <p:nvPr/>
        </p:nvSpPr>
        <p:spPr>
          <a:xfrm>
            <a:off x="2737259" y="1288305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0433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0433FF"/>
                </a:solidFill>
              </a:rPr>
              <a:t>8</a:t>
            </a:r>
          </a:p>
        </p:txBody>
      </p:sp>
      <p:sp>
        <p:nvSpPr>
          <p:cNvPr id="284" name="Shape 284"/>
          <p:cNvSpPr/>
          <p:nvPr/>
        </p:nvSpPr>
        <p:spPr>
          <a:xfrm>
            <a:off x="5143600" y="1288305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FF260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FF2600"/>
                </a:solidFill>
              </a:rPr>
              <a:t>3</a:t>
            </a:r>
          </a:p>
        </p:txBody>
      </p:sp>
      <p:sp>
        <p:nvSpPr>
          <p:cNvPr id="285" name="Shape 285"/>
          <p:cNvSpPr/>
          <p:nvPr/>
        </p:nvSpPr>
        <p:spPr>
          <a:xfrm>
            <a:off x="5937821" y="1288305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FF260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FF2600"/>
                </a:solidFill>
              </a:rPr>
              <a:t>3</a:t>
            </a:r>
          </a:p>
        </p:txBody>
      </p:sp>
      <p:sp>
        <p:nvSpPr>
          <p:cNvPr id="286" name="Shape 286"/>
          <p:cNvSpPr/>
          <p:nvPr/>
        </p:nvSpPr>
        <p:spPr>
          <a:xfrm>
            <a:off x="4502245" y="1288305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FF260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FF2600"/>
                </a:solidFill>
              </a:rPr>
              <a:t>3</a:t>
            </a:r>
          </a:p>
        </p:txBody>
      </p:sp>
      <p:sp>
        <p:nvSpPr>
          <p:cNvPr id="287" name="Shape 287"/>
          <p:cNvSpPr/>
          <p:nvPr/>
        </p:nvSpPr>
        <p:spPr>
          <a:xfrm>
            <a:off x="8121522" y="1403349"/>
            <a:ext cx="4864355" cy="187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sz="2300">
                <a:solidFill>
                  <a:srgbClr val="FF2600"/>
                </a:solidFill>
              </a:rPr>
              <a:t>t=3:</a:t>
            </a:r>
            <a:r>
              <a:rPr sz="2300"/>
              <a:t>  first 8 items from u reach v which is empty. </a:t>
            </a:r>
            <a:endParaRPr sz="2300"/>
          </a:p>
          <a:p>
            <a:pPr lvl="0" algn="l">
              <a:defRPr sz="1800"/>
            </a:pPr>
            <a:r>
              <a:rPr sz="2300"/>
              <a:t>First 3 items pass through but others  need to wait because  c</a:t>
            </a:r>
            <a:r>
              <a:rPr baseline="-5999" sz="2300"/>
              <a:t>1</a:t>
            </a:r>
            <a:r>
              <a:rPr sz="2300"/>
              <a:t>&lt;c</a:t>
            </a:r>
            <a:r>
              <a:rPr baseline="-5999" sz="2300"/>
              <a:t>2</a:t>
            </a:r>
            <a:r>
              <a:rPr sz="2300"/>
              <a:t> </a:t>
            </a:r>
            <a:r>
              <a:rPr b="1" sz="2300">
                <a:solidFill>
                  <a:srgbClr val="942192"/>
                </a:solidFill>
                <a:latin typeface="Helvetica"/>
                <a:ea typeface="Helvetica"/>
                <a:cs typeface="Helvetica"/>
                <a:sym typeface="Helvetica"/>
              </a:rPr>
              <a:t>Congestion occurs.   </a:t>
            </a:r>
          </a:p>
        </p:txBody>
      </p:sp>
    </p:spTree>
  </p:cSld>
  <p:clrMapOvr>
    <a:masterClrMapping/>
  </p:clrMapOvr>
  <p:transition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Shape 289"/>
          <p:cNvSpPr/>
          <p:nvPr/>
        </p:nvSpPr>
        <p:spPr>
          <a:xfrm>
            <a:off x="914400" y="1993403"/>
            <a:ext cx="6553308" cy="1"/>
          </a:xfrm>
          <a:prstGeom prst="line">
            <a:avLst/>
          </a:prstGeom>
          <a:ln w="25400">
            <a:solidFill/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</a:p>
        </p:txBody>
      </p:sp>
      <p:sp>
        <p:nvSpPr>
          <p:cNvPr id="290" name="Shape 290"/>
          <p:cNvSpPr/>
          <p:nvPr>
            <p:ph type="sldNum" sz="quarter" idx="4294967295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t"/>
          <a:lstStyle>
            <a:lvl1pPr algn="ctr" defTabSz="584200">
              <a:defRPr sz="18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/>
            <a:fld id="{86CB4B4D-7CA3-9044-876B-883B54F8677D}" type="slidenum"/>
          </a:p>
        </p:txBody>
      </p:sp>
      <p:sp>
        <p:nvSpPr>
          <p:cNvPr id="291" name="Shape 291"/>
          <p:cNvSpPr/>
          <p:nvPr/>
        </p:nvSpPr>
        <p:spPr>
          <a:xfrm>
            <a:off x="749300" y="1866651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292" name="Shape 292"/>
          <p:cNvSpPr/>
          <p:nvPr/>
        </p:nvSpPr>
        <p:spPr>
          <a:xfrm>
            <a:off x="3771900" y="1866651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293" name="Shape 293"/>
          <p:cNvSpPr/>
          <p:nvPr/>
        </p:nvSpPr>
        <p:spPr>
          <a:xfrm>
            <a:off x="7340600" y="1866651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294" name="Shape 294"/>
          <p:cNvSpPr/>
          <p:nvPr/>
        </p:nvSpPr>
        <p:spPr>
          <a:xfrm>
            <a:off x="387984" y="1752103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u</a:t>
            </a:r>
          </a:p>
        </p:txBody>
      </p:sp>
      <p:sp>
        <p:nvSpPr>
          <p:cNvPr id="295" name="Shape 295"/>
          <p:cNvSpPr/>
          <p:nvPr/>
        </p:nvSpPr>
        <p:spPr>
          <a:xfrm>
            <a:off x="7549940" y="1752103"/>
            <a:ext cx="343536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w</a:t>
            </a:r>
          </a:p>
        </p:txBody>
      </p:sp>
      <p:sp>
        <p:nvSpPr>
          <p:cNvPr id="296" name="Shape 296"/>
          <p:cNvSpPr/>
          <p:nvPr/>
        </p:nvSpPr>
        <p:spPr>
          <a:xfrm>
            <a:off x="3771899" y="2101850"/>
            <a:ext cx="27305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v</a:t>
            </a:r>
          </a:p>
        </p:txBody>
      </p:sp>
      <p:sp>
        <p:nvSpPr>
          <p:cNvPr id="297" name="Shape 297"/>
          <p:cNvSpPr/>
          <p:nvPr/>
        </p:nvSpPr>
        <p:spPr>
          <a:xfrm>
            <a:off x="1229810" y="1955799"/>
            <a:ext cx="763640" cy="4850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𝜏</a:t>
            </a:r>
            <a:r>
              <a:rPr baseline="-5999" sz="2500"/>
              <a:t>1</a:t>
            </a:r>
            <a:r>
              <a:rPr sz="2500"/>
              <a:t>=3</a:t>
            </a:r>
          </a:p>
        </p:txBody>
      </p:sp>
      <p:sp>
        <p:nvSpPr>
          <p:cNvPr id="298" name="Shape 298"/>
          <p:cNvSpPr/>
          <p:nvPr/>
        </p:nvSpPr>
        <p:spPr>
          <a:xfrm>
            <a:off x="4389875" y="1955799"/>
            <a:ext cx="763640" cy="4850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𝜏</a:t>
            </a:r>
            <a:r>
              <a:rPr baseline="-5999" sz="2500"/>
              <a:t>2</a:t>
            </a:r>
            <a:r>
              <a:rPr sz="2500"/>
              <a:t>=5</a:t>
            </a:r>
          </a:p>
        </p:txBody>
      </p:sp>
      <p:sp>
        <p:nvSpPr>
          <p:cNvPr id="299" name="Shape 299"/>
          <p:cNvSpPr/>
          <p:nvPr/>
        </p:nvSpPr>
        <p:spPr>
          <a:xfrm>
            <a:off x="2485376" y="1957042"/>
            <a:ext cx="794598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c</a:t>
            </a:r>
            <a:r>
              <a:rPr baseline="-5999" sz="2500"/>
              <a:t>1</a:t>
            </a:r>
            <a:r>
              <a:rPr sz="2500"/>
              <a:t>=8</a:t>
            </a:r>
          </a:p>
        </p:txBody>
      </p:sp>
      <p:sp>
        <p:nvSpPr>
          <p:cNvPr id="300" name="Shape 300"/>
          <p:cNvSpPr/>
          <p:nvPr/>
        </p:nvSpPr>
        <p:spPr>
          <a:xfrm>
            <a:off x="5517489" y="1957042"/>
            <a:ext cx="794598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c</a:t>
            </a:r>
            <a:r>
              <a:rPr baseline="-5999" sz="2500"/>
              <a:t>2</a:t>
            </a:r>
            <a:r>
              <a:rPr sz="2500"/>
              <a:t>=3</a:t>
            </a:r>
          </a:p>
        </p:txBody>
      </p:sp>
      <p:sp>
        <p:nvSpPr>
          <p:cNvPr id="301" name="Shape 301"/>
          <p:cNvSpPr/>
          <p:nvPr/>
        </p:nvSpPr>
        <p:spPr>
          <a:xfrm>
            <a:off x="3674744" y="1288305"/>
            <a:ext cx="46736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0433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0433FF"/>
                </a:solidFill>
              </a:rPr>
              <a:t>13</a:t>
            </a:r>
          </a:p>
        </p:txBody>
      </p:sp>
      <p:sp>
        <p:nvSpPr>
          <p:cNvPr id="302" name="Shape 302"/>
          <p:cNvSpPr/>
          <p:nvPr/>
        </p:nvSpPr>
        <p:spPr>
          <a:xfrm>
            <a:off x="5143600" y="1288305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FF260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FF2600"/>
                </a:solidFill>
              </a:rPr>
              <a:t>3</a:t>
            </a:r>
          </a:p>
        </p:txBody>
      </p:sp>
      <p:sp>
        <p:nvSpPr>
          <p:cNvPr id="303" name="Shape 303"/>
          <p:cNvSpPr/>
          <p:nvPr/>
        </p:nvSpPr>
        <p:spPr>
          <a:xfrm>
            <a:off x="5937821" y="1288305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FF260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FF2600"/>
                </a:solidFill>
              </a:rPr>
              <a:t>3</a:t>
            </a:r>
          </a:p>
        </p:txBody>
      </p:sp>
      <p:sp>
        <p:nvSpPr>
          <p:cNvPr id="304" name="Shape 304"/>
          <p:cNvSpPr/>
          <p:nvPr/>
        </p:nvSpPr>
        <p:spPr>
          <a:xfrm>
            <a:off x="4502245" y="1288305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0433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0433FF"/>
                </a:solidFill>
              </a:rPr>
              <a:t>3</a:t>
            </a:r>
          </a:p>
        </p:txBody>
      </p:sp>
      <p:sp>
        <p:nvSpPr>
          <p:cNvPr id="305" name="Shape 305"/>
          <p:cNvSpPr/>
          <p:nvPr/>
        </p:nvSpPr>
        <p:spPr>
          <a:xfrm>
            <a:off x="6524190" y="1288305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FF260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FF2600"/>
                </a:solidFill>
              </a:rPr>
              <a:t>3</a:t>
            </a:r>
          </a:p>
        </p:txBody>
      </p:sp>
      <p:sp>
        <p:nvSpPr>
          <p:cNvPr id="306" name="Shape 306"/>
          <p:cNvSpPr/>
          <p:nvPr>
            <p:ph type="title"/>
          </p:nvPr>
        </p:nvSpPr>
        <p:spPr>
          <a:xfrm>
            <a:off x="952500" y="214907"/>
            <a:ext cx="11099800" cy="1092201"/>
          </a:xfrm>
          <a:prstGeom prst="rect">
            <a:avLst/>
          </a:prstGeom>
        </p:spPr>
        <p:txBody>
          <a:bodyPr/>
          <a:lstStyle>
            <a:lvl1pPr>
              <a:defRPr sz="6400" u="sng"/>
            </a:lvl1pPr>
          </a:lstStyle>
          <a:p>
            <a:pPr lvl="0">
              <a:defRPr sz="1800" u="none"/>
            </a:pPr>
            <a:r>
              <a:rPr sz="6400" u="sng"/>
              <a:t>Congestion  Effects</a:t>
            </a:r>
          </a:p>
        </p:txBody>
      </p:sp>
      <p:sp>
        <p:nvSpPr>
          <p:cNvPr id="307" name="Shape 307"/>
          <p:cNvSpPr/>
          <p:nvPr/>
        </p:nvSpPr>
        <p:spPr>
          <a:xfrm>
            <a:off x="8178800" y="3379192"/>
            <a:ext cx="550698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300">
                <a:solidFill>
                  <a:srgbClr val="FF260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300">
                <a:solidFill>
                  <a:srgbClr val="FF2600"/>
                </a:solidFill>
              </a:rPr>
              <a:t>t=4</a:t>
            </a:r>
          </a:p>
        </p:txBody>
      </p:sp>
      <p:sp>
        <p:nvSpPr>
          <p:cNvPr id="308" name="Shape 308"/>
          <p:cNvSpPr/>
          <p:nvPr/>
        </p:nvSpPr>
        <p:spPr>
          <a:xfrm>
            <a:off x="8121522" y="1403349"/>
            <a:ext cx="4864355" cy="187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sz="2300">
                <a:solidFill>
                  <a:srgbClr val="FF2600"/>
                </a:solidFill>
              </a:rPr>
              <a:t>t=3:</a:t>
            </a:r>
            <a:r>
              <a:rPr sz="2300"/>
              <a:t>  first 8 items from u reach v which is empty. </a:t>
            </a:r>
            <a:endParaRPr sz="2300"/>
          </a:p>
          <a:p>
            <a:pPr lvl="0" algn="l">
              <a:defRPr sz="1800"/>
            </a:pPr>
            <a:r>
              <a:rPr sz="2300"/>
              <a:t>First 3 items pass through but others  need to wait because  c</a:t>
            </a:r>
            <a:r>
              <a:rPr baseline="-5999" sz="2300"/>
              <a:t>1</a:t>
            </a:r>
            <a:r>
              <a:rPr sz="2300"/>
              <a:t>&lt;c</a:t>
            </a:r>
            <a:r>
              <a:rPr baseline="-5999" sz="2300"/>
              <a:t>2</a:t>
            </a:r>
            <a:r>
              <a:rPr sz="2300"/>
              <a:t> </a:t>
            </a:r>
            <a:r>
              <a:rPr b="1" sz="2300">
                <a:solidFill>
                  <a:srgbClr val="942192"/>
                </a:solidFill>
                <a:latin typeface="Helvetica"/>
                <a:ea typeface="Helvetica"/>
                <a:cs typeface="Helvetica"/>
                <a:sym typeface="Helvetica"/>
              </a:rPr>
              <a:t>Congestion occurs.   </a:t>
            </a:r>
          </a:p>
        </p:txBody>
      </p:sp>
    </p:spTree>
  </p:cSld>
  <p:clrMapOvr>
    <a:masterClrMapping/>
  </p:clrMapOvr>
  <p:transition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Shape 310"/>
          <p:cNvSpPr/>
          <p:nvPr/>
        </p:nvSpPr>
        <p:spPr>
          <a:xfrm>
            <a:off x="914400" y="1993403"/>
            <a:ext cx="6553308" cy="1"/>
          </a:xfrm>
          <a:prstGeom prst="line">
            <a:avLst/>
          </a:prstGeom>
          <a:ln w="25400">
            <a:solidFill/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</a:p>
        </p:txBody>
      </p:sp>
      <p:sp>
        <p:nvSpPr>
          <p:cNvPr id="311" name="Shape 311"/>
          <p:cNvSpPr/>
          <p:nvPr>
            <p:ph type="sldNum" sz="quarter" idx="4294967295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t"/>
          <a:lstStyle>
            <a:lvl1pPr algn="ctr" defTabSz="584200">
              <a:defRPr sz="18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/>
            <a:fld id="{86CB4B4D-7CA3-9044-876B-883B54F8677D}" type="slidenum"/>
          </a:p>
        </p:txBody>
      </p:sp>
      <p:sp>
        <p:nvSpPr>
          <p:cNvPr id="312" name="Shape 312"/>
          <p:cNvSpPr/>
          <p:nvPr/>
        </p:nvSpPr>
        <p:spPr>
          <a:xfrm>
            <a:off x="749300" y="1866651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313" name="Shape 313"/>
          <p:cNvSpPr/>
          <p:nvPr/>
        </p:nvSpPr>
        <p:spPr>
          <a:xfrm>
            <a:off x="3771900" y="1866651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314" name="Shape 314"/>
          <p:cNvSpPr/>
          <p:nvPr/>
        </p:nvSpPr>
        <p:spPr>
          <a:xfrm>
            <a:off x="7340600" y="1866651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315" name="Shape 315"/>
          <p:cNvSpPr/>
          <p:nvPr/>
        </p:nvSpPr>
        <p:spPr>
          <a:xfrm>
            <a:off x="387984" y="1752103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u</a:t>
            </a:r>
          </a:p>
        </p:txBody>
      </p:sp>
      <p:sp>
        <p:nvSpPr>
          <p:cNvPr id="316" name="Shape 316"/>
          <p:cNvSpPr/>
          <p:nvPr/>
        </p:nvSpPr>
        <p:spPr>
          <a:xfrm>
            <a:off x="7549940" y="1752103"/>
            <a:ext cx="343536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w</a:t>
            </a:r>
          </a:p>
        </p:txBody>
      </p:sp>
      <p:sp>
        <p:nvSpPr>
          <p:cNvPr id="317" name="Shape 317"/>
          <p:cNvSpPr/>
          <p:nvPr/>
        </p:nvSpPr>
        <p:spPr>
          <a:xfrm>
            <a:off x="3771899" y="2101850"/>
            <a:ext cx="27305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v</a:t>
            </a:r>
          </a:p>
        </p:txBody>
      </p:sp>
      <p:sp>
        <p:nvSpPr>
          <p:cNvPr id="318" name="Shape 318"/>
          <p:cNvSpPr/>
          <p:nvPr/>
        </p:nvSpPr>
        <p:spPr>
          <a:xfrm>
            <a:off x="1229810" y="1955799"/>
            <a:ext cx="763640" cy="4850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𝜏</a:t>
            </a:r>
            <a:r>
              <a:rPr baseline="-5999" sz="2500"/>
              <a:t>1</a:t>
            </a:r>
            <a:r>
              <a:rPr sz="2500"/>
              <a:t>=3</a:t>
            </a:r>
          </a:p>
        </p:txBody>
      </p:sp>
      <p:sp>
        <p:nvSpPr>
          <p:cNvPr id="319" name="Shape 319"/>
          <p:cNvSpPr/>
          <p:nvPr/>
        </p:nvSpPr>
        <p:spPr>
          <a:xfrm>
            <a:off x="4389875" y="1955799"/>
            <a:ext cx="763640" cy="4850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𝜏</a:t>
            </a:r>
            <a:r>
              <a:rPr baseline="-5999" sz="2500"/>
              <a:t>2</a:t>
            </a:r>
            <a:r>
              <a:rPr sz="2500"/>
              <a:t>=5</a:t>
            </a:r>
          </a:p>
        </p:txBody>
      </p:sp>
      <p:sp>
        <p:nvSpPr>
          <p:cNvPr id="320" name="Shape 320"/>
          <p:cNvSpPr/>
          <p:nvPr/>
        </p:nvSpPr>
        <p:spPr>
          <a:xfrm>
            <a:off x="2485376" y="1957042"/>
            <a:ext cx="794598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c</a:t>
            </a:r>
            <a:r>
              <a:rPr baseline="-5999" sz="2500"/>
              <a:t>1</a:t>
            </a:r>
            <a:r>
              <a:rPr sz="2500"/>
              <a:t>=8</a:t>
            </a:r>
          </a:p>
        </p:txBody>
      </p:sp>
      <p:sp>
        <p:nvSpPr>
          <p:cNvPr id="321" name="Shape 321"/>
          <p:cNvSpPr/>
          <p:nvPr/>
        </p:nvSpPr>
        <p:spPr>
          <a:xfrm>
            <a:off x="5517489" y="1957042"/>
            <a:ext cx="794598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c</a:t>
            </a:r>
            <a:r>
              <a:rPr baseline="-5999" sz="2500"/>
              <a:t>2</a:t>
            </a:r>
            <a:r>
              <a:rPr sz="2500"/>
              <a:t>=3</a:t>
            </a:r>
          </a:p>
        </p:txBody>
      </p:sp>
      <p:sp>
        <p:nvSpPr>
          <p:cNvPr id="322" name="Shape 322"/>
          <p:cNvSpPr/>
          <p:nvPr/>
        </p:nvSpPr>
        <p:spPr>
          <a:xfrm>
            <a:off x="3674744" y="1288305"/>
            <a:ext cx="46736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0433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0433FF"/>
                </a:solidFill>
              </a:rPr>
              <a:t>10</a:t>
            </a:r>
          </a:p>
        </p:txBody>
      </p:sp>
      <p:sp>
        <p:nvSpPr>
          <p:cNvPr id="323" name="Shape 323"/>
          <p:cNvSpPr/>
          <p:nvPr/>
        </p:nvSpPr>
        <p:spPr>
          <a:xfrm>
            <a:off x="5143600" y="1288305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0433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0433FF"/>
                </a:solidFill>
              </a:rPr>
              <a:t>3</a:t>
            </a:r>
          </a:p>
        </p:txBody>
      </p:sp>
      <p:sp>
        <p:nvSpPr>
          <p:cNvPr id="324" name="Shape 324"/>
          <p:cNvSpPr/>
          <p:nvPr/>
        </p:nvSpPr>
        <p:spPr>
          <a:xfrm>
            <a:off x="5937821" y="1288305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FF260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FF2600"/>
                </a:solidFill>
              </a:rPr>
              <a:t>3</a:t>
            </a:r>
          </a:p>
        </p:txBody>
      </p:sp>
      <p:sp>
        <p:nvSpPr>
          <p:cNvPr id="325" name="Shape 325"/>
          <p:cNvSpPr/>
          <p:nvPr/>
        </p:nvSpPr>
        <p:spPr>
          <a:xfrm>
            <a:off x="4502245" y="1288305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0433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0433FF"/>
                </a:solidFill>
              </a:rPr>
              <a:t>3</a:t>
            </a:r>
          </a:p>
        </p:txBody>
      </p:sp>
      <p:sp>
        <p:nvSpPr>
          <p:cNvPr id="326" name="Shape 326"/>
          <p:cNvSpPr/>
          <p:nvPr/>
        </p:nvSpPr>
        <p:spPr>
          <a:xfrm>
            <a:off x="6524190" y="1288305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FF260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FF2600"/>
                </a:solidFill>
              </a:rPr>
              <a:t>3</a:t>
            </a:r>
          </a:p>
        </p:txBody>
      </p:sp>
      <p:sp>
        <p:nvSpPr>
          <p:cNvPr id="327" name="Shape 327"/>
          <p:cNvSpPr/>
          <p:nvPr>
            <p:ph type="title"/>
          </p:nvPr>
        </p:nvSpPr>
        <p:spPr>
          <a:xfrm>
            <a:off x="952500" y="214907"/>
            <a:ext cx="11099800" cy="1092201"/>
          </a:xfrm>
          <a:prstGeom prst="rect">
            <a:avLst/>
          </a:prstGeom>
        </p:spPr>
        <p:txBody>
          <a:bodyPr/>
          <a:lstStyle>
            <a:lvl1pPr>
              <a:defRPr sz="6400" u="sng"/>
            </a:lvl1pPr>
          </a:lstStyle>
          <a:p>
            <a:pPr lvl="0">
              <a:defRPr sz="1800" u="none"/>
            </a:pPr>
            <a:r>
              <a:rPr sz="6400" u="sng"/>
              <a:t>Congestion  Effects</a:t>
            </a:r>
          </a:p>
        </p:txBody>
      </p:sp>
      <p:sp>
        <p:nvSpPr>
          <p:cNvPr id="328" name="Shape 328"/>
          <p:cNvSpPr/>
          <p:nvPr/>
        </p:nvSpPr>
        <p:spPr>
          <a:xfrm>
            <a:off x="8178800" y="3379192"/>
            <a:ext cx="550698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300">
                <a:solidFill>
                  <a:srgbClr val="FF260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300">
                <a:solidFill>
                  <a:srgbClr val="FF2600"/>
                </a:solidFill>
              </a:rPr>
              <a:t>t=4</a:t>
            </a:r>
          </a:p>
        </p:txBody>
      </p:sp>
      <p:sp>
        <p:nvSpPr>
          <p:cNvPr id="329" name="Shape 329"/>
          <p:cNvSpPr/>
          <p:nvPr/>
        </p:nvSpPr>
        <p:spPr>
          <a:xfrm>
            <a:off x="8121522" y="1403349"/>
            <a:ext cx="4864355" cy="187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sz="2300">
                <a:solidFill>
                  <a:srgbClr val="FF2600"/>
                </a:solidFill>
              </a:rPr>
              <a:t>t=3:</a:t>
            </a:r>
            <a:r>
              <a:rPr sz="2300"/>
              <a:t>  first 8 items from u reach v which is empty. </a:t>
            </a:r>
            <a:endParaRPr sz="2300"/>
          </a:p>
          <a:p>
            <a:pPr lvl="0" algn="l">
              <a:defRPr sz="1800"/>
            </a:pPr>
            <a:r>
              <a:rPr sz="2300"/>
              <a:t>First 3 items pass through but others  need to wait because  c</a:t>
            </a:r>
            <a:r>
              <a:rPr baseline="-5999" sz="2300"/>
              <a:t>1</a:t>
            </a:r>
            <a:r>
              <a:rPr sz="2300"/>
              <a:t>&lt;c</a:t>
            </a:r>
            <a:r>
              <a:rPr baseline="-5999" sz="2300"/>
              <a:t>2</a:t>
            </a:r>
            <a:r>
              <a:rPr sz="2300"/>
              <a:t> </a:t>
            </a:r>
            <a:r>
              <a:rPr b="1" sz="2300">
                <a:solidFill>
                  <a:srgbClr val="942192"/>
                </a:solidFill>
                <a:latin typeface="Helvetica"/>
                <a:ea typeface="Helvetica"/>
                <a:cs typeface="Helvetica"/>
                <a:sym typeface="Helvetica"/>
              </a:rPr>
              <a:t>Congestion occurs.   </a:t>
            </a:r>
          </a:p>
        </p:txBody>
      </p:sp>
      <p:sp>
        <p:nvSpPr>
          <p:cNvPr id="330" name="Shape 330"/>
          <p:cNvSpPr/>
          <p:nvPr/>
        </p:nvSpPr>
        <p:spPr>
          <a:xfrm>
            <a:off x="8178800" y="3932634"/>
            <a:ext cx="550698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300">
                <a:solidFill>
                  <a:srgbClr val="FF260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300">
                <a:solidFill>
                  <a:srgbClr val="FF2600"/>
                </a:solidFill>
              </a:rPr>
              <a:t>t=5</a:t>
            </a:r>
          </a:p>
        </p:txBody>
      </p:sp>
      <p:sp>
        <p:nvSpPr>
          <p:cNvPr id="331" name="Shape 331"/>
          <p:cNvSpPr/>
          <p:nvPr/>
        </p:nvSpPr>
        <p:spPr>
          <a:xfrm>
            <a:off x="7373397" y="1288305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FF260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FF2600"/>
                </a:solidFill>
              </a:rPr>
              <a:t>3</a:t>
            </a:r>
          </a:p>
        </p:txBody>
      </p:sp>
    </p:spTree>
  </p:cSld>
  <p:clrMapOvr>
    <a:masterClrMapping/>
  </p:clrMapOvr>
  <p:transition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Shape 333"/>
          <p:cNvSpPr/>
          <p:nvPr/>
        </p:nvSpPr>
        <p:spPr>
          <a:xfrm>
            <a:off x="914400" y="1993403"/>
            <a:ext cx="6553308" cy="1"/>
          </a:xfrm>
          <a:prstGeom prst="line">
            <a:avLst/>
          </a:prstGeom>
          <a:ln w="25400">
            <a:solidFill/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</a:p>
        </p:txBody>
      </p:sp>
      <p:sp>
        <p:nvSpPr>
          <p:cNvPr id="334" name="Shape 334"/>
          <p:cNvSpPr/>
          <p:nvPr>
            <p:ph type="sldNum" sz="quarter" idx="4294967295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t"/>
          <a:lstStyle>
            <a:lvl1pPr algn="ctr" defTabSz="584200">
              <a:defRPr sz="18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/>
            <a:fld id="{86CB4B4D-7CA3-9044-876B-883B54F8677D}" type="slidenum"/>
          </a:p>
        </p:txBody>
      </p:sp>
      <p:sp>
        <p:nvSpPr>
          <p:cNvPr id="335" name="Shape 335"/>
          <p:cNvSpPr/>
          <p:nvPr/>
        </p:nvSpPr>
        <p:spPr>
          <a:xfrm>
            <a:off x="749300" y="1866651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336" name="Shape 336"/>
          <p:cNvSpPr/>
          <p:nvPr/>
        </p:nvSpPr>
        <p:spPr>
          <a:xfrm>
            <a:off x="3771900" y="1866651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337" name="Shape 337"/>
          <p:cNvSpPr/>
          <p:nvPr/>
        </p:nvSpPr>
        <p:spPr>
          <a:xfrm>
            <a:off x="7340600" y="1866651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338" name="Shape 338"/>
          <p:cNvSpPr/>
          <p:nvPr/>
        </p:nvSpPr>
        <p:spPr>
          <a:xfrm>
            <a:off x="387984" y="1752103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u</a:t>
            </a:r>
          </a:p>
        </p:txBody>
      </p:sp>
      <p:sp>
        <p:nvSpPr>
          <p:cNvPr id="339" name="Shape 339"/>
          <p:cNvSpPr/>
          <p:nvPr/>
        </p:nvSpPr>
        <p:spPr>
          <a:xfrm>
            <a:off x="7549940" y="1752103"/>
            <a:ext cx="343536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w</a:t>
            </a:r>
          </a:p>
        </p:txBody>
      </p:sp>
      <p:sp>
        <p:nvSpPr>
          <p:cNvPr id="340" name="Shape 340"/>
          <p:cNvSpPr/>
          <p:nvPr/>
        </p:nvSpPr>
        <p:spPr>
          <a:xfrm>
            <a:off x="3771899" y="2101850"/>
            <a:ext cx="27305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v</a:t>
            </a:r>
          </a:p>
        </p:txBody>
      </p:sp>
      <p:sp>
        <p:nvSpPr>
          <p:cNvPr id="341" name="Shape 341"/>
          <p:cNvSpPr/>
          <p:nvPr/>
        </p:nvSpPr>
        <p:spPr>
          <a:xfrm>
            <a:off x="1229810" y="1955799"/>
            <a:ext cx="763640" cy="4850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𝜏</a:t>
            </a:r>
            <a:r>
              <a:rPr baseline="-5999" sz="2500"/>
              <a:t>1</a:t>
            </a:r>
            <a:r>
              <a:rPr sz="2500"/>
              <a:t>=3</a:t>
            </a:r>
          </a:p>
        </p:txBody>
      </p:sp>
      <p:sp>
        <p:nvSpPr>
          <p:cNvPr id="342" name="Shape 342"/>
          <p:cNvSpPr/>
          <p:nvPr/>
        </p:nvSpPr>
        <p:spPr>
          <a:xfrm>
            <a:off x="4389875" y="1955799"/>
            <a:ext cx="763640" cy="4850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𝜏</a:t>
            </a:r>
            <a:r>
              <a:rPr baseline="-5999" sz="2500"/>
              <a:t>2</a:t>
            </a:r>
            <a:r>
              <a:rPr sz="2500"/>
              <a:t>=5</a:t>
            </a:r>
          </a:p>
        </p:txBody>
      </p:sp>
      <p:sp>
        <p:nvSpPr>
          <p:cNvPr id="343" name="Shape 343"/>
          <p:cNvSpPr/>
          <p:nvPr/>
        </p:nvSpPr>
        <p:spPr>
          <a:xfrm>
            <a:off x="2485376" y="1957042"/>
            <a:ext cx="794598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c</a:t>
            </a:r>
            <a:r>
              <a:rPr baseline="-5999" sz="2500"/>
              <a:t>1</a:t>
            </a:r>
            <a:r>
              <a:rPr sz="2500"/>
              <a:t>=8</a:t>
            </a:r>
          </a:p>
        </p:txBody>
      </p:sp>
      <p:sp>
        <p:nvSpPr>
          <p:cNvPr id="344" name="Shape 344"/>
          <p:cNvSpPr/>
          <p:nvPr/>
        </p:nvSpPr>
        <p:spPr>
          <a:xfrm>
            <a:off x="5517489" y="1957042"/>
            <a:ext cx="794598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c</a:t>
            </a:r>
            <a:r>
              <a:rPr baseline="-5999" sz="2500"/>
              <a:t>2</a:t>
            </a:r>
            <a:r>
              <a:rPr sz="2500"/>
              <a:t>=3</a:t>
            </a:r>
          </a:p>
        </p:txBody>
      </p:sp>
      <p:sp>
        <p:nvSpPr>
          <p:cNvPr id="345" name="Shape 345"/>
          <p:cNvSpPr/>
          <p:nvPr/>
        </p:nvSpPr>
        <p:spPr>
          <a:xfrm>
            <a:off x="3763009" y="1288305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0433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0433FF"/>
                </a:solidFill>
              </a:rPr>
              <a:t>7</a:t>
            </a:r>
          </a:p>
        </p:txBody>
      </p:sp>
      <p:sp>
        <p:nvSpPr>
          <p:cNvPr id="346" name="Shape 346"/>
          <p:cNvSpPr/>
          <p:nvPr/>
        </p:nvSpPr>
        <p:spPr>
          <a:xfrm>
            <a:off x="5143600" y="1288305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0433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0433FF"/>
                </a:solidFill>
              </a:rPr>
              <a:t>3</a:t>
            </a:r>
          </a:p>
        </p:txBody>
      </p:sp>
      <p:sp>
        <p:nvSpPr>
          <p:cNvPr id="347" name="Shape 347"/>
          <p:cNvSpPr/>
          <p:nvPr/>
        </p:nvSpPr>
        <p:spPr>
          <a:xfrm>
            <a:off x="5937821" y="1288305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0433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0433FF"/>
                </a:solidFill>
              </a:rPr>
              <a:t>3</a:t>
            </a:r>
          </a:p>
        </p:txBody>
      </p:sp>
      <p:sp>
        <p:nvSpPr>
          <p:cNvPr id="348" name="Shape 348"/>
          <p:cNvSpPr/>
          <p:nvPr/>
        </p:nvSpPr>
        <p:spPr>
          <a:xfrm>
            <a:off x="4502245" y="1288305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0433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0433FF"/>
                </a:solidFill>
              </a:rPr>
              <a:t>3</a:t>
            </a:r>
          </a:p>
        </p:txBody>
      </p:sp>
      <p:sp>
        <p:nvSpPr>
          <p:cNvPr id="349" name="Shape 349"/>
          <p:cNvSpPr/>
          <p:nvPr/>
        </p:nvSpPr>
        <p:spPr>
          <a:xfrm>
            <a:off x="6524190" y="1288305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FF260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FF2600"/>
                </a:solidFill>
              </a:rPr>
              <a:t>3</a:t>
            </a:r>
          </a:p>
        </p:txBody>
      </p:sp>
      <p:sp>
        <p:nvSpPr>
          <p:cNvPr id="350" name="Shape 350"/>
          <p:cNvSpPr/>
          <p:nvPr>
            <p:ph type="title"/>
          </p:nvPr>
        </p:nvSpPr>
        <p:spPr>
          <a:xfrm>
            <a:off x="952500" y="214907"/>
            <a:ext cx="11099800" cy="1092201"/>
          </a:xfrm>
          <a:prstGeom prst="rect">
            <a:avLst/>
          </a:prstGeom>
        </p:spPr>
        <p:txBody>
          <a:bodyPr/>
          <a:lstStyle>
            <a:lvl1pPr>
              <a:defRPr sz="6400" u="sng"/>
            </a:lvl1pPr>
          </a:lstStyle>
          <a:p>
            <a:pPr lvl="0">
              <a:defRPr sz="1800" u="none"/>
            </a:pPr>
            <a:r>
              <a:rPr sz="6400" u="sng"/>
              <a:t>Congestion  Effects</a:t>
            </a:r>
          </a:p>
        </p:txBody>
      </p:sp>
      <p:sp>
        <p:nvSpPr>
          <p:cNvPr id="351" name="Shape 351"/>
          <p:cNvSpPr/>
          <p:nvPr/>
        </p:nvSpPr>
        <p:spPr>
          <a:xfrm>
            <a:off x="8178800" y="3379192"/>
            <a:ext cx="550698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300">
                <a:solidFill>
                  <a:srgbClr val="FF260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300">
                <a:solidFill>
                  <a:srgbClr val="FF2600"/>
                </a:solidFill>
              </a:rPr>
              <a:t>t=4</a:t>
            </a:r>
          </a:p>
        </p:txBody>
      </p:sp>
      <p:sp>
        <p:nvSpPr>
          <p:cNvPr id="352" name="Shape 352"/>
          <p:cNvSpPr/>
          <p:nvPr/>
        </p:nvSpPr>
        <p:spPr>
          <a:xfrm>
            <a:off x="8121522" y="1403349"/>
            <a:ext cx="4864355" cy="187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sz="2300">
                <a:solidFill>
                  <a:srgbClr val="FF2600"/>
                </a:solidFill>
              </a:rPr>
              <a:t>t=3:</a:t>
            </a:r>
            <a:r>
              <a:rPr sz="2300"/>
              <a:t>  first 8 items from u reach v which is empty. </a:t>
            </a:r>
            <a:endParaRPr sz="2300"/>
          </a:p>
          <a:p>
            <a:pPr lvl="0" algn="l">
              <a:defRPr sz="1800"/>
            </a:pPr>
            <a:r>
              <a:rPr sz="2300"/>
              <a:t>First 3 items pass through but others  need to wait because  c</a:t>
            </a:r>
            <a:r>
              <a:rPr baseline="-5999" sz="2300"/>
              <a:t>1</a:t>
            </a:r>
            <a:r>
              <a:rPr sz="2300"/>
              <a:t>&lt;c</a:t>
            </a:r>
            <a:r>
              <a:rPr baseline="-5999" sz="2300"/>
              <a:t>2</a:t>
            </a:r>
            <a:r>
              <a:rPr sz="2300"/>
              <a:t> </a:t>
            </a:r>
            <a:r>
              <a:rPr b="1" sz="2300">
                <a:solidFill>
                  <a:srgbClr val="942192"/>
                </a:solidFill>
                <a:latin typeface="Helvetica"/>
                <a:ea typeface="Helvetica"/>
                <a:cs typeface="Helvetica"/>
                <a:sym typeface="Helvetica"/>
              </a:rPr>
              <a:t>Congestion occurs.   </a:t>
            </a:r>
          </a:p>
        </p:txBody>
      </p:sp>
      <p:sp>
        <p:nvSpPr>
          <p:cNvPr id="353" name="Shape 353"/>
          <p:cNvSpPr/>
          <p:nvPr/>
        </p:nvSpPr>
        <p:spPr>
          <a:xfrm>
            <a:off x="8178800" y="3932634"/>
            <a:ext cx="550698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300">
                <a:solidFill>
                  <a:srgbClr val="FF260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300">
                <a:solidFill>
                  <a:srgbClr val="FF2600"/>
                </a:solidFill>
              </a:rPr>
              <a:t>t=5</a:t>
            </a:r>
          </a:p>
        </p:txBody>
      </p:sp>
      <p:sp>
        <p:nvSpPr>
          <p:cNvPr id="354" name="Shape 354"/>
          <p:cNvSpPr/>
          <p:nvPr/>
        </p:nvSpPr>
        <p:spPr>
          <a:xfrm>
            <a:off x="7373397" y="1288305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FF260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FF2600"/>
                </a:solidFill>
              </a:rPr>
              <a:t>6</a:t>
            </a:r>
          </a:p>
        </p:txBody>
      </p:sp>
      <p:sp>
        <p:nvSpPr>
          <p:cNvPr id="355" name="Shape 355"/>
          <p:cNvSpPr/>
          <p:nvPr/>
        </p:nvSpPr>
        <p:spPr>
          <a:xfrm>
            <a:off x="8178800" y="4486076"/>
            <a:ext cx="550698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300">
                <a:solidFill>
                  <a:srgbClr val="FF260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300">
                <a:solidFill>
                  <a:srgbClr val="FF2600"/>
                </a:solidFill>
              </a:rPr>
              <a:t>t=6</a:t>
            </a:r>
          </a:p>
        </p:txBody>
      </p:sp>
    </p:spTree>
  </p:cSld>
  <p:clrMapOvr>
    <a:masterClrMapping/>
  </p:clrMapOvr>
  <p:transition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Shape 357"/>
          <p:cNvSpPr/>
          <p:nvPr/>
        </p:nvSpPr>
        <p:spPr>
          <a:xfrm>
            <a:off x="914400" y="1993403"/>
            <a:ext cx="6553308" cy="1"/>
          </a:xfrm>
          <a:prstGeom prst="line">
            <a:avLst/>
          </a:prstGeom>
          <a:ln w="25400">
            <a:solidFill/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</a:p>
        </p:txBody>
      </p:sp>
      <p:sp>
        <p:nvSpPr>
          <p:cNvPr id="358" name="Shape 358"/>
          <p:cNvSpPr/>
          <p:nvPr>
            <p:ph type="sldNum" sz="quarter" idx="4294967295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t"/>
          <a:lstStyle>
            <a:lvl1pPr algn="ctr" defTabSz="584200">
              <a:defRPr sz="18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/>
            <a:fld id="{86CB4B4D-7CA3-9044-876B-883B54F8677D}" type="slidenum"/>
          </a:p>
        </p:txBody>
      </p:sp>
      <p:sp>
        <p:nvSpPr>
          <p:cNvPr id="359" name="Shape 359"/>
          <p:cNvSpPr/>
          <p:nvPr/>
        </p:nvSpPr>
        <p:spPr>
          <a:xfrm>
            <a:off x="749300" y="1866651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360" name="Shape 360"/>
          <p:cNvSpPr/>
          <p:nvPr/>
        </p:nvSpPr>
        <p:spPr>
          <a:xfrm>
            <a:off x="3771900" y="1866651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361" name="Shape 361"/>
          <p:cNvSpPr/>
          <p:nvPr/>
        </p:nvSpPr>
        <p:spPr>
          <a:xfrm>
            <a:off x="7340600" y="1866651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362" name="Shape 362"/>
          <p:cNvSpPr/>
          <p:nvPr/>
        </p:nvSpPr>
        <p:spPr>
          <a:xfrm>
            <a:off x="387984" y="1752103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u</a:t>
            </a:r>
          </a:p>
        </p:txBody>
      </p:sp>
      <p:sp>
        <p:nvSpPr>
          <p:cNvPr id="363" name="Shape 363"/>
          <p:cNvSpPr/>
          <p:nvPr/>
        </p:nvSpPr>
        <p:spPr>
          <a:xfrm>
            <a:off x="7549940" y="1752103"/>
            <a:ext cx="343536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w</a:t>
            </a:r>
          </a:p>
        </p:txBody>
      </p:sp>
      <p:sp>
        <p:nvSpPr>
          <p:cNvPr id="364" name="Shape 364"/>
          <p:cNvSpPr/>
          <p:nvPr/>
        </p:nvSpPr>
        <p:spPr>
          <a:xfrm>
            <a:off x="3771899" y="2101850"/>
            <a:ext cx="27305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v</a:t>
            </a:r>
          </a:p>
        </p:txBody>
      </p:sp>
      <p:sp>
        <p:nvSpPr>
          <p:cNvPr id="365" name="Shape 365"/>
          <p:cNvSpPr/>
          <p:nvPr/>
        </p:nvSpPr>
        <p:spPr>
          <a:xfrm>
            <a:off x="1229810" y="1955799"/>
            <a:ext cx="763640" cy="4850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𝜏</a:t>
            </a:r>
            <a:r>
              <a:rPr baseline="-5999" sz="2500"/>
              <a:t>1</a:t>
            </a:r>
            <a:r>
              <a:rPr sz="2500"/>
              <a:t>=3</a:t>
            </a:r>
          </a:p>
        </p:txBody>
      </p:sp>
      <p:sp>
        <p:nvSpPr>
          <p:cNvPr id="366" name="Shape 366"/>
          <p:cNvSpPr/>
          <p:nvPr/>
        </p:nvSpPr>
        <p:spPr>
          <a:xfrm>
            <a:off x="4389875" y="1955799"/>
            <a:ext cx="763640" cy="4850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𝜏</a:t>
            </a:r>
            <a:r>
              <a:rPr baseline="-5999" sz="2500"/>
              <a:t>2</a:t>
            </a:r>
            <a:r>
              <a:rPr sz="2500"/>
              <a:t>=5</a:t>
            </a:r>
          </a:p>
        </p:txBody>
      </p:sp>
      <p:sp>
        <p:nvSpPr>
          <p:cNvPr id="367" name="Shape 367"/>
          <p:cNvSpPr/>
          <p:nvPr/>
        </p:nvSpPr>
        <p:spPr>
          <a:xfrm>
            <a:off x="2485376" y="1957042"/>
            <a:ext cx="794598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c</a:t>
            </a:r>
            <a:r>
              <a:rPr baseline="-5999" sz="2500"/>
              <a:t>1</a:t>
            </a:r>
            <a:r>
              <a:rPr sz="2500"/>
              <a:t>=8</a:t>
            </a:r>
          </a:p>
        </p:txBody>
      </p:sp>
      <p:sp>
        <p:nvSpPr>
          <p:cNvPr id="368" name="Shape 368"/>
          <p:cNvSpPr/>
          <p:nvPr/>
        </p:nvSpPr>
        <p:spPr>
          <a:xfrm>
            <a:off x="5517489" y="1957042"/>
            <a:ext cx="794598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c</a:t>
            </a:r>
            <a:r>
              <a:rPr baseline="-5999" sz="2500"/>
              <a:t>2</a:t>
            </a:r>
            <a:r>
              <a:rPr sz="2500"/>
              <a:t>=3</a:t>
            </a:r>
          </a:p>
        </p:txBody>
      </p:sp>
      <p:sp>
        <p:nvSpPr>
          <p:cNvPr id="369" name="Shape 369"/>
          <p:cNvSpPr/>
          <p:nvPr/>
        </p:nvSpPr>
        <p:spPr>
          <a:xfrm>
            <a:off x="3763009" y="1288305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0433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0433FF"/>
                </a:solidFill>
              </a:rPr>
              <a:t>4</a:t>
            </a:r>
          </a:p>
        </p:txBody>
      </p:sp>
      <p:sp>
        <p:nvSpPr>
          <p:cNvPr id="370" name="Shape 370"/>
          <p:cNvSpPr/>
          <p:nvPr/>
        </p:nvSpPr>
        <p:spPr>
          <a:xfrm>
            <a:off x="5143600" y="1288305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0433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0433FF"/>
                </a:solidFill>
              </a:rPr>
              <a:t>3</a:t>
            </a:r>
          </a:p>
        </p:txBody>
      </p:sp>
      <p:sp>
        <p:nvSpPr>
          <p:cNvPr id="371" name="Shape 371"/>
          <p:cNvSpPr/>
          <p:nvPr/>
        </p:nvSpPr>
        <p:spPr>
          <a:xfrm>
            <a:off x="5937821" y="1288305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0433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0433FF"/>
                </a:solidFill>
              </a:rPr>
              <a:t>3</a:t>
            </a:r>
          </a:p>
        </p:txBody>
      </p:sp>
      <p:sp>
        <p:nvSpPr>
          <p:cNvPr id="372" name="Shape 372"/>
          <p:cNvSpPr/>
          <p:nvPr/>
        </p:nvSpPr>
        <p:spPr>
          <a:xfrm>
            <a:off x="4502245" y="1288305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0433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0433FF"/>
                </a:solidFill>
              </a:rPr>
              <a:t>3</a:t>
            </a:r>
          </a:p>
        </p:txBody>
      </p:sp>
      <p:sp>
        <p:nvSpPr>
          <p:cNvPr id="373" name="Shape 373"/>
          <p:cNvSpPr/>
          <p:nvPr/>
        </p:nvSpPr>
        <p:spPr>
          <a:xfrm>
            <a:off x="6524190" y="1288305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0433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0433FF"/>
                </a:solidFill>
              </a:rPr>
              <a:t>3</a:t>
            </a:r>
          </a:p>
        </p:txBody>
      </p:sp>
      <p:sp>
        <p:nvSpPr>
          <p:cNvPr id="374" name="Shape 374"/>
          <p:cNvSpPr/>
          <p:nvPr>
            <p:ph type="title"/>
          </p:nvPr>
        </p:nvSpPr>
        <p:spPr>
          <a:xfrm>
            <a:off x="952500" y="214907"/>
            <a:ext cx="11099800" cy="1092201"/>
          </a:xfrm>
          <a:prstGeom prst="rect">
            <a:avLst/>
          </a:prstGeom>
        </p:spPr>
        <p:txBody>
          <a:bodyPr/>
          <a:lstStyle>
            <a:lvl1pPr>
              <a:defRPr sz="6400" u="sng"/>
            </a:lvl1pPr>
          </a:lstStyle>
          <a:p>
            <a:pPr lvl="0">
              <a:defRPr sz="1800" u="none"/>
            </a:pPr>
            <a:r>
              <a:rPr sz="6400" u="sng"/>
              <a:t>Congestion  Effects</a:t>
            </a:r>
          </a:p>
        </p:txBody>
      </p:sp>
      <p:sp>
        <p:nvSpPr>
          <p:cNvPr id="375" name="Shape 375"/>
          <p:cNvSpPr/>
          <p:nvPr/>
        </p:nvSpPr>
        <p:spPr>
          <a:xfrm>
            <a:off x="8178800" y="3379192"/>
            <a:ext cx="550698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300">
                <a:solidFill>
                  <a:srgbClr val="FF260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300">
                <a:solidFill>
                  <a:srgbClr val="FF2600"/>
                </a:solidFill>
              </a:rPr>
              <a:t>t=4</a:t>
            </a:r>
          </a:p>
        </p:txBody>
      </p:sp>
      <p:sp>
        <p:nvSpPr>
          <p:cNvPr id="376" name="Shape 376"/>
          <p:cNvSpPr/>
          <p:nvPr/>
        </p:nvSpPr>
        <p:spPr>
          <a:xfrm>
            <a:off x="8121522" y="1403349"/>
            <a:ext cx="4864355" cy="187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sz="2300">
                <a:solidFill>
                  <a:srgbClr val="FF2600"/>
                </a:solidFill>
              </a:rPr>
              <a:t>t=3:</a:t>
            </a:r>
            <a:r>
              <a:rPr sz="2300"/>
              <a:t>  first 8 items from u reach v which is empty. </a:t>
            </a:r>
            <a:endParaRPr sz="2300"/>
          </a:p>
          <a:p>
            <a:pPr lvl="0" algn="l">
              <a:defRPr sz="1800"/>
            </a:pPr>
            <a:r>
              <a:rPr sz="2300"/>
              <a:t>First 3 items pass through but others  need to wait because  c</a:t>
            </a:r>
            <a:r>
              <a:rPr baseline="-5999" sz="2300"/>
              <a:t>1</a:t>
            </a:r>
            <a:r>
              <a:rPr sz="2300"/>
              <a:t>&lt;c</a:t>
            </a:r>
            <a:r>
              <a:rPr baseline="-5999" sz="2300"/>
              <a:t>2</a:t>
            </a:r>
            <a:r>
              <a:rPr sz="2300"/>
              <a:t> </a:t>
            </a:r>
            <a:r>
              <a:rPr b="1" sz="2300">
                <a:solidFill>
                  <a:srgbClr val="942192"/>
                </a:solidFill>
                <a:latin typeface="Helvetica"/>
                <a:ea typeface="Helvetica"/>
                <a:cs typeface="Helvetica"/>
                <a:sym typeface="Helvetica"/>
              </a:rPr>
              <a:t>Congestion occurs.   </a:t>
            </a:r>
          </a:p>
        </p:txBody>
      </p:sp>
      <p:sp>
        <p:nvSpPr>
          <p:cNvPr id="377" name="Shape 377"/>
          <p:cNvSpPr/>
          <p:nvPr/>
        </p:nvSpPr>
        <p:spPr>
          <a:xfrm>
            <a:off x="8178800" y="3932634"/>
            <a:ext cx="550698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300">
                <a:solidFill>
                  <a:srgbClr val="FF260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300">
                <a:solidFill>
                  <a:srgbClr val="FF2600"/>
                </a:solidFill>
              </a:rPr>
              <a:t>t=5</a:t>
            </a:r>
          </a:p>
        </p:txBody>
      </p:sp>
      <p:sp>
        <p:nvSpPr>
          <p:cNvPr id="378" name="Shape 378"/>
          <p:cNvSpPr/>
          <p:nvPr/>
        </p:nvSpPr>
        <p:spPr>
          <a:xfrm>
            <a:off x="7373397" y="1288305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FF260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FF2600"/>
                </a:solidFill>
              </a:rPr>
              <a:t>9</a:t>
            </a:r>
          </a:p>
        </p:txBody>
      </p:sp>
      <p:sp>
        <p:nvSpPr>
          <p:cNvPr id="379" name="Shape 379"/>
          <p:cNvSpPr/>
          <p:nvPr/>
        </p:nvSpPr>
        <p:spPr>
          <a:xfrm>
            <a:off x="8178800" y="4486076"/>
            <a:ext cx="550698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300">
                <a:solidFill>
                  <a:srgbClr val="FF260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300">
                <a:solidFill>
                  <a:srgbClr val="FF2600"/>
                </a:solidFill>
              </a:rPr>
              <a:t>t=6</a:t>
            </a:r>
          </a:p>
        </p:txBody>
      </p:sp>
      <p:sp>
        <p:nvSpPr>
          <p:cNvPr id="380" name="Shape 380"/>
          <p:cNvSpPr/>
          <p:nvPr/>
        </p:nvSpPr>
        <p:spPr>
          <a:xfrm>
            <a:off x="8178800" y="5039518"/>
            <a:ext cx="550698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300">
                <a:solidFill>
                  <a:srgbClr val="FF260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300">
                <a:solidFill>
                  <a:srgbClr val="FF2600"/>
                </a:solidFill>
              </a:rPr>
              <a:t>t=7</a:t>
            </a:r>
          </a:p>
        </p:txBody>
      </p:sp>
    </p:spTree>
  </p:cSld>
  <p:clrMapOvr>
    <a:masterClrMapping/>
  </p:clrMapOvr>
  <p:transition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Shape 382"/>
          <p:cNvSpPr/>
          <p:nvPr/>
        </p:nvSpPr>
        <p:spPr>
          <a:xfrm>
            <a:off x="914400" y="1993403"/>
            <a:ext cx="6553308" cy="1"/>
          </a:xfrm>
          <a:prstGeom prst="line">
            <a:avLst/>
          </a:prstGeom>
          <a:ln w="25400">
            <a:solidFill/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</a:p>
        </p:txBody>
      </p:sp>
      <p:sp>
        <p:nvSpPr>
          <p:cNvPr id="383" name="Shape 383"/>
          <p:cNvSpPr/>
          <p:nvPr>
            <p:ph type="sldNum" sz="quarter" idx="4294967295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t"/>
          <a:lstStyle>
            <a:lvl1pPr algn="ctr" defTabSz="584200">
              <a:defRPr sz="18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/>
            <a:fld id="{86CB4B4D-7CA3-9044-876B-883B54F8677D}" type="slidenum"/>
          </a:p>
        </p:txBody>
      </p:sp>
      <p:sp>
        <p:nvSpPr>
          <p:cNvPr id="384" name="Shape 384"/>
          <p:cNvSpPr/>
          <p:nvPr/>
        </p:nvSpPr>
        <p:spPr>
          <a:xfrm>
            <a:off x="749300" y="1866651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385" name="Shape 385"/>
          <p:cNvSpPr/>
          <p:nvPr/>
        </p:nvSpPr>
        <p:spPr>
          <a:xfrm>
            <a:off x="3771900" y="1866651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386" name="Shape 386"/>
          <p:cNvSpPr/>
          <p:nvPr/>
        </p:nvSpPr>
        <p:spPr>
          <a:xfrm>
            <a:off x="7340600" y="1866651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387" name="Shape 387"/>
          <p:cNvSpPr/>
          <p:nvPr/>
        </p:nvSpPr>
        <p:spPr>
          <a:xfrm>
            <a:off x="387984" y="1752103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u</a:t>
            </a:r>
          </a:p>
        </p:txBody>
      </p:sp>
      <p:sp>
        <p:nvSpPr>
          <p:cNvPr id="388" name="Shape 388"/>
          <p:cNvSpPr/>
          <p:nvPr/>
        </p:nvSpPr>
        <p:spPr>
          <a:xfrm>
            <a:off x="7549940" y="1752103"/>
            <a:ext cx="343536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w</a:t>
            </a:r>
          </a:p>
        </p:txBody>
      </p:sp>
      <p:sp>
        <p:nvSpPr>
          <p:cNvPr id="389" name="Shape 389"/>
          <p:cNvSpPr/>
          <p:nvPr/>
        </p:nvSpPr>
        <p:spPr>
          <a:xfrm>
            <a:off x="3771899" y="2101850"/>
            <a:ext cx="27305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v</a:t>
            </a:r>
          </a:p>
        </p:txBody>
      </p:sp>
      <p:sp>
        <p:nvSpPr>
          <p:cNvPr id="390" name="Shape 390"/>
          <p:cNvSpPr/>
          <p:nvPr/>
        </p:nvSpPr>
        <p:spPr>
          <a:xfrm>
            <a:off x="1229810" y="1955799"/>
            <a:ext cx="763640" cy="4850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𝜏</a:t>
            </a:r>
            <a:r>
              <a:rPr baseline="-5999" sz="2500"/>
              <a:t>1</a:t>
            </a:r>
            <a:r>
              <a:rPr sz="2500"/>
              <a:t>=3</a:t>
            </a:r>
          </a:p>
        </p:txBody>
      </p:sp>
      <p:sp>
        <p:nvSpPr>
          <p:cNvPr id="391" name="Shape 391"/>
          <p:cNvSpPr/>
          <p:nvPr/>
        </p:nvSpPr>
        <p:spPr>
          <a:xfrm>
            <a:off x="4389875" y="1955799"/>
            <a:ext cx="763640" cy="4850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𝜏</a:t>
            </a:r>
            <a:r>
              <a:rPr baseline="-5999" sz="2500"/>
              <a:t>2</a:t>
            </a:r>
            <a:r>
              <a:rPr sz="2500"/>
              <a:t>=5</a:t>
            </a:r>
          </a:p>
        </p:txBody>
      </p:sp>
      <p:sp>
        <p:nvSpPr>
          <p:cNvPr id="392" name="Shape 392"/>
          <p:cNvSpPr/>
          <p:nvPr/>
        </p:nvSpPr>
        <p:spPr>
          <a:xfrm>
            <a:off x="2485376" y="1957042"/>
            <a:ext cx="794598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c</a:t>
            </a:r>
            <a:r>
              <a:rPr baseline="-5999" sz="2500"/>
              <a:t>1</a:t>
            </a:r>
            <a:r>
              <a:rPr sz="2500"/>
              <a:t>=8</a:t>
            </a:r>
          </a:p>
        </p:txBody>
      </p:sp>
      <p:sp>
        <p:nvSpPr>
          <p:cNvPr id="393" name="Shape 393"/>
          <p:cNvSpPr/>
          <p:nvPr/>
        </p:nvSpPr>
        <p:spPr>
          <a:xfrm>
            <a:off x="5517489" y="1957042"/>
            <a:ext cx="794598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c</a:t>
            </a:r>
            <a:r>
              <a:rPr baseline="-5999" sz="2500"/>
              <a:t>2</a:t>
            </a:r>
            <a:r>
              <a:rPr sz="2500"/>
              <a:t>=3</a:t>
            </a:r>
          </a:p>
        </p:txBody>
      </p:sp>
      <p:sp>
        <p:nvSpPr>
          <p:cNvPr id="394" name="Shape 394"/>
          <p:cNvSpPr/>
          <p:nvPr/>
        </p:nvSpPr>
        <p:spPr>
          <a:xfrm>
            <a:off x="3763009" y="1288305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0433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0433FF"/>
                </a:solidFill>
              </a:rPr>
              <a:t>1</a:t>
            </a:r>
          </a:p>
        </p:txBody>
      </p:sp>
      <p:sp>
        <p:nvSpPr>
          <p:cNvPr id="395" name="Shape 395"/>
          <p:cNvSpPr/>
          <p:nvPr/>
        </p:nvSpPr>
        <p:spPr>
          <a:xfrm>
            <a:off x="5143600" y="1288305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0433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0433FF"/>
                </a:solidFill>
              </a:rPr>
              <a:t>3</a:t>
            </a:r>
          </a:p>
        </p:txBody>
      </p:sp>
      <p:sp>
        <p:nvSpPr>
          <p:cNvPr id="396" name="Shape 396"/>
          <p:cNvSpPr/>
          <p:nvPr/>
        </p:nvSpPr>
        <p:spPr>
          <a:xfrm>
            <a:off x="5937821" y="1288305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0433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0433FF"/>
                </a:solidFill>
              </a:rPr>
              <a:t>3</a:t>
            </a:r>
          </a:p>
        </p:txBody>
      </p:sp>
      <p:sp>
        <p:nvSpPr>
          <p:cNvPr id="397" name="Shape 397"/>
          <p:cNvSpPr/>
          <p:nvPr/>
        </p:nvSpPr>
        <p:spPr>
          <a:xfrm>
            <a:off x="4502245" y="1288305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0433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0433FF"/>
                </a:solidFill>
              </a:rPr>
              <a:t>3</a:t>
            </a:r>
          </a:p>
        </p:txBody>
      </p:sp>
      <p:sp>
        <p:nvSpPr>
          <p:cNvPr id="398" name="Shape 398"/>
          <p:cNvSpPr/>
          <p:nvPr/>
        </p:nvSpPr>
        <p:spPr>
          <a:xfrm>
            <a:off x="6524190" y="1288305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0433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0433FF"/>
                </a:solidFill>
              </a:rPr>
              <a:t>3</a:t>
            </a:r>
          </a:p>
        </p:txBody>
      </p:sp>
      <p:sp>
        <p:nvSpPr>
          <p:cNvPr id="399" name="Shape 399"/>
          <p:cNvSpPr/>
          <p:nvPr>
            <p:ph type="title"/>
          </p:nvPr>
        </p:nvSpPr>
        <p:spPr>
          <a:xfrm>
            <a:off x="952500" y="214907"/>
            <a:ext cx="11099800" cy="1092201"/>
          </a:xfrm>
          <a:prstGeom prst="rect">
            <a:avLst/>
          </a:prstGeom>
        </p:spPr>
        <p:txBody>
          <a:bodyPr/>
          <a:lstStyle>
            <a:lvl1pPr>
              <a:defRPr sz="6400" u="sng"/>
            </a:lvl1pPr>
          </a:lstStyle>
          <a:p>
            <a:pPr lvl="0">
              <a:defRPr sz="1800" u="none"/>
            </a:pPr>
            <a:r>
              <a:rPr sz="6400" u="sng"/>
              <a:t>Congestion  Effects</a:t>
            </a:r>
          </a:p>
        </p:txBody>
      </p:sp>
      <p:sp>
        <p:nvSpPr>
          <p:cNvPr id="400" name="Shape 400"/>
          <p:cNvSpPr/>
          <p:nvPr/>
        </p:nvSpPr>
        <p:spPr>
          <a:xfrm>
            <a:off x="8178800" y="3379192"/>
            <a:ext cx="550698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300">
                <a:solidFill>
                  <a:srgbClr val="FF260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300">
                <a:solidFill>
                  <a:srgbClr val="FF2600"/>
                </a:solidFill>
              </a:rPr>
              <a:t>t=4</a:t>
            </a:r>
          </a:p>
        </p:txBody>
      </p:sp>
      <p:sp>
        <p:nvSpPr>
          <p:cNvPr id="401" name="Shape 401"/>
          <p:cNvSpPr/>
          <p:nvPr/>
        </p:nvSpPr>
        <p:spPr>
          <a:xfrm>
            <a:off x="8121522" y="1403349"/>
            <a:ext cx="4864355" cy="187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sz="2300">
                <a:solidFill>
                  <a:srgbClr val="FF2600"/>
                </a:solidFill>
              </a:rPr>
              <a:t>t=3:</a:t>
            </a:r>
            <a:r>
              <a:rPr sz="2300"/>
              <a:t>  first 8 items from u reach v which is empty. </a:t>
            </a:r>
            <a:endParaRPr sz="2300"/>
          </a:p>
          <a:p>
            <a:pPr lvl="0" algn="l">
              <a:defRPr sz="1800"/>
            </a:pPr>
            <a:r>
              <a:rPr sz="2300"/>
              <a:t>First 3 items pass through but others  need to wait because  c</a:t>
            </a:r>
            <a:r>
              <a:rPr baseline="-5999" sz="2300"/>
              <a:t>1</a:t>
            </a:r>
            <a:r>
              <a:rPr sz="2300"/>
              <a:t>&lt;c</a:t>
            </a:r>
            <a:r>
              <a:rPr baseline="-5999" sz="2300"/>
              <a:t>2</a:t>
            </a:r>
            <a:r>
              <a:rPr sz="2300"/>
              <a:t> </a:t>
            </a:r>
            <a:r>
              <a:rPr b="1" sz="2300">
                <a:solidFill>
                  <a:srgbClr val="942192"/>
                </a:solidFill>
                <a:latin typeface="Helvetica"/>
                <a:ea typeface="Helvetica"/>
                <a:cs typeface="Helvetica"/>
                <a:sym typeface="Helvetica"/>
              </a:rPr>
              <a:t>Congestion occurs.   </a:t>
            </a:r>
          </a:p>
        </p:txBody>
      </p:sp>
      <p:sp>
        <p:nvSpPr>
          <p:cNvPr id="402" name="Shape 402"/>
          <p:cNvSpPr/>
          <p:nvPr/>
        </p:nvSpPr>
        <p:spPr>
          <a:xfrm>
            <a:off x="8178800" y="3932634"/>
            <a:ext cx="550698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300">
                <a:solidFill>
                  <a:srgbClr val="FF260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300">
                <a:solidFill>
                  <a:srgbClr val="FF2600"/>
                </a:solidFill>
              </a:rPr>
              <a:t>t=5</a:t>
            </a:r>
          </a:p>
        </p:txBody>
      </p:sp>
      <p:sp>
        <p:nvSpPr>
          <p:cNvPr id="403" name="Shape 403"/>
          <p:cNvSpPr/>
          <p:nvPr/>
        </p:nvSpPr>
        <p:spPr>
          <a:xfrm>
            <a:off x="7180357" y="1288305"/>
            <a:ext cx="67691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>
                <a:solidFill>
                  <a:srgbClr val="0433FF"/>
                </a:solidFill>
              </a:rPr>
              <a:t>3</a:t>
            </a:r>
            <a:r>
              <a:rPr sz="2500"/>
              <a:t>+</a:t>
            </a:r>
            <a:r>
              <a:rPr sz="2500">
                <a:solidFill>
                  <a:srgbClr val="FF2600"/>
                </a:solidFill>
              </a:rPr>
              <a:t>9</a:t>
            </a:r>
          </a:p>
        </p:txBody>
      </p:sp>
      <p:sp>
        <p:nvSpPr>
          <p:cNvPr id="404" name="Shape 404"/>
          <p:cNvSpPr/>
          <p:nvPr/>
        </p:nvSpPr>
        <p:spPr>
          <a:xfrm>
            <a:off x="8178800" y="4486076"/>
            <a:ext cx="550698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300">
                <a:solidFill>
                  <a:srgbClr val="FF260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300">
                <a:solidFill>
                  <a:srgbClr val="FF2600"/>
                </a:solidFill>
              </a:rPr>
              <a:t>t=6</a:t>
            </a:r>
          </a:p>
        </p:txBody>
      </p:sp>
      <p:sp>
        <p:nvSpPr>
          <p:cNvPr id="405" name="Shape 405"/>
          <p:cNvSpPr/>
          <p:nvPr/>
        </p:nvSpPr>
        <p:spPr>
          <a:xfrm>
            <a:off x="8178800" y="5039518"/>
            <a:ext cx="550698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300">
                <a:solidFill>
                  <a:srgbClr val="FF260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300">
                <a:solidFill>
                  <a:srgbClr val="FF2600"/>
                </a:solidFill>
              </a:rPr>
              <a:t>t=7</a:t>
            </a:r>
          </a:p>
        </p:txBody>
      </p:sp>
      <p:sp>
        <p:nvSpPr>
          <p:cNvPr id="406" name="Shape 406"/>
          <p:cNvSpPr/>
          <p:nvPr/>
        </p:nvSpPr>
        <p:spPr>
          <a:xfrm>
            <a:off x="8178800" y="5524499"/>
            <a:ext cx="550698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300">
                <a:solidFill>
                  <a:srgbClr val="FF260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300">
                <a:solidFill>
                  <a:srgbClr val="FF2600"/>
                </a:solidFill>
              </a:rPr>
              <a:t>t=8</a:t>
            </a:r>
          </a:p>
        </p:txBody>
      </p:sp>
    </p:spTree>
  </p:cSld>
  <p:clrMapOvr>
    <a:masterClrMapping/>
  </p:clrMapOvr>
  <p:transition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Shape 408"/>
          <p:cNvSpPr/>
          <p:nvPr/>
        </p:nvSpPr>
        <p:spPr>
          <a:xfrm>
            <a:off x="914400" y="1993403"/>
            <a:ext cx="6553308" cy="1"/>
          </a:xfrm>
          <a:prstGeom prst="line">
            <a:avLst/>
          </a:prstGeom>
          <a:ln w="25400">
            <a:solidFill/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</a:p>
        </p:txBody>
      </p:sp>
      <p:sp>
        <p:nvSpPr>
          <p:cNvPr id="409" name="Shape 409"/>
          <p:cNvSpPr/>
          <p:nvPr>
            <p:ph type="sldNum" sz="quarter" idx="4294967295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t"/>
          <a:lstStyle>
            <a:lvl1pPr algn="ctr" defTabSz="584200">
              <a:defRPr sz="18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/>
            <a:fld id="{86CB4B4D-7CA3-9044-876B-883B54F8677D}" type="slidenum"/>
          </a:p>
        </p:txBody>
      </p:sp>
      <p:sp>
        <p:nvSpPr>
          <p:cNvPr id="410" name="Shape 410"/>
          <p:cNvSpPr/>
          <p:nvPr/>
        </p:nvSpPr>
        <p:spPr>
          <a:xfrm>
            <a:off x="749300" y="1866651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411" name="Shape 411"/>
          <p:cNvSpPr/>
          <p:nvPr/>
        </p:nvSpPr>
        <p:spPr>
          <a:xfrm>
            <a:off x="3771900" y="1866651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412" name="Shape 412"/>
          <p:cNvSpPr/>
          <p:nvPr/>
        </p:nvSpPr>
        <p:spPr>
          <a:xfrm>
            <a:off x="7340600" y="1866651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413" name="Shape 413"/>
          <p:cNvSpPr/>
          <p:nvPr/>
        </p:nvSpPr>
        <p:spPr>
          <a:xfrm>
            <a:off x="387984" y="1752103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u</a:t>
            </a:r>
          </a:p>
        </p:txBody>
      </p:sp>
      <p:sp>
        <p:nvSpPr>
          <p:cNvPr id="414" name="Shape 414"/>
          <p:cNvSpPr/>
          <p:nvPr/>
        </p:nvSpPr>
        <p:spPr>
          <a:xfrm>
            <a:off x="7549940" y="1752103"/>
            <a:ext cx="343536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w</a:t>
            </a:r>
          </a:p>
        </p:txBody>
      </p:sp>
      <p:sp>
        <p:nvSpPr>
          <p:cNvPr id="415" name="Shape 415"/>
          <p:cNvSpPr/>
          <p:nvPr/>
        </p:nvSpPr>
        <p:spPr>
          <a:xfrm>
            <a:off x="3771899" y="2101850"/>
            <a:ext cx="27305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v</a:t>
            </a:r>
          </a:p>
        </p:txBody>
      </p:sp>
      <p:sp>
        <p:nvSpPr>
          <p:cNvPr id="416" name="Shape 416"/>
          <p:cNvSpPr/>
          <p:nvPr/>
        </p:nvSpPr>
        <p:spPr>
          <a:xfrm>
            <a:off x="1229810" y="1955799"/>
            <a:ext cx="763640" cy="4850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𝜏</a:t>
            </a:r>
            <a:r>
              <a:rPr baseline="-5999" sz="2500"/>
              <a:t>1</a:t>
            </a:r>
            <a:r>
              <a:rPr sz="2500"/>
              <a:t>=3</a:t>
            </a:r>
          </a:p>
        </p:txBody>
      </p:sp>
      <p:sp>
        <p:nvSpPr>
          <p:cNvPr id="417" name="Shape 417"/>
          <p:cNvSpPr/>
          <p:nvPr/>
        </p:nvSpPr>
        <p:spPr>
          <a:xfrm>
            <a:off x="4389875" y="1955799"/>
            <a:ext cx="763640" cy="4850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𝜏</a:t>
            </a:r>
            <a:r>
              <a:rPr baseline="-5999" sz="2500"/>
              <a:t>2</a:t>
            </a:r>
            <a:r>
              <a:rPr sz="2500"/>
              <a:t>=5</a:t>
            </a:r>
          </a:p>
        </p:txBody>
      </p:sp>
      <p:sp>
        <p:nvSpPr>
          <p:cNvPr id="418" name="Shape 418"/>
          <p:cNvSpPr/>
          <p:nvPr/>
        </p:nvSpPr>
        <p:spPr>
          <a:xfrm>
            <a:off x="2485376" y="1957042"/>
            <a:ext cx="794598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c</a:t>
            </a:r>
            <a:r>
              <a:rPr baseline="-5999" sz="2500"/>
              <a:t>1</a:t>
            </a:r>
            <a:r>
              <a:rPr sz="2500"/>
              <a:t>=8</a:t>
            </a:r>
          </a:p>
        </p:txBody>
      </p:sp>
      <p:sp>
        <p:nvSpPr>
          <p:cNvPr id="419" name="Shape 419"/>
          <p:cNvSpPr/>
          <p:nvPr/>
        </p:nvSpPr>
        <p:spPr>
          <a:xfrm>
            <a:off x="5517489" y="1957042"/>
            <a:ext cx="794598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c</a:t>
            </a:r>
            <a:r>
              <a:rPr baseline="-5999" sz="2500"/>
              <a:t>2</a:t>
            </a:r>
            <a:r>
              <a:rPr sz="2500"/>
              <a:t>=3</a:t>
            </a:r>
          </a:p>
        </p:txBody>
      </p:sp>
      <p:sp>
        <p:nvSpPr>
          <p:cNvPr id="420" name="Shape 420"/>
          <p:cNvSpPr/>
          <p:nvPr/>
        </p:nvSpPr>
        <p:spPr>
          <a:xfrm>
            <a:off x="5143600" y="1288305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0433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0433FF"/>
                </a:solidFill>
              </a:rPr>
              <a:t>3</a:t>
            </a:r>
          </a:p>
        </p:txBody>
      </p:sp>
      <p:sp>
        <p:nvSpPr>
          <p:cNvPr id="421" name="Shape 421"/>
          <p:cNvSpPr/>
          <p:nvPr/>
        </p:nvSpPr>
        <p:spPr>
          <a:xfrm>
            <a:off x="5937821" y="1288305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0433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0433FF"/>
                </a:solidFill>
              </a:rPr>
              <a:t>3</a:t>
            </a:r>
          </a:p>
        </p:txBody>
      </p:sp>
      <p:sp>
        <p:nvSpPr>
          <p:cNvPr id="422" name="Shape 422"/>
          <p:cNvSpPr/>
          <p:nvPr/>
        </p:nvSpPr>
        <p:spPr>
          <a:xfrm>
            <a:off x="4502245" y="1288305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0433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0433FF"/>
                </a:solidFill>
              </a:rPr>
              <a:t>1</a:t>
            </a:r>
          </a:p>
        </p:txBody>
      </p:sp>
      <p:sp>
        <p:nvSpPr>
          <p:cNvPr id="423" name="Shape 423"/>
          <p:cNvSpPr/>
          <p:nvPr/>
        </p:nvSpPr>
        <p:spPr>
          <a:xfrm>
            <a:off x="6524190" y="1288305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0433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0433FF"/>
                </a:solidFill>
              </a:rPr>
              <a:t>3</a:t>
            </a:r>
          </a:p>
        </p:txBody>
      </p:sp>
      <p:sp>
        <p:nvSpPr>
          <p:cNvPr id="424" name="Shape 424"/>
          <p:cNvSpPr/>
          <p:nvPr>
            <p:ph type="title"/>
          </p:nvPr>
        </p:nvSpPr>
        <p:spPr>
          <a:xfrm>
            <a:off x="952500" y="214907"/>
            <a:ext cx="11099800" cy="1092201"/>
          </a:xfrm>
          <a:prstGeom prst="rect">
            <a:avLst/>
          </a:prstGeom>
        </p:spPr>
        <p:txBody>
          <a:bodyPr/>
          <a:lstStyle>
            <a:lvl1pPr>
              <a:defRPr sz="6400" u="sng"/>
            </a:lvl1pPr>
          </a:lstStyle>
          <a:p>
            <a:pPr lvl="0">
              <a:defRPr sz="1800" u="none"/>
            </a:pPr>
            <a:r>
              <a:rPr sz="6400" u="sng"/>
              <a:t>Congestion  Effects</a:t>
            </a:r>
          </a:p>
        </p:txBody>
      </p:sp>
      <p:sp>
        <p:nvSpPr>
          <p:cNvPr id="425" name="Shape 425"/>
          <p:cNvSpPr/>
          <p:nvPr/>
        </p:nvSpPr>
        <p:spPr>
          <a:xfrm>
            <a:off x="8178800" y="3379192"/>
            <a:ext cx="550698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300">
                <a:solidFill>
                  <a:srgbClr val="FF260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300">
                <a:solidFill>
                  <a:srgbClr val="FF2600"/>
                </a:solidFill>
              </a:rPr>
              <a:t>t=4</a:t>
            </a:r>
          </a:p>
        </p:txBody>
      </p:sp>
      <p:sp>
        <p:nvSpPr>
          <p:cNvPr id="426" name="Shape 426"/>
          <p:cNvSpPr/>
          <p:nvPr/>
        </p:nvSpPr>
        <p:spPr>
          <a:xfrm>
            <a:off x="8121522" y="1403349"/>
            <a:ext cx="4864355" cy="187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sz="2300">
                <a:solidFill>
                  <a:srgbClr val="FF2600"/>
                </a:solidFill>
              </a:rPr>
              <a:t>t=3:</a:t>
            </a:r>
            <a:r>
              <a:rPr sz="2300"/>
              <a:t>  first 8 items from u reach v which is empty. </a:t>
            </a:r>
            <a:endParaRPr sz="2300"/>
          </a:p>
          <a:p>
            <a:pPr lvl="0" algn="l">
              <a:defRPr sz="1800"/>
            </a:pPr>
            <a:r>
              <a:rPr sz="2300"/>
              <a:t>First 3 items pass through but others  need to wait because  c</a:t>
            </a:r>
            <a:r>
              <a:rPr baseline="-5999" sz="2300"/>
              <a:t>1</a:t>
            </a:r>
            <a:r>
              <a:rPr sz="2300"/>
              <a:t>&lt;c</a:t>
            </a:r>
            <a:r>
              <a:rPr baseline="-5999" sz="2300"/>
              <a:t>2</a:t>
            </a:r>
            <a:r>
              <a:rPr sz="2300"/>
              <a:t> </a:t>
            </a:r>
            <a:r>
              <a:rPr b="1" sz="2300">
                <a:solidFill>
                  <a:srgbClr val="942192"/>
                </a:solidFill>
                <a:latin typeface="Helvetica"/>
                <a:ea typeface="Helvetica"/>
                <a:cs typeface="Helvetica"/>
                <a:sym typeface="Helvetica"/>
              </a:rPr>
              <a:t>Congestion occurs.   </a:t>
            </a:r>
          </a:p>
        </p:txBody>
      </p:sp>
      <p:sp>
        <p:nvSpPr>
          <p:cNvPr id="427" name="Shape 427"/>
          <p:cNvSpPr/>
          <p:nvPr/>
        </p:nvSpPr>
        <p:spPr>
          <a:xfrm>
            <a:off x="8178800" y="3932634"/>
            <a:ext cx="550698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300">
                <a:solidFill>
                  <a:srgbClr val="FF260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300">
                <a:solidFill>
                  <a:srgbClr val="FF2600"/>
                </a:solidFill>
              </a:rPr>
              <a:t>t=5</a:t>
            </a:r>
          </a:p>
        </p:txBody>
      </p:sp>
      <p:sp>
        <p:nvSpPr>
          <p:cNvPr id="428" name="Shape 428"/>
          <p:cNvSpPr/>
          <p:nvPr/>
        </p:nvSpPr>
        <p:spPr>
          <a:xfrm>
            <a:off x="7180357" y="1288305"/>
            <a:ext cx="67691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>
                <a:solidFill>
                  <a:srgbClr val="0433FF"/>
                </a:solidFill>
              </a:rPr>
              <a:t>6</a:t>
            </a:r>
            <a:r>
              <a:rPr sz="2500"/>
              <a:t>+</a:t>
            </a:r>
            <a:r>
              <a:rPr sz="2500">
                <a:solidFill>
                  <a:srgbClr val="FF2600"/>
                </a:solidFill>
              </a:rPr>
              <a:t>9</a:t>
            </a:r>
          </a:p>
        </p:txBody>
      </p:sp>
      <p:sp>
        <p:nvSpPr>
          <p:cNvPr id="429" name="Shape 429"/>
          <p:cNvSpPr/>
          <p:nvPr/>
        </p:nvSpPr>
        <p:spPr>
          <a:xfrm>
            <a:off x="8178800" y="4486076"/>
            <a:ext cx="550698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300">
                <a:solidFill>
                  <a:srgbClr val="FF260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300">
                <a:solidFill>
                  <a:srgbClr val="FF2600"/>
                </a:solidFill>
              </a:rPr>
              <a:t>t=6</a:t>
            </a:r>
          </a:p>
        </p:txBody>
      </p:sp>
      <p:sp>
        <p:nvSpPr>
          <p:cNvPr id="430" name="Shape 430"/>
          <p:cNvSpPr/>
          <p:nvPr/>
        </p:nvSpPr>
        <p:spPr>
          <a:xfrm>
            <a:off x="8178800" y="5039518"/>
            <a:ext cx="550698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300">
                <a:solidFill>
                  <a:srgbClr val="FF260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300">
                <a:solidFill>
                  <a:srgbClr val="FF2600"/>
                </a:solidFill>
              </a:rPr>
              <a:t>t=7</a:t>
            </a:r>
          </a:p>
        </p:txBody>
      </p:sp>
      <p:sp>
        <p:nvSpPr>
          <p:cNvPr id="431" name="Shape 431"/>
          <p:cNvSpPr/>
          <p:nvPr/>
        </p:nvSpPr>
        <p:spPr>
          <a:xfrm>
            <a:off x="8178800" y="5524499"/>
            <a:ext cx="550698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300">
                <a:solidFill>
                  <a:srgbClr val="FF260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300">
                <a:solidFill>
                  <a:srgbClr val="FF2600"/>
                </a:solidFill>
              </a:rPr>
              <a:t>t=8</a:t>
            </a:r>
          </a:p>
        </p:txBody>
      </p:sp>
      <p:sp>
        <p:nvSpPr>
          <p:cNvPr id="432" name="Shape 432"/>
          <p:cNvSpPr/>
          <p:nvPr/>
        </p:nvSpPr>
        <p:spPr>
          <a:xfrm>
            <a:off x="8178800" y="6146403"/>
            <a:ext cx="550698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300">
                <a:solidFill>
                  <a:srgbClr val="FF260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300">
                <a:solidFill>
                  <a:srgbClr val="FF2600"/>
                </a:solidFill>
              </a:rPr>
              <a:t>t=9</a:t>
            </a:r>
          </a:p>
        </p:txBody>
      </p:sp>
    </p:spTree>
  </p:cSld>
  <p:clrMapOvr>
    <a:masterClrMapping/>
  </p:clrMapOvr>
  <p:transition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Shape 434"/>
          <p:cNvSpPr/>
          <p:nvPr/>
        </p:nvSpPr>
        <p:spPr>
          <a:xfrm>
            <a:off x="914400" y="1993403"/>
            <a:ext cx="6553308" cy="1"/>
          </a:xfrm>
          <a:prstGeom prst="line">
            <a:avLst/>
          </a:prstGeom>
          <a:ln w="25400">
            <a:solidFill/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</a:p>
        </p:txBody>
      </p:sp>
      <p:sp>
        <p:nvSpPr>
          <p:cNvPr id="435" name="Shape 435"/>
          <p:cNvSpPr/>
          <p:nvPr>
            <p:ph type="sldNum" sz="quarter" idx="4294967295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t"/>
          <a:lstStyle>
            <a:lvl1pPr algn="ctr" defTabSz="584200">
              <a:defRPr sz="18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/>
            <a:fld id="{86CB4B4D-7CA3-9044-876B-883B54F8677D}" type="slidenum"/>
          </a:p>
        </p:txBody>
      </p:sp>
      <p:sp>
        <p:nvSpPr>
          <p:cNvPr id="436" name="Shape 436"/>
          <p:cNvSpPr/>
          <p:nvPr/>
        </p:nvSpPr>
        <p:spPr>
          <a:xfrm>
            <a:off x="749300" y="1866651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437" name="Shape 437"/>
          <p:cNvSpPr/>
          <p:nvPr/>
        </p:nvSpPr>
        <p:spPr>
          <a:xfrm>
            <a:off x="3771900" y="1866651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438" name="Shape 438"/>
          <p:cNvSpPr/>
          <p:nvPr/>
        </p:nvSpPr>
        <p:spPr>
          <a:xfrm>
            <a:off x="7340600" y="1866651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439" name="Shape 439"/>
          <p:cNvSpPr/>
          <p:nvPr/>
        </p:nvSpPr>
        <p:spPr>
          <a:xfrm>
            <a:off x="387984" y="1752103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u</a:t>
            </a:r>
          </a:p>
        </p:txBody>
      </p:sp>
      <p:sp>
        <p:nvSpPr>
          <p:cNvPr id="440" name="Shape 440"/>
          <p:cNvSpPr/>
          <p:nvPr/>
        </p:nvSpPr>
        <p:spPr>
          <a:xfrm>
            <a:off x="7549940" y="1752103"/>
            <a:ext cx="343536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w</a:t>
            </a:r>
          </a:p>
        </p:txBody>
      </p:sp>
      <p:sp>
        <p:nvSpPr>
          <p:cNvPr id="441" name="Shape 441"/>
          <p:cNvSpPr/>
          <p:nvPr/>
        </p:nvSpPr>
        <p:spPr>
          <a:xfrm>
            <a:off x="3771899" y="2101850"/>
            <a:ext cx="27305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v</a:t>
            </a:r>
          </a:p>
        </p:txBody>
      </p:sp>
      <p:sp>
        <p:nvSpPr>
          <p:cNvPr id="442" name="Shape 442"/>
          <p:cNvSpPr/>
          <p:nvPr/>
        </p:nvSpPr>
        <p:spPr>
          <a:xfrm>
            <a:off x="1229810" y="1955799"/>
            <a:ext cx="763640" cy="4850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𝜏</a:t>
            </a:r>
            <a:r>
              <a:rPr baseline="-5999" sz="2500"/>
              <a:t>1</a:t>
            </a:r>
            <a:r>
              <a:rPr sz="2500"/>
              <a:t>=3</a:t>
            </a:r>
          </a:p>
        </p:txBody>
      </p:sp>
      <p:sp>
        <p:nvSpPr>
          <p:cNvPr id="443" name="Shape 443"/>
          <p:cNvSpPr/>
          <p:nvPr/>
        </p:nvSpPr>
        <p:spPr>
          <a:xfrm>
            <a:off x="4389875" y="1955799"/>
            <a:ext cx="763640" cy="4850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𝜏</a:t>
            </a:r>
            <a:r>
              <a:rPr baseline="-5999" sz="2500"/>
              <a:t>2</a:t>
            </a:r>
            <a:r>
              <a:rPr sz="2500"/>
              <a:t>=5</a:t>
            </a:r>
          </a:p>
        </p:txBody>
      </p:sp>
      <p:sp>
        <p:nvSpPr>
          <p:cNvPr id="444" name="Shape 444"/>
          <p:cNvSpPr/>
          <p:nvPr/>
        </p:nvSpPr>
        <p:spPr>
          <a:xfrm>
            <a:off x="2485376" y="1957042"/>
            <a:ext cx="794598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c</a:t>
            </a:r>
            <a:r>
              <a:rPr baseline="-5999" sz="2500"/>
              <a:t>1</a:t>
            </a:r>
            <a:r>
              <a:rPr sz="2500"/>
              <a:t>=8</a:t>
            </a:r>
          </a:p>
        </p:txBody>
      </p:sp>
      <p:sp>
        <p:nvSpPr>
          <p:cNvPr id="445" name="Shape 445"/>
          <p:cNvSpPr/>
          <p:nvPr/>
        </p:nvSpPr>
        <p:spPr>
          <a:xfrm>
            <a:off x="5517489" y="1957042"/>
            <a:ext cx="794598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c</a:t>
            </a:r>
            <a:r>
              <a:rPr baseline="-5999" sz="2500"/>
              <a:t>2</a:t>
            </a:r>
            <a:r>
              <a:rPr sz="2500"/>
              <a:t>=3</a:t>
            </a:r>
          </a:p>
        </p:txBody>
      </p:sp>
      <p:sp>
        <p:nvSpPr>
          <p:cNvPr id="446" name="Shape 446"/>
          <p:cNvSpPr/>
          <p:nvPr>
            <p:ph type="title"/>
          </p:nvPr>
        </p:nvSpPr>
        <p:spPr>
          <a:xfrm>
            <a:off x="952500" y="214907"/>
            <a:ext cx="11099800" cy="1092201"/>
          </a:xfrm>
          <a:prstGeom prst="rect">
            <a:avLst/>
          </a:prstGeom>
        </p:spPr>
        <p:txBody>
          <a:bodyPr/>
          <a:lstStyle>
            <a:lvl1pPr>
              <a:defRPr sz="6400" u="sng"/>
            </a:lvl1pPr>
          </a:lstStyle>
          <a:p>
            <a:pPr lvl="0">
              <a:defRPr sz="1800" u="none"/>
            </a:pPr>
            <a:r>
              <a:rPr sz="6400" u="sng"/>
              <a:t>Congestion  Effects</a:t>
            </a:r>
          </a:p>
        </p:txBody>
      </p:sp>
      <p:sp>
        <p:nvSpPr>
          <p:cNvPr id="447" name="Shape 447"/>
          <p:cNvSpPr/>
          <p:nvPr/>
        </p:nvSpPr>
        <p:spPr>
          <a:xfrm>
            <a:off x="8178800" y="3379192"/>
            <a:ext cx="550698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300">
                <a:solidFill>
                  <a:srgbClr val="FF260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300">
                <a:solidFill>
                  <a:srgbClr val="FF2600"/>
                </a:solidFill>
              </a:rPr>
              <a:t>t=4</a:t>
            </a:r>
          </a:p>
        </p:txBody>
      </p:sp>
      <p:sp>
        <p:nvSpPr>
          <p:cNvPr id="448" name="Shape 448"/>
          <p:cNvSpPr/>
          <p:nvPr/>
        </p:nvSpPr>
        <p:spPr>
          <a:xfrm>
            <a:off x="8121522" y="1403349"/>
            <a:ext cx="4864355" cy="187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sz="2300">
                <a:solidFill>
                  <a:srgbClr val="FF2600"/>
                </a:solidFill>
              </a:rPr>
              <a:t>t=3:</a:t>
            </a:r>
            <a:r>
              <a:rPr sz="2300"/>
              <a:t>  first 8 items from u reach v which is empty. </a:t>
            </a:r>
            <a:endParaRPr sz="2300"/>
          </a:p>
          <a:p>
            <a:pPr lvl="0" algn="l">
              <a:defRPr sz="1800"/>
            </a:pPr>
            <a:r>
              <a:rPr sz="2300"/>
              <a:t>First 3 items pass through but others  need to wait because  c</a:t>
            </a:r>
            <a:r>
              <a:rPr baseline="-5999" sz="2300"/>
              <a:t>1</a:t>
            </a:r>
            <a:r>
              <a:rPr sz="2300"/>
              <a:t>&lt;c</a:t>
            </a:r>
            <a:r>
              <a:rPr baseline="-5999" sz="2300"/>
              <a:t>2</a:t>
            </a:r>
            <a:r>
              <a:rPr sz="2300"/>
              <a:t> </a:t>
            </a:r>
            <a:r>
              <a:rPr b="1" sz="2300">
                <a:solidFill>
                  <a:srgbClr val="942192"/>
                </a:solidFill>
                <a:latin typeface="Helvetica"/>
                <a:ea typeface="Helvetica"/>
                <a:cs typeface="Helvetica"/>
                <a:sym typeface="Helvetica"/>
              </a:rPr>
              <a:t>Congestion occurs.   </a:t>
            </a:r>
          </a:p>
        </p:txBody>
      </p:sp>
      <p:sp>
        <p:nvSpPr>
          <p:cNvPr id="449" name="Shape 449"/>
          <p:cNvSpPr/>
          <p:nvPr/>
        </p:nvSpPr>
        <p:spPr>
          <a:xfrm>
            <a:off x="8170223" y="7388658"/>
            <a:ext cx="3634982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sz="2300">
                <a:solidFill>
                  <a:srgbClr val="FF2600"/>
                </a:solidFill>
              </a:rPr>
              <a:t>t=13: </a:t>
            </a:r>
            <a:r>
              <a:rPr sz="2300"/>
              <a:t>Last item arrives at w</a:t>
            </a:r>
          </a:p>
        </p:txBody>
      </p:sp>
      <p:sp>
        <p:nvSpPr>
          <p:cNvPr id="450" name="Shape 450"/>
          <p:cNvSpPr/>
          <p:nvPr/>
        </p:nvSpPr>
        <p:spPr>
          <a:xfrm>
            <a:off x="7041551" y="1288305"/>
            <a:ext cx="85344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0433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0433FF"/>
                </a:solidFill>
              </a:rPr>
              <a:t>16+9</a:t>
            </a:r>
          </a:p>
        </p:txBody>
      </p:sp>
      <p:sp>
        <p:nvSpPr>
          <p:cNvPr id="451" name="Shape 451"/>
          <p:cNvSpPr/>
          <p:nvPr/>
        </p:nvSpPr>
        <p:spPr>
          <a:xfrm>
            <a:off x="8178800" y="3932634"/>
            <a:ext cx="550698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300">
                <a:solidFill>
                  <a:srgbClr val="FF260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300">
                <a:solidFill>
                  <a:srgbClr val="FF2600"/>
                </a:solidFill>
              </a:rPr>
              <a:t>t=5</a:t>
            </a:r>
          </a:p>
        </p:txBody>
      </p:sp>
      <p:sp>
        <p:nvSpPr>
          <p:cNvPr id="452" name="Shape 452"/>
          <p:cNvSpPr/>
          <p:nvPr/>
        </p:nvSpPr>
        <p:spPr>
          <a:xfrm>
            <a:off x="8178800" y="4486076"/>
            <a:ext cx="550698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300">
                <a:solidFill>
                  <a:srgbClr val="FF260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300">
                <a:solidFill>
                  <a:srgbClr val="FF2600"/>
                </a:solidFill>
              </a:rPr>
              <a:t>t=6</a:t>
            </a:r>
          </a:p>
        </p:txBody>
      </p:sp>
      <p:sp>
        <p:nvSpPr>
          <p:cNvPr id="453" name="Shape 453"/>
          <p:cNvSpPr/>
          <p:nvPr/>
        </p:nvSpPr>
        <p:spPr>
          <a:xfrm>
            <a:off x="8178800" y="5039518"/>
            <a:ext cx="550698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300">
                <a:solidFill>
                  <a:srgbClr val="FF260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300">
                <a:solidFill>
                  <a:srgbClr val="FF2600"/>
                </a:solidFill>
              </a:rPr>
              <a:t>t=7</a:t>
            </a:r>
          </a:p>
        </p:txBody>
      </p:sp>
      <p:sp>
        <p:nvSpPr>
          <p:cNvPr id="454" name="Shape 454"/>
          <p:cNvSpPr/>
          <p:nvPr/>
        </p:nvSpPr>
        <p:spPr>
          <a:xfrm>
            <a:off x="8178800" y="5524499"/>
            <a:ext cx="550698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300">
                <a:solidFill>
                  <a:srgbClr val="FF260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300">
                <a:solidFill>
                  <a:srgbClr val="FF2600"/>
                </a:solidFill>
              </a:rPr>
              <a:t>t=8</a:t>
            </a:r>
          </a:p>
        </p:txBody>
      </p:sp>
      <p:sp>
        <p:nvSpPr>
          <p:cNvPr id="455" name="Shape 455"/>
          <p:cNvSpPr/>
          <p:nvPr/>
        </p:nvSpPr>
        <p:spPr>
          <a:xfrm>
            <a:off x="8178800" y="6146403"/>
            <a:ext cx="550698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300">
                <a:solidFill>
                  <a:srgbClr val="FF260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300">
                <a:solidFill>
                  <a:srgbClr val="FF2600"/>
                </a:solidFill>
              </a:rPr>
              <a:t>t=9</a:t>
            </a:r>
          </a:p>
        </p:txBody>
      </p:sp>
      <p:sp>
        <p:nvSpPr>
          <p:cNvPr id="456" name="Shape 456"/>
          <p:cNvSpPr/>
          <p:nvPr/>
        </p:nvSpPr>
        <p:spPr>
          <a:xfrm>
            <a:off x="8250949" y="6768306"/>
            <a:ext cx="406401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300">
                <a:solidFill>
                  <a:srgbClr val="FF260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300">
                <a:solidFill>
                  <a:srgbClr val="FF2600"/>
                </a:solidFill>
              </a:rPr>
              <a:t>…</a:t>
            </a:r>
          </a:p>
        </p:txBody>
      </p:sp>
    </p:spTree>
  </p:cSld>
  <p:clrMapOvr>
    <a:masterClrMapping/>
  </p:clrMapOvr>
  <p:transition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Shape 458"/>
          <p:cNvSpPr/>
          <p:nvPr/>
        </p:nvSpPr>
        <p:spPr>
          <a:xfrm>
            <a:off x="914400" y="1993403"/>
            <a:ext cx="6553308" cy="1"/>
          </a:xfrm>
          <a:prstGeom prst="line">
            <a:avLst/>
          </a:prstGeom>
          <a:ln w="25400">
            <a:solidFill/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</a:p>
        </p:txBody>
      </p:sp>
      <p:sp>
        <p:nvSpPr>
          <p:cNvPr id="459" name="Shape 459"/>
          <p:cNvSpPr/>
          <p:nvPr>
            <p:ph type="sldNum" sz="quarter" idx="4294967295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t"/>
          <a:lstStyle>
            <a:lvl1pPr algn="ctr" defTabSz="584200">
              <a:defRPr sz="18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/>
            <a:fld id="{86CB4B4D-7CA3-9044-876B-883B54F8677D}" type="slidenum"/>
          </a:p>
        </p:txBody>
      </p:sp>
      <p:sp>
        <p:nvSpPr>
          <p:cNvPr id="460" name="Shape 460"/>
          <p:cNvSpPr/>
          <p:nvPr>
            <p:ph type="title"/>
          </p:nvPr>
        </p:nvSpPr>
        <p:spPr>
          <a:xfrm>
            <a:off x="952500" y="214907"/>
            <a:ext cx="11099800" cy="1092201"/>
          </a:xfrm>
          <a:prstGeom prst="rect">
            <a:avLst/>
          </a:prstGeom>
        </p:spPr>
        <p:txBody>
          <a:bodyPr/>
          <a:lstStyle>
            <a:lvl1pPr>
              <a:defRPr sz="6400" u="sng"/>
            </a:lvl1pPr>
          </a:lstStyle>
          <a:p>
            <a:pPr lvl="0">
              <a:defRPr sz="1800" u="none"/>
            </a:pPr>
            <a:r>
              <a:rPr sz="6400" u="sng"/>
              <a:t>Congestion  Effects</a:t>
            </a:r>
          </a:p>
        </p:txBody>
      </p:sp>
      <p:sp>
        <p:nvSpPr>
          <p:cNvPr id="461" name="Shape 461"/>
          <p:cNvSpPr/>
          <p:nvPr/>
        </p:nvSpPr>
        <p:spPr>
          <a:xfrm>
            <a:off x="749300" y="1866651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462" name="Shape 462"/>
          <p:cNvSpPr/>
          <p:nvPr/>
        </p:nvSpPr>
        <p:spPr>
          <a:xfrm>
            <a:off x="3771900" y="1866651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463" name="Shape 463"/>
          <p:cNvSpPr/>
          <p:nvPr/>
        </p:nvSpPr>
        <p:spPr>
          <a:xfrm>
            <a:off x="7340600" y="1866651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464" name="Shape 464"/>
          <p:cNvSpPr/>
          <p:nvPr/>
        </p:nvSpPr>
        <p:spPr>
          <a:xfrm>
            <a:off x="387984" y="1752103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u</a:t>
            </a:r>
          </a:p>
        </p:txBody>
      </p:sp>
      <p:sp>
        <p:nvSpPr>
          <p:cNvPr id="465" name="Shape 465"/>
          <p:cNvSpPr/>
          <p:nvPr/>
        </p:nvSpPr>
        <p:spPr>
          <a:xfrm>
            <a:off x="7549940" y="1752103"/>
            <a:ext cx="343536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w</a:t>
            </a:r>
          </a:p>
        </p:txBody>
      </p:sp>
      <p:sp>
        <p:nvSpPr>
          <p:cNvPr id="466" name="Shape 466"/>
          <p:cNvSpPr/>
          <p:nvPr/>
        </p:nvSpPr>
        <p:spPr>
          <a:xfrm>
            <a:off x="3771899" y="2101850"/>
            <a:ext cx="27305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v</a:t>
            </a:r>
          </a:p>
        </p:txBody>
      </p:sp>
      <p:sp>
        <p:nvSpPr>
          <p:cNvPr id="467" name="Shape 467"/>
          <p:cNvSpPr/>
          <p:nvPr/>
        </p:nvSpPr>
        <p:spPr>
          <a:xfrm>
            <a:off x="1229810" y="1955799"/>
            <a:ext cx="763640" cy="4850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𝜏</a:t>
            </a:r>
            <a:r>
              <a:rPr baseline="-5999" sz="2500"/>
              <a:t>1</a:t>
            </a:r>
            <a:r>
              <a:rPr sz="2500"/>
              <a:t>=3</a:t>
            </a:r>
          </a:p>
        </p:txBody>
      </p:sp>
      <p:sp>
        <p:nvSpPr>
          <p:cNvPr id="468" name="Shape 468"/>
          <p:cNvSpPr/>
          <p:nvPr/>
        </p:nvSpPr>
        <p:spPr>
          <a:xfrm>
            <a:off x="4389875" y="1955799"/>
            <a:ext cx="763640" cy="4850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𝜏</a:t>
            </a:r>
            <a:r>
              <a:rPr baseline="-5999" sz="2500"/>
              <a:t>2</a:t>
            </a:r>
            <a:r>
              <a:rPr sz="2500"/>
              <a:t>=5</a:t>
            </a:r>
          </a:p>
        </p:txBody>
      </p:sp>
      <p:sp>
        <p:nvSpPr>
          <p:cNvPr id="469" name="Shape 469"/>
          <p:cNvSpPr/>
          <p:nvPr/>
        </p:nvSpPr>
        <p:spPr>
          <a:xfrm>
            <a:off x="2485376" y="1957042"/>
            <a:ext cx="794598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c</a:t>
            </a:r>
            <a:r>
              <a:rPr baseline="-5999" sz="2500"/>
              <a:t>1</a:t>
            </a:r>
            <a:r>
              <a:rPr sz="2500"/>
              <a:t>=8</a:t>
            </a:r>
          </a:p>
        </p:txBody>
      </p:sp>
      <p:sp>
        <p:nvSpPr>
          <p:cNvPr id="470" name="Shape 470"/>
          <p:cNvSpPr/>
          <p:nvPr/>
        </p:nvSpPr>
        <p:spPr>
          <a:xfrm>
            <a:off x="5517489" y="1957042"/>
            <a:ext cx="794598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c</a:t>
            </a:r>
            <a:r>
              <a:rPr baseline="-5999" sz="2500"/>
              <a:t>2</a:t>
            </a:r>
            <a:r>
              <a:rPr sz="2500"/>
              <a:t>=3</a:t>
            </a:r>
          </a:p>
        </p:txBody>
      </p:sp>
      <p:sp>
        <p:nvSpPr>
          <p:cNvPr id="471" name="Shape 471"/>
          <p:cNvSpPr/>
          <p:nvPr/>
        </p:nvSpPr>
        <p:spPr>
          <a:xfrm>
            <a:off x="642619" y="1288305"/>
            <a:ext cx="46736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0433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0433FF"/>
                </a:solidFill>
              </a:rPr>
              <a:t>16</a:t>
            </a:r>
          </a:p>
        </p:txBody>
      </p:sp>
      <p:sp>
        <p:nvSpPr>
          <p:cNvPr id="472" name="Shape 472"/>
          <p:cNvSpPr/>
          <p:nvPr/>
        </p:nvSpPr>
        <p:spPr>
          <a:xfrm>
            <a:off x="3763009" y="1288305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FF260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FF2600"/>
                </a:solidFill>
              </a:rPr>
              <a:t>9</a:t>
            </a:r>
          </a:p>
        </p:txBody>
      </p:sp>
      <p:sp>
        <p:nvSpPr>
          <p:cNvPr id="473" name="Shape 473"/>
          <p:cNvSpPr/>
          <p:nvPr/>
        </p:nvSpPr>
        <p:spPr>
          <a:xfrm>
            <a:off x="8108822" y="1764801"/>
            <a:ext cx="4864355" cy="4572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b="1" sz="2300">
                <a:solidFill>
                  <a:srgbClr val="942192"/>
                </a:solidFill>
                <a:latin typeface="Helvetica"/>
                <a:ea typeface="Helvetica"/>
                <a:cs typeface="Helvetica"/>
                <a:sym typeface="Helvetica"/>
              </a:rPr>
              <a:t>Congestion occurs </a:t>
            </a:r>
            <a:r>
              <a:rPr sz="2300"/>
              <a:t>because  c</a:t>
            </a:r>
            <a:r>
              <a:rPr baseline="-5999" sz="2300"/>
              <a:t>1</a:t>
            </a:r>
            <a:r>
              <a:rPr sz="2300"/>
              <a:t>&lt;c</a:t>
            </a:r>
            <a:r>
              <a:rPr baseline="-5999" sz="2300"/>
              <a:t>2</a:t>
            </a:r>
          </a:p>
        </p:txBody>
      </p:sp>
      <p:sp>
        <p:nvSpPr>
          <p:cNvPr id="474" name="Shape 474"/>
          <p:cNvSpPr/>
          <p:nvPr/>
        </p:nvSpPr>
        <p:spPr>
          <a:xfrm>
            <a:off x="8105576" y="2222499"/>
            <a:ext cx="3099855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300"/>
              <a:t>Full Evacuation at </a:t>
            </a:r>
            <a:r>
              <a:rPr sz="2300">
                <a:solidFill>
                  <a:srgbClr val="FF2600"/>
                </a:solidFill>
              </a:rPr>
              <a:t>t=13</a:t>
            </a:r>
          </a:p>
        </p:txBody>
      </p:sp>
    </p:spTree>
  </p:cSld>
  <p:clrMapOvr>
    <a:masterClrMapping/>
  </p:clrMapOvr>
  <p:transition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Shape 476"/>
          <p:cNvSpPr/>
          <p:nvPr/>
        </p:nvSpPr>
        <p:spPr>
          <a:xfrm>
            <a:off x="914400" y="1993403"/>
            <a:ext cx="6553308" cy="1"/>
          </a:xfrm>
          <a:prstGeom prst="line">
            <a:avLst/>
          </a:prstGeom>
          <a:ln w="25400">
            <a:solidFill/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</a:p>
        </p:txBody>
      </p:sp>
      <p:sp>
        <p:nvSpPr>
          <p:cNvPr id="477" name="Shape 477"/>
          <p:cNvSpPr/>
          <p:nvPr>
            <p:ph type="sldNum" sz="quarter" idx="4294967295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t"/>
          <a:lstStyle>
            <a:lvl1pPr algn="ctr" defTabSz="584200">
              <a:defRPr sz="18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/>
            <a:fld id="{86CB4B4D-7CA3-9044-876B-883B54F8677D}" type="slidenum"/>
          </a:p>
        </p:txBody>
      </p:sp>
      <p:sp>
        <p:nvSpPr>
          <p:cNvPr id="478" name="Shape 478"/>
          <p:cNvSpPr/>
          <p:nvPr>
            <p:ph type="title"/>
          </p:nvPr>
        </p:nvSpPr>
        <p:spPr>
          <a:xfrm>
            <a:off x="952500" y="214907"/>
            <a:ext cx="11099800" cy="1092201"/>
          </a:xfrm>
          <a:prstGeom prst="rect">
            <a:avLst/>
          </a:prstGeom>
        </p:spPr>
        <p:txBody>
          <a:bodyPr/>
          <a:lstStyle>
            <a:lvl1pPr>
              <a:defRPr sz="6400" u="sng"/>
            </a:lvl1pPr>
          </a:lstStyle>
          <a:p>
            <a:pPr lvl="0">
              <a:defRPr sz="1800" u="none"/>
            </a:pPr>
            <a:r>
              <a:rPr sz="6400" u="sng"/>
              <a:t>Congestion  Effects</a:t>
            </a:r>
          </a:p>
        </p:txBody>
      </p:sp>
      <p:sp>
        <p:nvSpPr>
          <p:cNvPr id="479" name="Shape 479"/>
          <p:cNvSpPr/>
          <p:nvPr/>
        </p:nvSpPr>
        <p:spPr>
          <a:xfrm>
            <a:off x="749300" y="1866651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480" name="Shape 480"/>
          <p:cNvSpPr/>
          <p:nvPr/>
        </p:nvSpPr>
        <p:spPr>
          <a:xfrm>
            <a:off x="3771900" y="1866651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481" name="Shape 481"/>
          <p:cNvSpPr/>
          <p:nvPr/>
        </p:nvSpPr>
        <p:spPr>
          <a:xfrm>
            <a:off x="7340600" y="1866651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482" name="Shape 482"/>
          <p:cNvSpPr/>
          <p:nvPr/>
        </p:nvSpPr>
        <p:spPr>
          <a:xfrm>
            <a:off x="387984" y="1752103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u</a:t>
            </a:r>
          </a:p>
        </p:txBody>
      </p:sp>
      <p:sp>
        <p:nvSpPr>
          <p:cNvPr id="483" name="Shape 483"/>
          <p:cNvSpPr/>
          <p:nvPr/>
        </p:nvSpPr>
        <p:spPr>
          <a:xfrm>
            <a:off x="7549940" y="1752103"/>
            <a:ext cx="343536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w</a:t>
            </a:r>
          </a:p>
        </p:txBody>
      </p:sp>
      <p:sp>
        <p:nvSpPr>
          <p:cNvPr id="484" name="Shape 484"/>
          <p:cNvSpPr/>
          <p:nvPr/>
        </p:nvSpPr>
        <p:spPr>
          <a:xfrm>
            <a:off x="3771899" y="2101850"/>
            <a:ext cx="27305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v</a:t>
            </a:r>
          </a:p>
        </p:txBody>
      </p:sp>
      <p:sp>
        <p:nvSpPr>
          <p:cNvPr id="485" name="Shape 485"/>
          <p:cNvSpPr/>
          <p:nvPr/>
        </p:nvSpPr>
        <p:spPr>
          <a:xfrm>
            <a:off x="1229810" y="1955799"/>
            <a:ext cx="763640" cy="4850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𝜏</a:t>
            </a:r>
            <a:r>
              <a:rPr baseline="-5999" sz="2500"/>
              <a:t>1</a:t>
            </a:r>
            <a:r>
              <a:rPr sz="2500"/>
              <a:t>=3</a:t>
            </a:r>
          </a:p>
        </p:txBody>
      </p:sp>
      <p:sp>
        <p:nvSpPr>
          <p:cNvPr id="486" name="Shape 486"/>
          <p:cNvSpPr/>
          <p:nvPr/>
        </p:nvSpPr>
        <p:spPr>
          <a:xfrm>
            <a:off x="4389875" y="1955799"/>
            <a:ext cx="763640" cy="4850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𝜏</a:t>
            </a:r>
            <a:r>
              <a:rPr baseline="-5999" sz="2500"/>
              <a:t>2</a:t>
            </a:r>
            <a:r>
              <a:rPr sz="2500"/>
              <a:t>=5</a:t>
            </a:r>
          </a:p>
        </p:txBody>
      </p:sp>
      <p:sp>
        <p:nvSpPr>
          <p:cNvPr id="487" name="Shape 487"/>
          <p:cNvSpPr/>
          <p:nvPr/>
        </p:nvSpPr>
        <p:spPr>
          <a:xfrm>
            <a:off x="2485376" y="1957042"/>
            <a:ext cx="794598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c</a:t>
            </a:r>
            <a:r>
              <a:rPr baseline="-5999" sz="2500"/>
              <a:t>1</a:t>
            </a:r>
            <a:r>
              <a:rPr sz="2500"/>
              <a:t>=8</a:t>
            </a:r>
          </a:p>
        </p:txBody>
      </p:sp>
      <p:sp>
        <p:nvSpPr>
          <p:cNvPr id="488" name="Shape 488"/>
          <p:cNvSpPr/>
          <p:nvPr/>
        </p:nvSpPr>
        <p:spPr>
          <a:xfrm>
            <a:off x="5517489" y="1957042"/>
            <a:ext cx="794598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c</a:t>
            </a:r>
            <a:r>
              <a:rPr baseline="-5999" sz="2500"/>
              <a:t>2</a:t>
            </a:r>
            <a:r>
              <a:rPr sz="2500"/>
              <a:t>=3</a:t>
            </a:r>
          </a:p>
        </p:txBody>
      </p:sp>
      <p:sp>
        <p:nvSpPr>
          <p:cNvPr id="489" name="Shape 489"/>
          <p:cNvSpPr/>
          <p:nvPr/>
        </p:nvSpPr>
        <p:spPr>
          <a:xfrm>
            <a:off x="642619" y="1288305"/>
            <a:ext cx="46736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0433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0433FF"/>
                </a:solidFill>
              </a:rPr>
              <a:t>16</a:t>
            </a:r>
          </a:p>
        </p:txBody>
      </p:sp>
      <p:sp>
        <p:nvSpPr>
          <p:cNvPr id="490" name="Shape 490"/>
          <p:cNvSpPr/>
          <p:nvPr/>
        </p:nvSpPr>
        <p:spPr>
          <a:xfrm>
            <a:off x="3763009" y="1288305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FF260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FF2600"/>
                </a:solidFill>
              </a:rPr>
              <a:t>9</a:t>
            </a:r>
          </a:p>
        </p:txBody>
      </p:sp>
      <p:sp>
        <p:nvSpPr>
          <p:cNvPr id="491" name="Shape 491"/>
          <p:cNvSpPr/>
          <p:nvPr/>
        </p:nvSpPr>
        <p:spPr>
          <a:xfrm>
            <a:off x="8108822" y="1764801"/>
            <a:ext cx="4864355" cy="4572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b="1" sz="2300">
                <a:solidFill>
                  <a:srgbClr val="942192"/>
                </a:solidFill>
                <a:latin typeface="Helvetica"/>
                <a:ea typeface="Helvetica"/>
                <a:cs typeface="Helvetica"/>
                <a:sym typeface="Helvetica"/>
              </a:rPr>
              <a:t>Congestion occurs </a:t>
            </a:r>
            <a:r>
              <a:rPr sz="2300"/>
              <a:t>because  c</a:t>
            </a:r>
            <a:r>
              <a:rPr baseline="-5999" sz="2300"/>
              <a:t>1</a:t>
            </a:r>
            <a:r>
              <a:rPr sz="2300"/>
              <a:t>&lt;c</a:t>
            </a:r>
            <a:r>
              <a:rPr baseline="-5999" sz="2300"/>
              <a:t>2</a:t>
            </a:r>
          </a:p>
        </p:txBody>
      </p:sp>
      <p:sp>
        <p:nvSpPr>
          <p:cNvPr id="492" name="Shape 492"/>
          <p:cNvSpPr/>
          <p:nvPr/>
        </p:nvSpPr>
        <p:spPr>
          <a:xfrm>
            <a:off x="964723" y="3795918"/>
            <a:ext cx="6553309" cy="1"/>
          </a:xfrm>
          <a:prstGeom prst="line">
            <a:avLst/>
          </a:prstGeom>
          <a:ln w="25400">
            <a:solidFill/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</a:p>
        </p:txBody>
      </p:sp>
      <p:sp>
        <p:nvSpPr>
          <p:cNvPr id="493" name="Shape 493"/>
          <p:cNvSpPr/>
          <p:nvPr/>
        </p:nvSpPr>
        <p:spPr>
          <a:xfrm>
            <a:off x="799623" y="3669166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494" name="Shape 494"/>
          <p:cNvSpPr/>
          <p:nvPr/>
        </p:nvSpPr>
        <p:spPr>
          <a:xfrm>
            <a:off x="3822223" y="3669166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495" name="Shape 495"/>
          <p:cNvSpPr/>
          <p:nvPr/>
        </p:nvSpPr>
        <p:spPr>
          <a:xfrm>
            <a:off x="7390924" y="3669166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496" name="Shape 496"/>
          <p:cNvSpPr/>
          <p:nvPr/>
        </p:nvSpPr>
        <p:spPr>
          <a:xfrm>
            <a:off x="438308" y="3554618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u</a:t>
            </a:r>
          </a:p>
        </p:txBody>
      </p:sp>
      <p:sp>
        <p:nvSpPr>
          <p:cNvPr id="497" name="Shape 497"/>
          <p:cNvSpPr/>
          <p:nvPr/>
        </p:nvSpPr>
        <p:spPr>
          <a:xfrm>
            <a:off x="7600264" y="3554618"/>
            <a:ext cx="343536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w</a:t>
            </a:r>
          </a:p>
        </p:txBody>
      </p:sp>
      <p:sp>
        <p:nvSpPr>
          <p:cNvPr id="498" name="Shape 498"/>
          <p:cNvSpPr/>
          <p:nvPr/>
        </p:nvSpPr>
        <p:spPr>
          <a:xfrm>
            <a:off x="3822223" y="3904364"/>
            <a:ext cx="27305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v</a:t>
            </a:r>
          </a:p>
        </p:txBody>
      </p:sp>
      <p:sp>
        <p:nvSpPr>
          <p:cNvPr id="499" name="Shape 499"/>
          <p:cNvSpPr/>
          <p:nvPr/>
        </p:nvSpPr>
        <p:spPr>
          <a:xfrm>
            <a:off x="1280133" y="3758314"/>
            <a:ext cx="763641" cy="485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𝜏</a:t>
            </a:r>
            <a:r>
              <a:rPr baseline="-5999" sz="2500"/>
              <a:t>1</a:t>
            </a:r>
            <a:r>
              <a:rPr sz="2500"/>
              <a:t>=3</a:t>
            </a:r>
          </a:p>
        </p:txBody>
      </p:sp>
      <p:sp>
        <p:nvSpPr>
          <p:cNvPr id="500" name="Shape 500"/>
          <p:cNvSpPr/>
          <p:nvPr/>
        </p:nvSpPr>
        <p:spPr>
          <a:xfrm>
            <a:off x="4440198" y="3758314"/>
            <a:ext cx="763641" cy="485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𝜏</a:t>
            </a:r>
            <a:r>
              <a:rPr baseline="-5999" sz="2500"/>
              <a:t>2</a:t>
            </a:r>
            <a:r>
              <a:rPr sz="2500"/>
              <a:t>=5</a:t>
            </a:r>
          </a:p>
        </p:txBody>
      </p:sp>
      <p:sp>
        <p:nvSpPr>
          <p:cNvPr id="501" name="Shape 501"/>
          <p:cNvSpPr/>
          <p:nvPr/>
        </p:nvSpPr>
        <p:spPr>
          <a:xfrm>
            <a:off x="2535700" y="3759556"/>
            <a:ext cx="794597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c</a:t>
            </a:r>
            <a:r>
              <a:rPr baseline="-5999" sz="2500"/>
              <a:t>1</a:t>
            </a:r>
            <a:r>
              <a:rPr sz="2500"/>
              <a:t>=8</a:t>
            </a:r>
          </a:p>
        </p:txBody>
      </p:sp>
      <p:sp>
        <p:nvSpPr>
          <p:cNvPr id="502" name="Shape 502"/>
          <p:cNvSpPr/>
          <p:nvPr/>
        </p:nvSpPr>
        <p:spPr>
          <a:xfrm>
            <a:off x="5567813" y="3759556"/>
            <a:ext cx="794598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c</a:t>
            </a:r>
            <a:r>
              <a:rPr baseline="-5999" sz="2500"/>
              <a:t>2</a:t>
            </a:r>
            <a:r>
              <a:rPr sz="2500"/>
              <a:t>=9</a:t>
            </a:r>
          </a:p>
        </p:txBody>
      </p:sp>
      <p:sp>
        <p:nvSpPr>
          <p:cNvPr id="503" name="Shape 503"/>
          <p:cNvSpPr/>
          <p:nvPr/>
        </p:nvSpPr>
        <p:spPr>
          <a:xfrm>
            <a:off x="692943" y="3090820"/>
            <a:ext cx="46736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0433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0433FF"/>
                </a:solidFill>
              </a:rPr>
              <a:t>16</a:t>
            </a:r>
          </a:p>
        </p:txBody>
      </p:sp>
      <p:sp>
        <p:nvSpPr>
          <p:cNvPr id="504" name="Shape 504"/>
          <p:cNvSpPr/>
          <p:nvPr/>
        </p:nvSpPr>
        <p:spPr>
          <a:xfrm>
            <a:off x="3725068" y="3090820"/>
            <a:ext cx="46736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FF260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FF2600"/>
                </a:solidFill>
              </a:rPr>
              <a:t>36</a:t>
            </a:r>
          </a:p>
        </p:txBody>
      </p:sp>
      <p:sp>
        <p:nvSpPr>
          <p:cNvPr id="505" name="Shape 505"/>
          <p:cNvSpPr/>
          <p:nvPr/>
        </p:nvSpPr>
        <p:spPr>
          <a:xfrm>
            <a:off x="8105576" y="2222499"/>
            <a:ext cx="3099855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300"/>
              <a:t>Full Evacuation at </a:t>
            </a:r>
            <a:r>
              <a:rPr sz="2300">
                <a:solidFill>
                  <a:srgbClr val="FF2600"/>
                </a:solidFill>
              </a:rPr>
              <a:t>t=13</a:t>
            </a:r>
          </a:p>
        </p:txBody>
      </p:sp>
    </p:spTree>
  </p:cSld>
  <p:clrMapOvr>
    <a:masterClrMapping/>
  </p:clrMapOvr>
  <p:transition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Shape 507"/>
          <p:cNvSpPr/>
          <p:nvPr/>
        </p:nvSpPr>
        <p:spPr>
          <a:xfrm>
            <a:off x="914400" y="1993403"/>
            <a:ext cx="6553308" cy="1"/>
          </a:xfrm>
          <a:prstGeom prst="line">
            <a:avLst/>
          </a:prstGeom>
          <a:ln w="25400">
            <a:solidFill/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</a:p>
        </p:txBody>
      </p:sp>
      <p:sp>
        <p:nvSpPr>
          <p:cNvPr id="508" name="Shape 508"/>
          <p:cNvSpPr/>
          <p:nvPr>
            <p:ph type="sldNum" sz="quarter" idx="4294967295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t"/>
          <a:lstStyle>
            <a:lvl1pPr algn="ctr" defTabSz="584200">
              <a:defRPr sz="18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/>
            <a:fld id="{86CB4B4D-7CA3-9044-876B-883B54F8677D}" type="slidenum"/>
          </a:p>
        </p:txBody>
      </p:sp>
      <p:sp>
        <p:nvSpPr>
          <p:cNvPr id="509" name="Shape 509"/>
          <p:cNvSpPr/>
          <p:nvPr>
            <p:ph type="title"/>
          </p:nvPr>
        </p:nvSpPr>
        <p:spPr>
          <a:xfrm>
            <a:off x="952500" y="214907"/>
            <a:ext cx="11099800" cy="1092201"/>
          </a:xfrm>
          <a:prstGeom prst="rect">
            <a:avLst/>
          </a:prstGeom>
        </p:spPr>
        <p:txBody>
          <a:bodyPr/>
          <a:lstStyle>
            <a:lvl1pPr>
              <a:defRPr sz="6400" u="sng"/>
            </a:lvl1pPr>
          </a:lstStyle>
          <a:p>
            <a:pPr lvl="0">
              <a:defRPr sz="1800" u="none"/>
            </a:pPr>
            <a:r>
              <a:rPr sz="6400" u="sng"/>
              <a:t>Congestion  Effects</a:t>
            </a:r>
          </a:p>
        </p:txBody>
      </p:sp>
      <p:sp>
        <p:nvSpPr>
          <p:cNvPr id="510" name="Shape 510"/>
          <p:cNvSpPr/>
          <p:nvPr/>
        </p:nvSpPr>
        <p:spPr>
          <a:xfrm>
            <a:off x="749300" y="1866651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511" name="Shape 511"/>
          <p:cNvSpPr/>
          <p:nvPr/>
        </p:nvSpPr>
        <p:spPr>
          <a:xfrm>
            <a:off x="3771900" y="1866651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512" name="Shape 512"/>
          <p:cNvSpPr/>
          <p:nvPr/>
        </p:nvSpPr>
        <p:spPr>
          <a:xfrm>
            <a:off x="7340600" y="1866651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513" name="Shape 513"/>
          <p:cNvSpPr/>
          <p:nvPr/>
        </p:nvSpPr>
        <p:spPr>
          <a:xfrm>
            <a:off x="387984" y="1752103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u</a:t>
            </a:r>
          </a:p>
        </p:txBody>
      </p:sp>
      <p:sp>
        <p:nvSpPr>
          <p:cNvPr id="514" name="Shape 514"/>
          <p:cNvSpPr/>
          <p:nvPr/>
        </p:nvSpPr>
        <p:spPr>
          <a:xfrm>
            <a:off x="7549940" y="1752103"/>
            <a:ext cx="343536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w</a:t>
            </a:r>
          </a:p>
        </p:txBody>
      </p:sp>
      <p:sp>
        <p:nvSpPr>
          <p:cNvPr id="515" name="Shape 515"/>
          <p:cNvSpPr/>
          <p:nvPr/>
        </p:nvSpPr>
        <p:spPr>
          <a:xfrm>
            <a:off x="3771899" y="2101850"/>
            <a:ext cx="27305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v</a:t>
            </a:r>
          </a:p>
        </p:txBody>
      </p:sp>
      <p:sp>
        <p:nvSpPr>
          <p:cNvPr id="516" name="Shape 516"/>
          <p:cNvSpPr/>
          <p:nvPr/>
        </p:nvSpPr>
        <p:spPr>
          <a:xfrm>
            <a:off x="1229810" y="1955799"/>
            <a:ext cx="763640" cy="4850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𝜏</a:t>
            </a:r>
            <a:r>
              <a:rPr baseline="-5999" sz="2500"/>
              <a:t>1</a:t>
            </a:r>
            <a:r>
              <a:rPr sz="2500"/>
              <a:t>=3</a:t>
            </a:r>
          </a:p>
        </p:txBody>
      </p:sp>
      <p:sp>
        <p:nvSpPr>
          <p:cNvPr id="517" name="Shape 517"/>
          <p:cNvSpPr/>
          <p:nvPr/>
        </p:nvSpPr>
        <p:spPr>
          <a:xfrm>
            <a:off x="4389875" y="1955799"/>
            <a:ext cx="763640" cy="4850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𝜏</a:t>
            </a:r>
            <a:r>
              <a:rPr baseline="-5999" sz="2500"/>
              <a:t>2</a:t>
            </a:r>
            <a:r>
              <a:rPr sz="2500"/>
              <a:t>=5</a:t>
            </a:r>
          </a:p>
        </p:txBody>
      </p:sp>
      <p:sp>
        <p:nvSpPr>
          <p:cNvPr id="518" name="Shape 518"/>
          <p:cNvSpPr/>
          <p:nvPr/>
        </p:nvSpPr>
        <p:spPr>
          <a:xfrm>
            <a:off x="2485376" y="1957042"/>
            <a:ext cx="794598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c</a:t>
            </a:r>
            <a:r>
              <a:rPr baseline="-5999" sz="2500"/>
              <a:t>1</a:t>
            </a:r>
            <a:r>
              <a:rPr sz="2500"/>
              <a:t>=8</a:t>
            </a:r>
          </a:p>
        </p:txBody>
      </p:sp>
      <p:sp>
        <p:nvSpPr>
          <p:cNvPr id="519" name="Shape 519"/>
          <p:cNvSpPr/>
          <p:nvPr/>
        </p:nvSpPr>
        <p:spPr>
          <a:xfrm>
            <a:off x="5517489" y="1957042"/>
            <a:ext cx="794598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c</a:t>
            </a:r>
            <a:r>
              <a:rPr baseline="-5999" sz="2500"/>
              <a:t>2</a:t>
            </a:r>
            <a:r>
              <a:rPr sz="2500"/>
              <a:t>=3</a:t>
            </a:r>
          </a:p>
        </p:txBody>
      </p:sp>
      <p:sp>
        <p:nvSpPr>
          <p:cNvPr id="520" name="Shape 520"/>
          <p:cNvSpPr/>
          <p:nvPr/>
        </p:nvSpPr>
        <p:spPr>
          <a:xfrm>
            <a:off x="642619" y="1288305"/>
            <a:ext cx="46736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0433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0433FF"/>
                </a:solidFill>
              </a:rPr>
              <a:t>16</a:t>
            </a:r>
          </a:p>
        </p:txBody>
      </p:sp>
      <p:sp>
        <p:nvSpPr>
          <p:cNvPr id="521" name="Shape 521"/>
          <p:cNvSpPr/>
          <p:nvPr/>
        </p:nvSpPr>
        <p:spPr>
          <a:xfrm>
            <a:off x="3763009" y="1288305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FF260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FF2600"/>
                </a:solidFill>
              </a:rPr>
              <a:t>9</a:t>
            </a:r>
          </a:p>
        </p:txBody>
      </p:sp>
      <p:sp>
        <p:nvSpPr>
          <p:cNvPr id="522" name="Shape 522"/>
          <p:cNvSpPr/>
          <p:nvPr/>
        </p:nvSpPr>
        <p:spPr>
          <a:xfrm>
            <a:off x="8108822" y="1764801"/>
            <a:ext cx="4864355" cy="4572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b="1" sz="2300">
                <a:solidFill>
                  <a:srgbClr val="942192"/>
                </a:solidFill>
                <a:latin typeface="Helvetica"/>
                <a:ea typeface="Helvetica"/>
                <a:cs typeface="Helvetica"/>
                <a:sym typeface="Helvetica"/>
              </a:rPr>
              <a:t>Congestion occurs </a:t>
            </a:r>
            <a:r>
              <a:rPr sz="2300"/>
              <a:t>because  c</a:t>
            </a:r>
            <a:r>
              <a:rPr baseline="-5999" sz="2300"/>
              <a:t>1</a:t>
            </a:r>
            <a:r>
              <a:rPr sz="2300"/>
              <a:t>&lt;c</a:t>
            </a:r>
            <a:r>
              <a:rPr baseline="-5999" sz="2300"/>
              <a:t>2</a:t>
            </a:r>
          </a:p>
        </p:txBody>
      </p:sp>
      <p:sp>
        <p:nvSpPr>
          <p:cNvPr id="523" name="Shape 523"/>
          <p:cNvSpPr/>
          <p:nvPr/>
        </p:nvSpPr>
        <p:spPr>
          <a:xfrm>
            <a:off x="964723" y="3795918"/>
            <a:ext cx="6553309" cy="1"/>
          </a:xfrm>
          <a:prstGeom prst="line">
            <a:avLst/>
          </a:prstGeom>
          <a:ln w="25400">
            <a:solidFill/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</a:p>
        </p:txBody>
      </p:sp>
      <p:sp>
        <p:nvSpPr>
          <p:cNvPr id="524" name="Shape 524"/>
          <p:cNvSpPr/>
          <p:nvPr/>
        </p:nvSpPr>
        <p:spPr>
          <a:xfrm>
            <a:off x="799623" y="3669166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525" name="Shape 525"/>
          <p:cNvSpPr/>
          <p:nvPr/>
        </p:nvSpPr>
        <p:spPr>
          <a:xfrm>
            <a:off x="3822223" y="3669166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526" name="Shape 526"/>
          <p:cNvSpPr/>
          <p:nvPr/>
        </p:nvSpPr>
        <p:spPr>
          <a:xfrm>
            <a:off x="7390924" y="3669166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527" name="Shape 527"/>
          <p:cNvSpPr/>
          <p:nvPr/>
        </p:nvSpPr>
        <p:spPr>
          <a:xfrm>
            <a:off x="438308" y="3554618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u</a:t>
            </a:r>
          </a:p>
        </p:txBody>
      </p:sp>
      <p:sp>
        <p:nvSpPr>
          <p:cNvPr id="528" name="Shape 528"/>
          <p:cNvSpPr/>
          <p:nvPr/>
        </p:nvSpPr>
        <p:spPr>
          <a:xfrm>
            <a:off x="7600264" y="3554618"/>
            <a:ext cx="343536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w</a:t>
            </a:r>
          </a:p>
        </p:txBody>
      </p:sp>
      <p:sp>
        <p:nvSpPr>
          <p:cNvPr id="529" name="Shape 529"/>
          <p:cNvSpPr/>
          <p:nvPr/>
        </p:nvSpPr>
        <p:spPr>
          <a:xfrm>
            <a:off x="3822223" y="3904364"/>
            <a:ext cx="27305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v</a:t>
            </a:r>
          </a:p>
        </p:txBody>
      </p:sp>
      <p:sp>
        <p:nvSpPr>
          <p:cNvPr id="530" name="Shape 530"/>
          <p:cNvSpPr/>
          <p:nvPr/>
        </p:nvSpPr>
        <p:spPr>
          <a:xfrm>
            <a:off x="1280133" y="3758314"/>
            <a:ext cx="763641" cy="485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𝜏</a:t>
            </a:r>
            <a:r>
              <a:rPr baseline="-5999" sz="2500"/>
              <a:t>1</a:t>
            </a:r>
            <a:r>
              <a:rPr sz="2500"/>
              <a:t>=3</a:t>
            </a:r>
          </a:p>
        </p:txBody>
      </p:sp>
      <p:sp>
        <p:nvSpPr>
          <p:cNvPr id="531" name="Shape 531"/>
          <p:cNvSpPr/>
          <p:nvPr/>
        </p:nvSpPr>
        <p:spPr>
          <a:xfrm>
            <a:off x="4440198" y="3758314"/>
            <a:ext cx="763641" cy="485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𝜏</a:t>
            </a:r>
            <a:r>
              <a:rPr baseline="-5999" sz="2500"/>
              <a:t>2</a:t>
            </a:r>
            <a:r>
              <a:rPr sz="2500"/>
              <a:t>=5</a:t>
            </a:r>
          </a:p>
        </p:txBody>
      </p:sp>
      <p:sp>
        <p:nvSpPr>
          <p:cNvPr id="532" name="Shape 532"/>
          <p:cNvSpPr/>
          <p:nvPr/>
        </p:nvSpPr>
        <p:spPr>
          <a:xfrm>
            <a:off x="2535700" y="3759556"/>
            <a:ext cx="794597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c</a:t>
            </a:r>
            <a:r>
              <a:rPr baseline="-5999" sz="2500"/>
              <a:t>1</a:t>
            </a:r>
            <a:r>
              <a:rPr sz="2500"/>
              <a:t>=8</a:t>
            </a:r>
          </a:p>
        </p:txBody>
      </p:sp>
      <p:sp>
        <p:nvSpPr>
          <p:cNvPr id="533" name="Shape 533"/>
          <p:cNvSpPr/>
          <p:nvPr/>
        </p:nvSpPr>
        <p:spPr>
          <a:xfrm>
            <a:off x="5567813" y="3759556"/>
            <a:ext cx="794598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c</a:t>
            </a:r>
            <a:r>
              <a:rPr baseline="-5999" sz="2500"/>
              <a:t>2</a:t>
            </a:r>
            <a:r>
              <a:rPr sz="2500"/>
              <a:t>=9</a:t>
            </a:r>
          </a:p>
        </p:txBody>
      </p:sp>
      <p:sp>
        <p:nvSpPr>
          <p:cNvPr id="534" name="Shape 534"/>
          <p:cNvSpPr/>
          <p:nvPr/>
        </p:nvSpPr>
        <p:spPr>
          <a:xfrm>
            <a:off x="3620293" y="3090820"/>
            <a:ext cx="67691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>
                <a:solidFill>
                  <a:srgbClr val="0433FF"/>
                </a:solidFill>
              </a:rPr>
              <a:t>8</a:t>
            </a:r>
            <a:r>
              <a:rPr sz="2500"/>
              <a:t>+</a:t>
            </a:r>
            <a:r>
              <a:rPr sz="2500">
                <a:solidFill>
                  <a:srgbClr val="FF2600"/>
                </a:solidFill>
              </a:rPr>
              <a:t>9</a:t>
            </a:r>
          </a:p>
        </p:txBody>
      </p:sp>
      <p:sp>
        <p:nvSpPr>
          <p:cNvPr id="535" name="Shape 535"/>
          <p:cNvSpPr/>
          <p:nvPr/>
        </p:nvSpPr>
        <p:spPr>
          <a:xfrm>
            <a:off x="8105576" y="2222499"/>
            <a:ext cx="3099855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300"/>
              <a:t>Full Evacuation at </a:t>
            </a:r>
            <a:r>
              <a:rPr sz="2300">
                <a:solidFill>
                  <a:srgbClr val="FF2600"/>
                </a:solidFill>
              </a:rPr>
              <a:t>t=13</a:t>
            </a:r>
          </a:p>
        </p:txBody>
      </p:sp>
      <p:sp>
        <p:nvSpPr>
          <p:cNvPr id="536" name="Shape 536"/>
          <p:cNvSpPr/>
          <p:nvPr/>
        </p:nvSpPr>
        <p:spPr>
          <a:xfrm>
            <a:off x="8108822" y="3595092"/>
            <a:ext cx="4864355" cy="11684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sz="2300">
                <a:solidFill>
                  <a:srgbClr val="FF2600"/>
                </a:solidFill>
              </a:rPr>
              <a:t>t=3:</a:t>
            </a:r>
            <a:r>
              <a:rPr sz="2300"/>
              <a:t>  first 8 items from u reach v which still contains 9 items</a:t>
            </a:r>
            <a:endParaRPr sz="2300"/>
          </a:p>
          <a:p>
            <a:pPr lvl="0" algn="l">
              <a:defRPr sz="1800"/>
            </a:pPr>
            <a:r>
              <a:rPr sz="2300"/>
              <a:t>=&gt;  </a:t>
            </a:r>
            <a:r>
              <a:rPr b="1" sz="2300">
                <a:solidFill>
                  <a:srgbClr val="942192"/>
                </a:solidFill>
                <a:latin typeface="Helvetica"/>
                <a:ea typeface="Helvetica"/>
                <a:cs typeface="Helvetica"/>
                <a:sym typeface="Helvetica"/>
              </a:rPr>
              <a:t>Congestion occurs.   </a:t>
            </a:r>
          </a:p>
        </p:txBody>
      </p:sp>
      <p:sp>
        <p:nvSpPr>
          <p:cNvPr id="537" name="Shape 537"/>
          <p:cNvSpPr/>
          <p:nvPr/>
        </p:nvSpPr>
        <p:spPr>
          <a:xfrm>
            <a:off x="4537320" y="3090820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FF260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FF2600"/>
                </a:solidFill>
              </a:rPr>
              <a:t>9</a:t>
            </a:r>
          </a:p>
        </p:txBody>
      </p:sp>
      <p:sp>
        <p:nvSpPr>
          <p:cNvPr id="538" name="Shape 538"/>
          <p:cNvSpPr/>
          <p:nvPr/>
        </p:nvSpPr>
        <p:spPr>
          <a:xfrm>
            <a:off x="5261306" y="3090820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FF260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FF2600"/>
                </a:solidFill>
              </a:rPr>
              <a:t>9</a:t>
            </a:r>
          </a:p>
        </p:txBody>
      </p:sp>
      <p:sp>
        <p:nvSpPr>
          <p:cNvPr id="539" name="Shape 539"/>
          <p:cNvSpPr/>
          <p:nvPr/>
        </p:nvSpPr>
        <p:spPr>
          <a:xfrm>
            <a:off x="5819696" y="3090820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FF260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FF2600"/>
                </a:solidFill>
              </a:rPr>
              <a:t>9</a:t>
            </a:r>
          </a:p>
        </p:txBody>
      </p:sp>
      <p:sp>
        <p:nvSpPr>
          <p:cNvPr id="540" name="Shape 540"/>
          <p:cNvSpPr/>
          <p:nvPr/>
        </p:nvSpPr>
        <p:spPr>
          <a:xfrm>
            <a:off x="3065390" y="3090820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0433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0433FF"/>
                </a:solidFill>
              </a:rPr>
              <a:t>8</a:t>
            </a:r>
          </a:p>
        </p:txBody>
      </p:sp>
    </p:spTree>
  </p:cSld>
  <p:clrMapOvr>
    <a:masterClrMapping/>
  </p:clrMapOvr>
  <p:transition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Shape 542"/>
          <p:cNvSpPr/>
          <p:nvPr/>
        </p:nvSpPr>
        <p:spPr>
          <a:xfrm>
            <a:off x="914400" y="1993403"/>
            <a:ext cx="6553308" cy="1"/>
          </a:xfrm>
          <a:prstGeom prst="line">
            <a:avLst/>
          </a:prstGeom>
          <a:ln w="25400">
            <a:solidFill/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</a:p>
        </p:txBody>
      </p:sp>
      <p:sp>
        <p:nvSpPr>
          <p:cNvPr id="543" name="Shape 543"/>
          <p:cNvSpPr/>
          <p:nvPr>
            <p:ph type="sldNum" sz="quarter" idx="4294967295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t"/>
          <a:lstStyle>
            <a:lvl1pPr algn="ctr" defTabSz="584200">
              <a:defRPr sz="18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/>
            <a:fld id="{86CB4B4D-7CA3-9044-876B-883B54F8677D}" type="slidenum"/>
          </a:p>
        </p:txBody>
      </p:sp>
      <p:sp>
        <p:nvSpPr>
          <p:cNvPr id="544" name="Shape 544"/>
          <p:cNvSpPr/>
          <p:nvPr>
            <p:ph type="title"/>
          </p:nvPr>
        </p:nvSpPr>
        <p:spPr>
          <a:xfrm>
            <a:off x="952500" y="214907"/>
            <a:ext cx="11099800" cy="1092201"/>
          </a:xfrm>
          <a:prstGeom prst="rect">
            <a:avLst/>
          </a:prstGeom>
        </p:spPr>
        <p:txBody>
          <a:bodyPr/>
          <a:lstStyle>
            <a:lvl1pPr>
              <a:defRPr sz="6400" u="sng"/>
            </a:lvl1pPr>
          </a:lstStyle>
          <a:p>
            <a:pPr lvl="0">
              <a:defRPr sz="1800" u="none"/>
            </a:pPr>
            <a:r>
              <a:rPr sz="6400" u="sng"/>
              <a:t>Congestion  Effects</a:t>
            </a:r>
          </a:p>
        </p:txBody>
      </p:sp>
      <p:sp>
        <p:nvSpPr>
          <p:cNvPr id="545" name="Shape 545"/>
          <p:cNvSpPr/>
          <p:nvPr/>
        </p:nvSpPr>
        <p:spPr>
          <a:xfrm>
            <a:off x="749300" y="1866651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546" name="Shape 546"/>
          <p:cNvSpPr/>
          <p:nvPr/>
        </p:nvSpPr>
        <p:spPr>
          <a:xfrm>
            <a:off x="3771900" y="1866651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547" name="Shape 547"/>
          <p:cNvSpPr/>
          <p:nvPr/>
        </p:nvSpPr>
        <p:spPr>
          <a:xfrm>
            <a:off x="7340600" y="1866651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548" name="Shape 548"/>
          <p:cNvSpPr/>
          <p:nvPr/>
        </p:nvSpPr>
        <p:spPr>
          <a:xfrm>
            <a:off x="387984" y="1752103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u</a:t>
            </a:r>
          </a:p>
        </p:txBody>
      </p:sp>
      <p:sp>
        <p:nvSpPr>
          <p:cNvPr id="549" name="Shape 549"/>
          <p:cNvSpPr/>
          <p:nvPr/>
        </p:nvSpPr>
        <p:spPr>
          <a:xfrm>
            <a:off x="7549940" y="1752103"/>
            <a:ext cx="343536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w</a:t>
            </a:r>
          </a:p>
        </p:txBody>
      </p:sp>
      <p:sp>
        <p:nvSpPr>
          <p:cNvPr id="550" name="Shape 550"/>
          <p:cNvSpPr/>
          <p:nvPr/>
        </p:nvSpPr>
        <p:spPr>
          <a:xfrm>
            <a:off x="3771899" y="2101850"/>
            <a:ext cx="27305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v</a:t>
            </a:r>
          </a:p>
        </p:txBody>
      </p:sp>
      <p:sp>
        <p:nvSpPr>
          <p:cNvPr id="551" name="Shape 551"/>
          <p:cNvSpPr/>
          <p:nvPr/>
        </p:nvSpPr>
        <p:spPr>
          <a:xfrm>
            <a:off x="1229810" y="1955799"/>
            <a:ext cx="763640" cy="4850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𝜏</a:t>
            </a:r>
            <a:r>
              <a:rPr baseline="-5999" sz="2500"/>
              <a:t>1</a:t>
            </a:r>
            <a:r>
              <a:rPr sz="2500"/>
              <a:t>=3</a:t>
            </a:r>
          </a:p>
        </p:txBody>
      </p:sp>
      <p:sp>
        <p:nvSpPr>
          <p:cNvPr id="552" name="Shape 552"/>
          <p:cNvSpPr/>
          <p:nvPr/>
        </p:nvSpPr>
        <p:spPr>
          <a:xfrm>
            <a:off x="4389875" y="1955799"/>
            <a:ext cx="763640" cy="4850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𝜏</a:t>
            </a:r>
            <a:r>
              <a:rPr baseline="-5999" sz="2500"/>
              <a:t>2</a:t>
            </a:r>
            <a:r>
              <a:rPr sz="2500"/>
              <a:t>=5</a:t>
            </a:r>
          </a:p>
        </p:txBody>
      </p:sp>
      <p:sp>
        <p:nvSpPr>
          <p:cNvPr id="553" name="Shape 553"/>
          <p:cNvSpPr/>
          <p:nvPr/>
        </p:nvSpPr>
        <p:spPr>
          <a:xfrm>
            <a:off x="2485376" y="1957042"/>
            <a:ext cx="794598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c</a:t>
            </a:r>
            <a:r>
              <a:rPr baseline="-5999" sz="2500"/>
              <a:t>1</a:t>
            </a:r>
            <a:r>
              <a:rPr sz="2500"/>
              <a:t>=8</a:t>
            </a:r>
          </a:p>
        </p:txBody>
      </p:sp>
      <p:sp>
        <p:nvSpPr>
          <p:cNvPr id="554" name="Shape 554"/>
          <p:cNvSpPr/>
          <p:nvPr/>
        </p:nvSpPr>
        <p:spPr>
          <a:xfrm>
            <a:off x="5517489" y="1957042"/>
            <a:ext cx="794598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c</a:t>
            </a:r>
            <a:r>
              <a:rPr baseline="-5999" sz="2500"/>
              <a:t>2</a:t>
            </a:r>
            <a:r>
              <a:rPr sz="2500"/>
              <a:t>=3</a:t>
            </a:r>
          </a:p>
        </p:txBody>
      </p:sp>
      <p:sp>
        <p:nvSpPr>
          <p:cNvPr id="555" name="Shape 555"/>
          <p:cNvSpPr/>
          <p:nvPr/>
        </p:nvSpPr>
        <p:spPr>
          <a:xfrm>
            <a:off x="642619" y="1288305"/>
            <a:ext cx="46736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0433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0433FF"/>
                </a:solidFill>
              </a:rPr>
              <a:t>16</a:t>
            </a:r>
          </a:p>
        </p:txBody>
      </p:sp>
      <p:sp>
        <p:nvSpPr>
          <p:cNvPr id="556" name="Shape 556"/>
          <p:cNvSpPr/>
          <p:nvPr/>
        </p:nvSpPr>
        <p:spPr>
          <a:xfrm>
            <a:off x="3763009" y="1288305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FF260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FF2600"/>
                </a:solidFill>
              </a:rPr>
              <a:t>9</a:t>
            </a:r>
          </a:p>
        </p:txBody>
      </p:sp>
      <p:sp>
        <p:nvSpPr>
          <p:cNvPr id="557" name="Shape 557"/>
          <p:cNvSpPr/>
          <p:nvPr/>
        </p:nvSpPr>
        <p:spPr>
          <a:xfrm>
            <a:off x="8108822" y="1764801"/>
            <a:ext cx="4864355" cy="4572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b="1" sz="2300">
                <a:solidFill>
                  <a:srgbClr val="942192"/>
                </a:solidFill>
                <a:latin typeface="Helvetica"/>
                <a:ea typeface="Helvetica"/>
                <a:cs typeface="Helvetica"/>
                <a:sym typeface="Helvetica"/>
              </a:rPr>
              <a:t>Congestion occurs </a:t>
            </a:r>
            <a:r>
              <a:rPr sz="2300"/>
              <a:t>because  c</a:t>
            </a:r>
            <a:r>
              <a:rPr baseline="-5999" sz="2300"/>
              <a:t>1</a:t>
            </a:r>
            <a:r>
              <a:rPr sz="2300"/>
              <a:t>&lt;c</a:t>
            </a:r>
            <a:r>
              <a:rPr baseline="-5999" sz="2300"/>
              <a:t>2</a:t>
            </a:r>
          </a:p>
        </p:txBody>
      </p:sp>
      <p:sp>
        <p:nvSpPr>
          <p:cNvPr id="558" name="Shape 558"/>
          <p:cNvSpPr/>
          <p:nvPr/>
        </p:nvSpPr>
        <p:spPr>
          <a:xfrm>
            <a:off x="964723" y="3795918"/>
            <a:ext cx="6553309" cy="1"/>
          </a:xfrm>
          <a:prstGeom prst="line">
            <a:avLst/>
          </a:prstGeom>
          <a:ln w="25400">
            <a:solidFill/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</a:p>
        </p:txBody>
      </p:sp>
      <p:sp>
        <p:nvSpPr>
          <p:cNvPr id="559" name="Shape 559"/>
          <p:cNvSpPr/>
          <p:nvPr/>
        </p:nvSpPr>
        <p:spPr>
          <a:xfrm>
            <a:off x="799623" y="3669166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560" name="Shape 560"/>
          <p:cNvSpPr/>
          <p:nvPr/>
        </p:nvSpPr>
        <p:spPr>
          <a:xfrm>
            <a:off x="3822223" y="3669166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561" name="Shape 561"/>
          <p:cNvSpPr/>
          <p:nvPr/>
        </p:nvSpPr>
        <p:spPr>
          <a:xfrm>
            <a:off x="7390924" y="3669166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562" name="Shape 562"/>
          <p:cNvSpPr/>
          <p:nvPr/>
        </p:nvSpPr>
        <p:spPr>
          <a:xfrm>
            <a:off x="438308" y="3554618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u</a:t>
            </a:r>
          </a:p>
        </p:txBody>
      </p:sp>
      <p:sp>
        <p:nvSpPr>
          <p:cNvPr id="563" name="Shape 563"/>
          <p:cNvSpPr/>
          <p:nvPr/>
        </p:nvSpPr>
        <p:spPr>
          <a:xfrm>
            <a:off x="7600264" y="3554618"/>
            <a:ext cx="343536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w</a:t>
            </a:r>
          </a:p>
        </p:txBody>
      </p:sp>
      <p:sp>
        <p:nvSpPr>
          <p:cNvPr id="564" name="Shape 564"/>
          <p:cNvSpPr/>
          <p:nvPr/>
        </p:nvSpPr>
        <p:spPr>
          <a:xfrm>
            <a:off x="3822223" y="3904364"/>
            <a:ext cx="27305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v</a:t>
            </a:r>
          </a:p>
        </p:txBody>
      </p:sp>
      <p:sp>
        <p:nvSpPr>
          <p:cNvPr id="565" name="Shape 565"/>
          <p:cNvSpPr/>
          <p:nvPr/>
        </p:nvSpPr>
        <p:spPr>
          <a:xfrm>
            <a:off x="1280133" y="3758314"/>
            <a:ext cx="763641" cy="485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𝜏</a:t>
            </a:r>
            <a:r>
              <a:rPr baseline="-5999" sz="2500"/>
              <a:t>1</a:t>
            </a:r>
            <a:r>
              <a:rPr sz="2500"/>
              <a:t>=3</a:t>
            </a:r>
          </a:p>
        </p:txBody>
      </p:sp>
      <p:sp>
        <p:nvSpPr>
          <p:cNvPr id="566" name="Shape 566"/>
          <p:cNvSpPr/>
          <p:nvPr/>
        </p:nvSpPr>
        <p:spPr>
          <a:xfrm>
            <a:off x="4440198" y="3758314"/>
            <a:ext cx="763641" cy="485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𝜏</a:t>
            </a:r>
            <a:r>
              <a:rPr baseline="-5999" sz="2500"/>
              <a:t>2</a:t>
            </a:r>
            <a:r>
              <a:rPr sz="2500"/>
              <a:t>=5</a:t>
            </a:r>
          </a:p>
        </p:txBody>
      </p:sp>
      <p:sp>
        <p:nvSpPr>
          <p:cNvPr id="567" name="Shape 567"/>
          <p:cNvSpPr/>
          <p:nvPr/>
        </p:nvSpPr>
        <p:spPr>
          <a:xfrm>
            <a:off x="2535700" y="3759556"/>
            <a:ext cx="794597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c</a:t>
            </a:r>
            <a:r>
              <a:rPr baseline="-5999" sz="2500"/>
              <a:t>1</a:t>
            </a:r>
            <a:r>
              <a:rPr sz="2500"/>
              <a:t>=8</a:t>
            </a:r>
          </a:p>
        </p:txBody>
      </p:sp>
      <p:sp>
        <p:nvSpPr>
          <p:cNvPr id="568" name="Shape 568"/>
          <p:cNvSpPr/>
          <p:nvPr/>
        </p:nvSpPr>
        <p:spPr>
          <a:xfrm>
            <a:off x="5567813" y="3759556"/>
            <a:ext cx="794598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c</a:t>
            </a:r>
            <a:r>
              <a:rPr baseline="-5999" sz="2500"/>
              <a:t>2</a:t>
            </a:r>
            <a:r>
              <a:rPr sz="2500"/>
              <a:t>=9</a:t>
            </a:r>
          </a:p>
        </p:txBody>
      </p:sp>
      <p:sp>
        <p:nvSpPr>
          <p:cNvPr id="569" name="Shape 569"/>
          <p:cNvSpPr/>
          <p:nvPr/>
        </p:nvSpPr>
        <p:spPr>
          <a:xfrm>
            <a:off x="8105576" y="2222499"/>
            <a:ext cx="3099855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300"/>
              <a:t>Full Evacuation at </a:t>
            </a:r>
            <a:r>
              <a:rPr sz="2300">
                <a:solidFill>
                  <a:srgbClr val="FF2600"/>
                </a:solidFill>
              </a:rPr>
              <a:t>t=13</a:t>
            </a:r>
          </a:p>
        </p:txBody>
      </p:sp>
      <p:sp>
        <p:nvSpPr>
          <p:cNvPr id="570" name="Shape 570"/>
          <p:cNvSpPr/>
          <p:nvPr/>
        </p:nvSpPr>
        <p:spPr>
          <a:xfrm>
            <a:off x="8108822" y="3595092"/>
            <a:ext cx="4864355" cy="11684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sz="2300">
                <a:solidFill>
                  <a:srgbClr val="FF2600"/>
                </a:solidFill>
              </a:rPr>
              <a:t>t=3:</a:t>
            </a:r>
            <a:r>
              <a:rPr sz="2300"/>
              <a:t>  first 8 items from u reach v which still contains 9 items</a:t>
            </a:r>
            <a:endParaRPr sz="2300"/>
          </a:p>
          <a:p>
            <a:pPr lvl="0" algn="l">
              <a:defRPr sz="1800"/>
            </a:pPr>
            <a:r>
              <a:rPr sz="2300"/>
              <a:t>=&gt;  </a:t>
            </a:r>
            <a:r>
              <a:rPr b="1" sz="2300">
                <a:solidFill>
                  <a:srgbClr val="942192"/>
                </a:solidFill>
                <a:latin typeface="Helvetica"/>
                <a:ea typeface="Helvetica"/>
                <a:cs typeface="Helvetica"/>
                <a:sym typeface="Helvetica"/>
              </a:rPr>
              <a:t>Congestion occurs.   </a:t>
            </a:r>
          </a:p>
        </p:txBody>
      </p:sp>
      <p:sp>
        <p:nvSpPr>
          <p:cNvPr id="571" name="Shape 571"/>
          <p:cNvSpPr/>
          <p:nvPr/>
        </p:nvSpPr>
        <p:spPr>
          <a:xfrm>
            <a:off x="8178800" y="4776192"/>
            <a:ext cx="3634982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sz="2300">
                <a:solidFill>
                  <a:srgbClr val="FF2600"/>
                </a:solidFill>
              </a:rPr>
              <a:t>t=12: </a:t>
            </a:r>
            <a:r>
              <a:rPr sz="2300"/>
              <a:t>Last item arrives at w</a:t>
            </a:r>
          </a:p>
        </p:txBody>
      </p:sp>
      <p:sp>
        <p:nvSpPr>
          <p:cNvPr id="572" name="Shape 572"/>
          <p:cNvSpPr/>
          <p:nvPr/>
        </p:nvSpPr>
        <p:spPr>
          <a:xfrm>
            <a:off x="7011828" y="3001920"/>
            <a:ext cx="102997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>
                <a:solidFill>
                  <a:srgbClr val="0433FF"/>
                </a:solidFill>
              </a:rPr>
              <a:t>16</a:t>
            </a:r>
            <a:r>
              <a:rPr sz="2500"/>
              <a:t>+</a:t>
            </a:r>
            <a:r>
              <a:rPr sz="2500">
                <a:solidFill>
                  <a:srgbClr val="FF2600"/>
                </a:solidFill>
              </a:rPr>
              <a:t>36</a:t>
            </a:r>
          </a:p>
        </p:txBody>
      </p:sp>
    </p:spTree>
  </p:cSld>
  <p:clrMapOvr>
    <a:masterClrMapping/>
  </p:clrMapOvr>
  <p:transition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Shape 574"/>
          <p:cNvSpPr/>
          <p:nvPr/>
        </p:nvSpPr>
        <p:spPr>
          <a:xfrm>
            <a:off x="914400" y="1993403"/>
            <a:ext cx="6553308" cy="1"/>
          </a:xfrm>
          <a:prstGeom prst="line">
            <a:avLst/>
          </a:prstGeom>
          <a:ln w="25400">
            <a:solidFill/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</a:p>
        </p:txBody>
      </p:sp>
      <p:sp>
        <p:nvSpPr>
          <p:cNvPr id="575" name="Shape 575"/>
          <p:cNvSpPr/>
          <p:nvPr>
            <p:ph type="sldNum" sz="quarter" idx="4294967295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t"/>
          <a:lstStyle>
            <a:lvl1pPr algn="ctr" defTabSz="584200">
              <a:defRPr sz="18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/>
            <a:fld id="{86CB4B4D-7CA3-9044-876B-883B54F8677D}" type="slidenum"/>
          </a:p>
        </p:txBody>
      </p:sp>
      <p:sp>
        <p:nvSpPr>
          <p:cNvPr id="576" name="Shape 576"/>
          <p:cNvSpPr/>
          <p:nvPr>
            <p:ph type="title"/>
          </p:nvPr>
        </p:nvSpPr>
        <p:spPr>
          <a:xfrm>
            <a:off x="952500" y="214907"/>
            <a:ext cx="11099800" cy="1092201"/>
          </a:xfrm>
          <a:prstGeom prst="rect">
            <a:avLst/>
          </a:prstGeom>
        </p:spPr>
        <p:txBody>
          <a:bodyPr/>
          <a:lstStyle>
            <a:lvl1pPr>
              <a:defRPr sz="6400" u="sng"/>
            </a:lvl1pPr>
          </a:lstStyle>
          <a:p>
            <a:pPr lvl="0">
              <a:defRPr sz="1800" u="none"/>
            </a:pPr>
            <a:r>
              <a:rPr sz="6400" u="sng"/>
              <a:t>Congestion  Effects</a:t>
            </a:r>
          </a:p>
        </p:txBody>
      </p:sp>
      <p:sp>
        <p:nvSpPr>
          <p:cNvPr id="577" name="Shape 577"/>
          <p:cNvSpPr/>
          <p:nvPr/>
        </p:nvSpPr>
        <p:spPr>
          <a:xfrm>
            <a:off x="749300" y="1866651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578" name="Shape 578"/>
          <p:cNvSpPr/>
          <p:nvPr/>
        </p:nvSpPr>
        <p:spPr>
          <a:xfrm>
            <a:off x="3771900" y="1866651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579" name="Shape 579"/>
          <p:cNvSpPr/>
          <p:nvPr/>
        </p:nvSpPr>
        <p:spPr>
          <a:xfrm>
            <a:off x="7340600" y="1866651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580" name="Shape 580"/>
          <p:cNvSpPr/>
          <p:nvPr/>
        </p:nvSpPr>
        <p:spPr>
          <a:xfrm>
            <a:off x="387984" y="1752103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u</a:t>
            </a:r>
          </a:p>
        </p:txBody>
      </p:sp>
      <p:sp>
        <p:nvSpPr>
          <p:cNvPr id="581" name="Shape 581"/>
          <p:cNvSpPr/>
          <p:nvPr/>
        </p:nvSpPr>
        <p:spPr>
          <a:xfrm>
            <a:off x="7549940" y="1752103"/>
            <a:ext cx="343536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w</a:t>
            </a:r>
          </a:p>
        </p:txBody>
      </p:sp>
      <p:sp>
        <p:nvSpPr>
          <p:cNvPr id="582" name="Shape 582"/>
          <p:cNvSpPr/>
          <p:nvPr/>
        </p:nvSpPr>
        <p:spPr>
          <a:xfrm>
            <a:off x="3771899" y="2101850"/>
            <a:ext cx="27305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v</a:t>
            </a:r>
          </a:p>
        </p:txBody>
      </p:sp>
      <p:sp>
        <p:nvSpPr>
          <p:cNvPr id="583" name="Shape 583"/>
          <p:cNvSpPr/>
          <p:nvPr/>
        </p:nvSpPr>
        <p:spPr>
          <a:xfrm>
            <a:off x="1229810" y="1955799"/>
            <a:ext cx="763640" cy="4850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𝜏</a:t>
            </a:r>
            <a:r>
              <a:rPr baseline="-5999" sz="2500"/>
              <a:t>1</a:t>
            </a:r>
            <a:r>
              <a:rPr sz="2500"/>
              <a:t>=3</a:t>
            </a:r>
          </a:p>
        </p:txBody>
      </p:sp>
      <p:sp>
        <p:nvSpPr>
          <p:cNvPr id="584" name="Shape 584"/>
          <p:cNvSpPr/>
          <p:nvPr/>
        </p:nvSpPr>
        <p:spPr>
          <a:xfrm>
            <a:off x="4389875" y="1955799"/>
            <a:ext cx="763640" cy="4850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𝜏</a:t>
            </a:r>
            <a:r>
              <a:rPr baseline="-5999" sz="2500"/>
              <a:t>2</a:t>
            </a:r>
            <a:r>
              <a:rPr sz="2500"/>
              <a:t>=5</a:t>
            </a:r>
          </a:p>
        </p:txBody>
      </p:sp>
      <p:sp>
        <p:nvSpPr>
          <p:cNvPr id="585" name="Shape 585"/>
          <p:cNvSpPr/>
          <p:nvPr/>
        </p:nvSpPr>
        <p:spPr>
          <a:xfrm>
            <a:off x="2485376" y="1957042"/>
            <a:ext cx="794598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c</a:t>
            </a:r>
            <a:r>
              <a:rPr baseline="-5999" sz="2500"/>
              <a:t>1</a:t>
            </a:r>
            <a:r>
              <a:rPr sz="2500"/>
              <a:t>=8</a:t>
            </a:r>
          </a:p>
        </p:txBody>
      </p:sp>
      <p:sp>
        <p:nvSpPr>
          <p:cNvPr id="586" name="Shape 586"/>
          <p:cNvSpPr/>
          <p:nvPr/>
        </p:nvSpPr>
        <p:spPr>
          <a:xfrm>
            <a:off x="5517489" y="1957042"/>
            <a:ext cx="794598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c</a:t>
            </a:r>
            <a:r>
              <a:rPr baseline="-5999" sz="2500"/>
              <a:t>2</a:t>
            </a:r>
            <a:r>
              <a:rPr sz="2500"/>
              <a:t>=3</a:t>
            </a:r>
          </a:p>
        </p:txBody>
      </p:sp>
      <p:sp>
        <p:nvSpPr>
          <p:cNvPr id="587" name="Shape 587"/>
          <p:cNvSpPr/>
          <p:nvPr/>
        </p:nvSpPr>
        <p:spPr>
          <a:xfrm>
            <a:off x="642619" y="1288305"/>
            <a:ext cx="46736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0433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0433FF"/>
                </a:solidFill>
              </a:rPr>
              <a:t>16</a:t>
            </a:r>
          </a:p>
        </p:txBody>
      </p:sp>
      <p:sp>
        <p:nvSpPr>
          <p:cNvPr id="588" name="Shape 588"/>
          <p:cNvSpPr/>
          <p:nvPr/>
        </p:nvSpPr>
        <p:spPr>
          <a:xfrm>
            <a:off x="3763009" y="1288305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FF260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FF2600"/>
                </a:solidFill>
              </a:rPr>
              <a:t>9</a:t>
            </a:r>
          </a:p>
        </p:txBody>
      </p:sp>
      <p:sp>
        <p:nvSpPr>
          <p:cNvPr id="589" name="Shape 589"/>
          <p:cNvSpPr/>
          <p:nvPr/>
        </p:nvSpPr>
        <p:spPr>
          <a:xfrm>
            <a:off x="8108822" y="1764801"/>
            <a:ext cx="4864355" cy="4572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b="1" sz="2300">
                <a:solidFill>
                  <a:srgbClr val="942192"/>
                </a:solidFill>
                <a:latin typeface="Helvetica"/>
                <a:ea typeface="Helvetica"/>
                <a:cs typeface="Helvetica"/>
                <a:sym typeface="Helvetica"/>
              </a:rPr>
              <a:t>Congestion occurs </a:t>
            </a:r>
            <a:r>
              <a:rPr sz="2300"/>
              <a:t>because  c</a:t>
            </a:r>
            <a:r>
              <a:rPr baseline="-5999" sz="2300"/>
              <a:t>1</a:t>
            </a:r>
            <a:r>
              <a:rPr sz="2300"/>
              <a:t>&lt;c</a:t>
            </a:r>
            <a:r>
              <a:rPr baseline="-5999" sz="2300"/>
              <a:t>2</a:t>
            </a:r>
          </a:p>
        </p:txBody>
      </p:sp>
      <p:sp>
        <p:nvSpPr>
          <p:cNvPr id="590" name="Shape 590"/>
          <p:cNvSpPr/>
          <p:nvPr/>
        </p:nvSpPr>
        <p:spPr>
          <a:xfrm>
            <a:off x="964723" y="3795918"/>
            <a:ext cx="6553309" cy="1"/>
          </a:xfrm>
          <a:prstGeom prst="line">
            <a:avLst/>
          </a:prstGeom>
          <a:ln w="25400">
            <a:solidFill/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</a:p>
        </p:txBody>
      </p:sp>
      <p:sp>
        <p:nvSpPr>
          <p:cNvPr id="591" name="Shape 591"/>
          <p:cNvSpPr/>
          <p:nvPr/>
        </p:nvSpPr>
        <p:spPr>
          <a:xfrm>
            <a:off x="799623" y="3669166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592" name="Shape 592"/>
          <p:cNvSpPr/>
          <p:nvPr/>
        </p:nvSpPr>
        <p:spPr>
          <a:xfrm>
            <a:off x="3822223" y="3669166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593" name="Shape 593"/>
          <p:cNvSpPr/>
          <p:nvPr/>
        </p:nvSpPr>
        <p:spPr>
          <a:xfrm>
            <a:off x="7390924" y="3669166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594" name="Shape 594"/>
          <p:cNvSpPr/>
          <p:nvPr/>
        </p:nvSpPr>
        <p:spPr>
          <a:xfrm>
            <a:off x="438308" y="3554618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u</a:t>
            </a:r>
          </a:p>
        </p:txBody>
      </p:sp>
      <p:sp>
        <p:nvSpPr>
          <p:cNvPr id="595" name="Shape 595"/>
          <p:cNvSpPr/>
          <p:nvPr/>
        </p:nvSpPr>
        <p:spPr>
          <a:xfrm>
            <a:off x="7600264" y="3554618"/>
            <a:ext cx="343536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w</a:t>
            </a:r>
          </a:p>
        </p:txBody>
      </p:sp>
      <p:sp>
        <p:nvSpPr>
          <p:cNvPr id="596" name="Shape 596"/>
          <p:cNvSpPr/>
          <p:nvPr/>
        </p:nvSpPr>
        <p:spPr>
          <a:xfrm>
            <a:off x="3822223" y="3904364"/>
            <a:ext cx="27305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v</a:t>
            </a:r>
          </a:p>
        </p:txBody>
      </p:sp>
      <p:sp>
        <p:nvSpPr>
          <p:cNvPr id="597" name="Shape 597"/>
          <p:cNvSpPr/>
          <p:nvPr/>
        </p:nvSpPr>
        <p:spPr>
          <a:xfrm>
            <a:off x="1280133" y="3758314"/>
            <a:ext cx="763641" cy="485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𝜏</a:t>
            </a:r>
            <a:r>
              <a:rPr baseline="-5999" sz="2500"/>
              <a:t>1</a:t>
            </a:r>
            <a:r>
              <a:rPr sz="2500"/>
              <a:t>=3</a:t>
            </a:r>
          </a:p>
        </p:txBody>
      </p:sp>
      <p:sp>
        <p:nvSpPr>
          <p:cNvPr id="598" name="Shape 598"/>
          <p:cNvSpPr/>
          <p:nvPr/>
        </p:nvSpPr>
        <p:spPr>
          <a:xfrm>
            <a:off x="4440198" y="3758314"/>
            <a:ext cx="763641" cy="485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𝜏</a:t>
            </a:r>
            <a:r>
              <a:rPr baseline="-5999" sz="2500"/>
              <a:t>2</a:t>
            </a:r>
            <a:r>
              <a:rPr sz="2500"/>
              <a:t>=5</a:t>
            </a:r>
          </a:p>
        </p:txBody>
      </p:sp>
      <p:sp>
        <p:nvSpPr>
          <p:cNvPr id="599" name="Shape 599"/>
          <p:cNvSpPr/>
          <p:nvPr/>
        </p:nvSpPr>
        <p:spPr>
          <a:xfrm>
            <a:off x="2535700" y="3759556"/>
            <a:ext cx="794597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c</a:t>
            </a:r>
            <a:r>
              <a:rPr baseline="-5999" sz="2500"/>
              <a:t>1</a:t>
            </a:r>
            <a:r>
              <a:rPr sz="2500"/>
              <a:t>=8</a:t>
            </a:r>
          </a:p>
        </p:txBody>
      </p:sp>
      <p:sp>
        <p:nvSpPr>
          <p:cNvPr id="600" name="Shape 600"/>
          <p:cNvSpPr/>
          <p:nvPr/>
        </p:nvSpPr>
        <p:spPr>
          <a:xfrm>
            <a:off x="5567813" y="3759556"/>
            <a:ext cx="794598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c</a:t>
            </a:r>
            <a:r>
              <a:rPr baseline="-5999" sz="2500"/>
              <a:t>2</a:t>
            </a:r>
            <a:r>
              <a:rPr sz="2500"/>
              <a:t>=9</a:t>
            </a:r>
          </a:p>
        </p:txBody>
      </p:sp>
      <p:sp>
        <p:nvSpPr>
          <p:cNvPr id="601" name="Shape 601"/>
          <p:cNvSpPr/>
          <p:nvPr/>
        </p:nvSpPr>
        <p:spPr>
          <a:xfrm>
            <a:off x="692943" y="3090820"/>
            <a:ext cx="46736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0433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0433FF"/>
                </a:solidFill>
              </a:rPr>
              <a:t>16</a:t>
            </a:r>
          </a:p>
        </p:txBody>
      </p:sp>
      <p:sp>
        <p:nvSpPr>
          <p:cNvPr id="602" name="Shape 602"/>
          <p:cNvSpPr/>
          <p:nvPr/>
        </p:nvSpPr>
        <p:spPr>
          <a:xfrm>
            <a:off x="3725068" y="3090820"/>
            <a:ext cx="46736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FF260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FF2600"/>
                </a:solidFill>
              </a:rPr>
              <a:t>36</a:t>
            </a:r>
          </a:p>
        </p:txBody>
      </p:sp>
      <p:sp>
        <p:nvSpPr>
          <p:cNvPr id="603" name="Shape 603"/>
          <p:cNvSpPr/>
          <p:nvPr/>
        </p:nvSpPr>
        <p:spPr>
          <a:xfrm>
            <a:off x="8105576" y="2222499"/>
            <a:ext cx="3099855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300"/>
              <a:t>Full Evacuation at </a:t>
            </a:r>
            <a:r>
              <a:rPr sz="2300">
                <a:solidFill>
                  <a:srgbClr val="FF2600"/>
                </a:solidFill>
              </a:rPr>
              <a:t>t=13</a:t>
            </a:r>
          </a:p>
        </p:txBody>
      </p:sp>
      <p:sp>
        <p:nvSpPr>
          <p:cNvPr id="604" name="Shape 604"/>
          <p:cNvSpPr/>
          <p:nvPr/>
        </p:nvSpPr>
        <p:spPr>
          <a:xfrm>
            <a:off x="8026031" y="3389516"/>
            <a:ext cx="5016755" cy="8128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b="1" sz="2300">
                <a:solidFill>
                  <a:srgbClr val="942192"/>
                </a:solidFill>
                <a:latin typeface="Helvetica"/>
                <a:ea typeface="Helvetica"/>
                <a:cs typeface="Helvetica"/>
                <a:sym typeface="Helvetica"/>
              </a:rPr>
              <a:t>Congestion occurs </a:t>
            </a:r>
            <a:r>
              <a:rPr sz="2300"/>
              <a:t>because v not empty when first group arrives from u</a:t>
            </a:r>
          </a:p>
        </p:txBody>
      </p:sp>
      <p:sp>
        <p:nvSpPr>
          <p:cNvPr id="605" name="Shape 605"/>
          <p:cNvSpPr/>
          <p:nvPr/>
        </p:nvSpPr>
        <p:spPr>
          <a:xfrm>
            <a:off x="8047080" y="4305299"/>
            <a:ext cx="4080447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sz="2300"/>
              <a:t>Full Evacuation at </a:t>
            </a:r>
            <a:r>
              <a:rPr sz="2300">
                <a:solidFill>
                  <a:srgbClr val="FF2600"/>
                </a:solidFill>
              </a:rPr>
              <a:t>t=12</a:t>
            </a:r>
          </a:p>
        </p:txBody>
      </p:sp>
    </p:spTree>
  </p:cSld>
  <p:clrMapOvr>
    <a:masterClrMapping/>
  </p:clrMapOvr>
  <p:transition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Shape 607"/>
          <p:cNvSpPr/>
          <p:nvPr/>
        </p:nvSpPr>
        <p:spPr>
          <a:xfrm>
            <a:off x="914400" y="1993403"/>
            <a:ext cx="6553308" cy="1"/>
          </a:xfrm>
          <a:prstGeom prst="line">
            <a:avLst/>
          </a:prstGeom>
          <a:ln w="25400">
            <a:solidFill/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</a:p>
        </p:txBody>
      </p:sp>
      <p:sp>
        <p:nvSpPr>
          <p:cNvPr id="608" name="Shape 608"/>
          <p:cNvSpPr/>
          <p:nvPr>
            <p:ph type="sldNum" sz="quarter" idx="4294967295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t"/>
          <a:lstStyle>
            <a:lvl1pPr algn="ctr" defTabSz="584200">
              <a:defRPr sz="18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/>
            <a:fld id="{86CB4B4D-7CA3-9044-876B-883B54F8677D}" type="slidenum"/>
          </a:p>
        </p:txBody>
      </p:sp>
      <p:sp>
        <p:nvSpPr>
          <p:cNvPr id="609" name="Shape 609"/>
          <p:cNvSpPr/>
          <p:nvPr>
            <p:ph type="title"/>
          </p:nvPr>
        </p:nvSpPr>
        <p:spPr>
          <a:xfrm>
            <a:off x="952500" y="214907"/>
            <a:ext cx="11099800" cy="1092201"/>
          </a:xfrm>
          <a:prstGeom prst="rect">
            <a:avLst/>
          </a:prstGeom>
        </p:spPr>
        <p:txBody>
          <a:bodyPr/>
          <a:lstStyle>
            <a:lvl1pPr>
              <a:defRPr sz="6400" u="sng"/>
            </a:lvl1pPr>
          </a:lstStyle>
          <a:p>
            <a:pPr lvl="0">
              <a:defRPr sz="1800" u="none"/>
            </a:pPr>
            <a:r>
              <a:rPr sz="6400" u="sng"/>
              <a:t>Congestion  Effects</a:t>
            </a:r>
          </a:p>
        </p:txBody>
      </p:sp>
      <p:sp>
        <p:nvSpPr>
          <p:cNvPr id="610" name="Shape 610"/>
          <p:cNvSpPr/>
          <p:nvPr/>
        </p:nvSpPr>
        <p:spPr>
          <a:xfrm>
            <a:off x="749300" y="1866651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611" name="Shape 611"/>
          <p:cNvSpPr/>
          <p:nvPr/>
        </p:nvSpPr>
        <p:spPr>
          <a:xfrm>
            <a:off x="3771900" y="1866651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612" name="Shape 612"/>
          <p:cNvSpPr/>
          <p:nvPr/>
        </p:nvSpPr>
        <p:spPr>
          <a:xfrm>
            <a:off x="7340600" y="1866651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613" name="Shape 613"/>
          <p:cNvSpPr/>
          <p:nvPr/>
        </p:nvSpPr>
        <p:spPr>
          <a:xfrm>
            <a:off x="387984" y="1752103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u</a:t>
            </a:r>
          </a:p>
        </p:txBody>
      </p:sp>
      <p:sp>
        <p:nvSpPr>
          <p:cNvPr id="614" name="Shape 614"/>
          <p:cNvSpPr/>
          <p:nvPr/>
        </p:nvSpPr>
        <p:spPr>
          <a:xfrm>
            <a:off x="7549940" y="1752103"/>
            <a:ext cx="343536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w</a:t>
            </a:r>
          </a:p>
        </p:txBody>
      </p:sp>
      <p:sp>
        <p:nvSpPr>
          <p:cNvPr id="615" name="Shape 615"/>
          <p:cNvSpPr/>
          <p:nvPr/>
        </p:nvSpPr>
        <p:spPr>
          <a:xfrm>
            <a:off x="3771899" y="2101850"/>
            <a:ext cx="27305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v</a:t>
            </a:r>
          </a:p>
        </p:txBody>
      </p:sp>
      <p:sp>
        <p:nvSpPr>
          <p:cNvPr id="616" name="Shape 616"/>
          <p:cNvSpPr/>
          <p:nvPr/>
        </p:nvSpPr>
        <p:spPr>
          <a:xfrm>
            <a:off x="1229810" y="1955799"/>
            <a:ext cx="763640" cy="4850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𝜏</a:t>
            </a:r>
            <a:r>
              <a:rPr baseline="-5999" sz="2500"/>
              <a:t>1</a:t>
            </a:r>
            <a:r>
              <a:rPr sz="2500"/>
              <a:t>=3</a:t>
            </a:r>
          </a:p>
        </p:txBody>
      </p:sp>
      <p:sp>
        <p:nvSpPr>
          <p:cNvPr id="617" name="Shape 617"/>
          <p:cNvSpPr/>
          <p:nvPr/>
        </p:nvSpPr>
        <p:spPr>
          <a:xfrm>
            <a:off x="4389875" y="1955799"/>
            <a:ext cx="763640" cy="4850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𝜏</a:t>
            </a:r>
            <a:r>
              <a:rPr baseline="-5999" sz="2500"/>
              <a:t>2</a:t>
            </a:r>
            <a:r>
              <a:rPr sz="2500"/>
              <a:t>=5</a:t>
            </a:r>
          </a:p>
        </p:txBody>
      </p:sp>
      <p:sp>
        <p:nvSpPr>
          <p:cNvPr id="618" name="Shape 618"/>
          <p:cNvSpPr/>
          <p:nvPr/>
        </p:nvSpPr>
        <p:spPr>
          <a:xfrm>
            <a:off x="2485376" y="1957042"/>
            <a:ext cx="794598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c</a:t>
            </a:r>
            <a:r>
              <a:rPr baseline="-5999" sz="2500"/>
              <a:t>1</a:t>
            </a:r>
            <a:r>
              <a:rPr sz="2500"/>
              <a:t>=8</a:t>
            </a:r>
          </a:p>
        </p:txBody>
      </p:sp>
      <p:sp>
        <p:nvSpPr>
          <p:cNvPr id="619" name="Shape 619"/>
          <p:cNvSpPr/>
          <p:nvPr/>
        </p:nvSpPr>
        <p:spPr>
          <a:xfrm>
            <a:off x="5517489" y="1957042"/>
            <a:ext cx="794598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c</a:t>
            </a:r>
            <a:r>
              <a:rPr baseline="-5999" sz="2500"/>
              <a:t>2</a:t>
            </a:r>
            <a:r>
              <a:rPr sz="2500"/>
              <a:t>=3</a:t>
            </a:r>
          </a:p>
        </p:txBody>
      </p:sp>
      <p:sp>
        <p:nvSpPr>
          <p:cNvPr id="620" name="Shape 620"/>
          <p:cNvSpPr/>
          <p:nvPr/>
        </p:nvSpPr>
        <p:spPr>
          <a:xfrm>
            <a:off x="642619" y="1288305"/>
            <a:ext cx="46736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0433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0433FF"/>
                </a:solidFill>
              </a:rPr>
              <a:t>16</a:t>
            </a:r>
          </a:p>
        </p:txBody>
      </p:sp>
      <p:sp>
        <p:nvSpPr>
          <p:cNvPr id="621" name="Shape 621"/>
          <p:cNvSpPr/>
          <p:nvPr/>
        </p:nvSpPr>
        <p:spPr>
          <a:xfrm>
            <a:off x="3763009" y="1288305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FF260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FF2600"/>
                </a:solidFill>
              </a:rPr>
              <a:t>9</a:t>
            </a:r>
          </a:p>
        </p:txBody>
      </p:sp>
      <p:sp>
        <p:nvSpPr>
          <p:cNvPr id="622" name="Shape 622"/>
          <p:cNvSpPr/>
          <p:nvPr/>
        </p:nvSpPr>
        <p:spPr>
          <a:xfrm>
            <a:off x="8108822" y="1764801"/>
            <a:ext cx="4864355" cy="4572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b="1" sz="2300">
                <a:solidFill>
                  <a:srgbClr val="942192"/>
                </a:solidFill>
                <a:latin typeface="Helvetica"/>
                <a:ea typeface="Helvetica"/>
                <a:cs typeface="Helvetica"/>
                <a:sym typeface="Helvetica"/>
              </a:rPr>
              <a:t>Congestion occurs </a:t>
            </a:r>
            <a:r>
              <a:rPr sz="2300"/>
              <a:t>because  c</a:t>
            </a:r>
            <a:r>
              <a:rPr baseline="-5999" sz="2300"/>
              <a:t>1</a:t>
            </a:r>
            <a:r>
              <a:rPr sz="2300"/>
              <a:t>&lt;c</a:t>
            </a:r>
            <a:r>
              <a:rPr baseline="-5999" sz="2300"/>
              <a:t>2</a:t>
            </a:r>
          </a:p>
        </p:txBody>
      </p:sp>
      <p:sp>
        <p:nvSpPr>
          <p:cNvPr id="623" name="Shape 623"/>
          <p:cNvSpPr/>
          <p:nvPr/>
        </p:nvSpPr>
        <p:spPr>
          <a:xfrm>
            <a:off x="964723" y="3795918"/>
            <a:ext cx="6553309" cy="1"/>
          </a:xfrm>
          <a:prstGeom prst="line">
            <a:avLst/>
          </a:prstGeom>
          <a:ln w="25400">
            <a:solidFill/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</a:p>
        </p:txBody>
      </p:sp>
      <p:sp>
        <p:nvSpPr>
          <p:cNvPr id="624" name="Shape 624"/>
          <p:cNvSpPr/>
          <p:nvPr/>
        </p:nvSpPr>
        <p:spPr>
          <a:xfrm>
            <a:off x="799623" y="3669166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625" name="Shape 625"/>
          <p:cNvSpPr/>
          <p:nvPr/>
        </p:nvSpPr>
        <p:spPr>
          <a:xfrm>
            <a:off x="3822223" y="3669166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626" name="Shape 626"/>
          <p:cNvSpPr/>
          <p:nvPr/>
        </p:nvSpPr>
        <p:spPr>
          <a:xfrm>
            <a:off x="7390924" y="3669166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627" name="Shape 627"/>
          <p:cNvSpPr/>
          <p:nvPr/>
        </p:nvSpPr>
        <p:spPr>
          <a:xfrm>
            <a:off x="438308" y="3554618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u</a:t>
            </a:r>
          </a:p>
        </p:txBody>
      </p:sp>
      <p:sp>
        <p:nvSpPr>
          <p:cNvPr id="628" name="Shape 628"/>
          <p:cNvSpPr/>
          <p:nvPr/>
        </p:nvSpPr>
        <p:spPr>
          <a:xfrm>
            <a:off x="7600264" y="3554618"/>
            <a:ext cx="343536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w</a:t>
            </a:r>
          </a:p>
        </p:txBody>
      </p:sp>
      <p:sp>
        <p:nvSpPr>
          <p:cNvPr id="629" name="Shape 629"/>
          <p:cNvSpPr/>
          <p:nvPr/>
        </p:nvSpPr>
        <p:spPr>
          <a:xfrm>
            <a:off x="3822223" y="3904364"/>
            <a:ext cx="27305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v</a:t>
            </a:r>
          </a:p>
        </p:txBody>
      </p:sp>
      <p:sp>
        <p:nvSpPr>
          <p:cNvPr id="630" name="Shape 630"/>
          <p:cNvSpPr/>
          <p:nvPr/>
        </p:nvSpPr>
        <p:spPr>
          <a:xfrm>
            <a:off x="1280133" y="3758314"/>
            <a:ext cx="763641" cy="485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𝜏</a:t>
            </a:r>
            <a:r>
              <a:rPr baseline="-5999" sz="2500"/>
              <a:t>1</a:t>
            </a:r>
            <a:r>
              <a:rPr sz="2500"/>
              <a:t>=3</a:t>
            </a:r>
          </a:p>
        </p:txBody>
      </p:sp>
      <p:sp>
        <p:nvSpPr>
          <p:cNvPr id="631" name="Shape 631"/>
          <p:cNvSpPr/>
          <p:nvPr/>
        </p:nvSpPr>
        <p:spPr>
          <a:xfrm>
            <a:off x="4440198" y="3758314"/>
            <a:ext cx="763641" cy="485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𝜏</a:t>
            </a:r>
            <a:r>
              <a:rPr baseline="-5999" sz="2500"/>
              <a:t>2</a:t>
            </a:r>
            <a:r>
              <a:rPr sz="2500"/>
              <a:t>=5</a:t>
            </a:r>
          </a:p>
        </p:txBody>
      </p:sp>
      <p:sp>
        <p:nvSpPr>
          <p:cNvPr id="632" name="Shape 632"/>
          <p:cNvSpPr/>
          <p:nvPr/>
        </p:nvSpPr>
        <p:spPr>
          <a:xfrm>
            <a:off x="2535700" y="3759556"/>
            <a:ext cx="794597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c</a:t>
            </a:r>
            <a:r>
              <a:rPr baseline="-5999" sz="2500"/>
              <a:t>1</a:t>
            </a:r>
            <a:r>
              <a:rPr sz="2500"/>
              <a:t>=8</a:t>
            </a:r>
          </a:p>
        </p:txBody>
      </p:sp>
      <p:sp>
        <p:nvSpPr>
          <p:cNvPr id="633" name="Shape 633"/>
          <p:cNvSpPr/>
          <p:nvPr/>
        </p:nvSpPr>
        <p:spPr>
          <a:xfrm>
            <a:off x="5567813" y="3759556"/>
            <a:ext cx="794598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c</a:t>
            </a:r>
            <a:r>
              <a:rPr baseline="-5999" sz="2500"/>
              <a:t>2</a:t>
            </a:r>
            <a:r>
              <a:rPr sz="2500"/>
              <a:t>=9</a:t>
            </a:r>
          </a:p>
        </p:txBody>
      </p:sp>
      <p:sp>
        <p:nvSpPr>
          <p:cNvPr id="634" name="Shape 634"/>
          <p:cNvSpPr/>
          <p:nvPr/>
        </p:nvSpPr>
        <p:spPr>
          <a:xfrm>
            <a:off x="692943" y="3090820"/>
            <a:ext cx="46736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0433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0433FF"/>
                </a:solidFill>
              </a:rPr>
              <a:t>16</a:t>
            </a:r>
          </a:p>
        </p:txBody>
      </p:sp>
      <p:sp>
        <p:nvSpPr>
          <p:cNvPr id="635" name="Shape 635"/>
          <p:cNvSpPr/>
          <p:nvPr/>
        </p:nvSpPr>
        <p:spPr>
          <a:xfrm>
            <a:off x="3725068" y="3090820"/>
            <a:ext cx="46736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FF260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FF2600"/>
                </a:solidFill>
              </a:rPr>
              <a:t>36</a:t>
            </a:r>
          </a:p>
        </p:txBody>
      </p:sp>
      <p:sp>
        <p:nvSpPr>
          <p:cNvPr id="636" name="Shape 636"/>
          <p:cNvSpPr/>
          <p:nvPr/>
        </p:nvSpPr>
        <p:spPr>
          <a:xfrm>
            <a:off x="8105576" y="2222499"/>
            <a:ext cx="3099855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300"/>
              <a:t>Full Evacuation at </a:t>
            </a:r>
            <a:r>
              <a:rPr sz="2300">
                <a:solidFill>
                  <a:srgbClr val="FF2600"/>
                </a:solidFill>
              </a:rPr>
              <a:t>t=13</a:t>
            </a:r>
          </a:p>
        </p:txBody>
      </p:sp>
      <p:sp>
        <p:nvSpPr>
          <p:cNvPr id="637" name="Shape 637"/>
          <p:cNvSpPr/>
          <p:nvPr/>
        </p:nvSpPr>
        <p:spPr>
          <a:xfrm>
            <a:off x="8026031" y="3389516"/>
            <a:ext cx="5016755" cy="8128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b="1" sz="2300">
                <a:solidFill>
                  <a:srgbClr val="942192"/>
                </a:solidFill>
                <a:latin typeface="Helvetica"/>
                <a:ea typeface="Helvetica"/>
                <a:cs typeface="Helvetica"/>
                <a:sym typeface="Helvetica"/>
              </a:rPr>
              <a:t>Congestion occurs </a:t>
            </a:r>
            <a:r>
              <a:rPr sz="2300"/>
              <a:t>because v not empty when first group arrives from u</a:t>
            </a:r>
          </a:p>
        </p:txBody>
      </p:sp>
      <p:sp>
        <p:nvSpPr>
          <p:cNvPr id="638" name="Shape 638"/>
          <p:cNvSpPr/>
          <p:nvPr/>
        </p:nvSpPr>
        <p:spPr>
          <a:xfrm>
            <a:off x="977423" y="5598432"/>
            <a:ext cx="6553309" cy="1"/>
          </a:xfrm>
          <a:prstGeom prst="line">
            <a:avLst/>
          </a:prstGeom>
          <a:ln w="25400">
            <a:solidFill/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</a:p>
        </p:txBody>
      </p:sp>
      <p:sp>
        <p:nvSpPr>
          <p:cNvPr id="639" name="Shape 639"/>
          <p:cNvSpPr/>
          <p:nvPr/>
        </p:nvSpPr>
        <p:spPr>
          <a:xfrm>
            <a:off x="812323" y="5471680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640" name="Shape 640"/>
          <p:cNvSpPr/>
          <p:nvPr/>
        </p:nvSpPr>
        <p:spPr>
          <a:xfrm>
            <a:off x="3834923" y="5471680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641" name="Shape 641"/>
          <p:cNvSpPr/>
          <p:nvPr/>
        </p:nvSpPr>
        <p:spPr>
          <a:xfrm>
            <a:off x="7403624" y="5471680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642" name="Shape 642"/>
          <p:cNvSpPr/>
          <p:nvPr/>
        </p:nvSpPr>
        <p:spPr>
          <a:xfrm>
            <a:off x="451008" y="5357132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u</a:t>
            </a:r>
          </a:p>
        </p:txBody>
      </p:sp>
      <p:sp>
        <p:nvSpPr>
          <p:cNvPr id="643" name="Shape 643"/>
          <p:cNvSpPr/>
          <p:nvPr/>
        </p:nvSpPr>
        <p:spPr>
          <a:xfrm>
            <a:off x="7612964" y="5357132"/>
            <a:ext cx="343536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w</a:t>
            </a:r>
          </a:p>
        </p:txBody>
      </p:sp>
      <p:sp>
        <p:nvSpPr>
          <p:cNvPr id="644" name="Shape 644"/>
          <p:cNvSpPr/>
          <p:nvPr/>
        </p:nvSpPr>
        <p:spPr>
          <a:xfrm>
            <a:off x="3834923" y="5706878"/>
            <a:ext cx="27305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v</a:t>
            </a:r>
          </a:p>
        </p:txBody>
      </p:sp>
      <p:sp>
        <p:nvSpPr>
          <p:cNvPr id="645" name="Shape 645"/>
          <p:cNvSpPr/>
          <p:nvPr/>
        </p:nvSpPr>
        <p:spPr>
          <a:xfrm>
            <a:off x="1292833" y="5560828"/>
            <a:ext cx="763641" cy="4850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𝜏</a:t>
            </a:r>
            <a:r>
              <a:rPr baseline="-5999" sz="2500"/>
              <a:t>1</a:t>
            </a:r>
            <a:r>
              <a:rPr sz="2500"/>
              <a:t>=3</a:t>
            </a:r>
          </a:p>
        </p:txBody>
      </p:sp>
      <p:sp>
        <p:nvSpPr>
          <p:cNvPr id="646" name="Shape 646"/>
          <p:cNvSpPr/>
          <p:nvPr/>
        </p:nvSpPr>
        <p:spPr>
          <a:xfrm>
            <a:off x="4452898" y="5560828"/>
            <a:ext cx="763641" cy="4850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𝜏</a:t>
            </a:r>
            <a:r>
              <a:rPr baseline="-5999" sz="2500"/>
              <a:t>2</a:t>
            </a:r>
            <a:r>
              <a:rPr sz="2500"/>
              <a:t>=5</a:t>
            </a:r>
          </a:p>
        </p:txBody>
      </p:sp>
      <p:sp>
        <p:nvSpPr>
          <p:cNvPr id="647" name="Shape 647"/>
          <p:cNvSpPr/>
          <p:nvPr/>
        </p:nvSpPr>
        <p:spPr>
          <a:xfrm>
            <a:off x="2548400" y="5562071"/>
            <a:ext cx="794597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c</a:t>
            </a:r>
            <a:r>
              <a:rPr baseline="-5999" sz="2500"/>
              <a:t>1</a:t>
            </a:r>
            <a:r>
              <a:rPr sz="2500"/>
              <a:t>=8</a:t>
            </a:r>
          </a:p>
        </p:txBody>
      </p:sp>
      <p:sp>
        <p:nvSpPr>
          <p:cNvPr id="648" name="Shape 648"/>
          <p:cNvSpPr/>
          <p:nvPr/>
        </p:nvSpPr>
        <p:spPr>
          <a:xfrm>
            <a:off x="5580513" y="5562071"/>
            <a:ext cx="794598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c</a:t>
            </a:r>
            <a:r>
              <a:rPr baseline="-5999" sz="2500"/>
              <a:t>2</a:t>
            </a:r>
            <a:r>
              <a:rPr sz="2500"/>
              <a:t>=9</a:t>
            </a:r>
          </a:p>
        </p:txBody>
      </p:sp>
      <p:sp>
        <p:nvSpPr>
          <p:cNvPr id="649" name="Shape 649"/>
          <p:cNvSpPr/>
          <p:nvPr/>
        </p:nvSpPr>
        <p:spPr>
          <a:xfrm>
            <a:off x="705643" y="4893334"/>
            <a:ext cx="46736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0433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0433FF"/>
                </a:solidFill>
              </a:rPr>
              <a:t>16</a:t>
            </a:r>
          </a:p>
        </p:txBody>
      </p:sp>
      <p:sp>
        <p:nvSpPr>
          <p:cNvPr id="650" name="Shape 650"/>
          <p:cNvSpPr/>
          <p:nvPr/>
        </p:nvSpPr>
        <p:spPr>
          <a:xfrm>
            <a:off x="3737768" y="4893334"/>
            <a:ext cx="46736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FF260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FF2600"/>
                </a:solidFill>
              </a:rPr>
              <a:t>18</a:t>
            </a:r>
          </a:p>
        </p:txBody>
      </p:sp>
      <p:sp>
        <p:nvSpPr>
          <p:cNvPr id="651" name="Shape 651"/>
          <p:cNvSpPr/>
          <p:nvPr/>
        </p:nvSpPr>
        <p:spPr>
          <a:xfrm>
            <a:off x="8047080" y="4305299"/>
            <a:ext cx="4080447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sz="2300"/>
              <a:t>Full Evacuation at </a:t>
            </a:r>
            <a:r>
              <a:rPr sz="2300">
                <a:solidFill>
                  <a:srgbClr val="FF2600"/>
                </a:solidFill>
              </a:rPr>
              <a:t>t=12</a:t>
            </a:r>
          </a:p>
        </p:txBody>
      </p:sp>
    </p:spTree>
  </p:cSld>
  <p:clrMapOvr>
    <a:masterClrMapping/>
  </p:clrMapOvr>
  <p:transition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Shape 653"/>
          <p:cNvSpPr/>
          <p:nvPr/>
        </p:nvSpPr>
        <p:spPr>
          <a:xfrm>
            <a:off x="914400" y="1993403"/>
            <a:ext cx="6553308" cy="1"/>
          </a:xfrm>
          <a:prstGeom prst="line">
            <a:avLst/>
          </a:prstGeom>
          <a:ln w="25400">
            <a:solidFill/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</a:p>
        </p:txBody>
      </p:sp>
      <p:sp>
        <p:nvSpPr>
          <p:cNvPr id="654" name="Shape 654"/>
          <p:cNvSpPr/>
          <p:nvPr>
            <p:ph type="sldNum" sz="quarter" idx="4294967295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t"/>
          <a:lstStyle>
            <a:lvl1pPr algn="ctr" defTabSz="584200">
              <a:defRPr sz="18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/>
            <a:fld id="{86CB4B4D-7CA3-9044-876B-883B54F8677D}" type="slidenum"/>
          </a:p>
        </p:txBody>
      </p:sp>
      <p:sp>
        <p:nvSpPr>
          <p:cNvPr id="655" name="Shape 655"/>
          <p:cNvSpPr/>
          <p:nvPr>
            <p:ph type="title"/>
          </p:nvPr>
        </p:nvSpPr>
        <p:spPr>
          <a:xfrm>
            <a:off x="952500" y="214907"/>
            <a:ext cx="11099800" cy="1092201"/>
          </a:xfrm>
          <a:prstGeom prst="rect">
            <a:avLst/>
          </a:prstGeom>
        </p:spPr>
        <p:txBody>
          <a:bodyPr/>
          <a:lstStyle>
            <a:lvl1pPr>
              <a:defRPr sz="6400" u="sng"/>
            </a:lvl1pPr>
          </a:lstStyle>
          <a:p>
            <a:pPr lvl="0">
              <a:defRPr sz="1800" u="none"/>
            </a:pPr>
            <a:r>
              <a:rPr sz="6400" u="sng"/>
              <a:t>Congestion  Effects</a:t>
            </a:r>
          </a:p>
        </p:txBody>
      </p:sp>
      <p:sp>
        <p:nvSpPr>
          <p:cNvPr id="656" name="Shape 656"/>
          <p:cNvSpPr/>
          <p:nvPr/>
        </p:nvSpPr>
        <p:spPr>
          <a:xfrm>
            <a:off x="749300" y="1866651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657" name="Shape 657"/>
          <p:cNvSpPr/>
          <p:nvPr/>
        </p:nvSpPr>
        <p:spPr>
          <a:xfrm>
            <a:off x="3771900" y="1866651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658" name="Shape 658"/>
          <p:cNvSpPr/>
          <p:nvPr/>
        </p:nvSpPr>
        <p:spPr>
          <a:xfrm>
            <a:off x="7340600" y="1866651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659" name="Shape 659"/>
          <p:cNvSpPr/>
          <p:nvPr/>
        </p:nvSpPr>
        <p:spPr>
          <a:xfrm>
            <a:off x="387984" y="1752103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u</a:t>
            </a:r>
          </a:p>
        </p:txBody>
      </p:sp>
      <p:sp>
        <p:nvSpPr>
          <p:cNvPr id="660" name="Shape 660"/>
          <p:cNvSpPr/>
          <p:nvPr/>
        </p:nvSpPr>
        <p:spPr>
          <a:xfrm>
            <a:off x="7549940" y="1752103"/>
            <a:ext cx="343536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w</a:t>
            </a:r>
          </a:p>
        </p:txBody>
      </p:sp>
      <p:sp>
        <p:nvSpPr>
          <p:cNvPr id="661" name="Shape 661"/>
          <p:cNvSpPr/>
          <p:nvPr/>
        </p:nvSpPr>
        <p:spPr>
          <a:xfrm>
            <a:off x="3771899" y="2101850"/>
            <a:ext cx="27305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v</a:t>
            </a:r>
          </a:p>
        </p:txBody>
      </p:sp>
      <p:sp>
        <p:nvSpPr>
          <p:cNvPr id="662" name="Shape 662"/>
          <p:cNvSpPr/>
          <p:nvPr/>
        </p:nvSpPr>
        <p:spPr>
          <a:xfrm>
            <a:off x="1229810" y="1955799"/>
            <a:ext cx="763640" cy="4850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𝜏</a:t>
            </a:r>
            <a:r>
              <a:rPr baseline="-5999" sz="2500"/>
              <a:t>1</a:t>
            </a:r>
            <a:r>
              <a:rPr sz="2500"/>
              <a:t>=3</a:t>
            </a:r>
          </a:p>
        </p:txBody>
      </p:sp>
      <p:sp>
        <p:nvSpPr>
          <p:cNvPr id="663" name="Shape 663"/>
          <p:cNvSpPr/>
          <p:nvPr/>
        </p:nvSpPr>
        <p:spPr>
          <a:xfrm>
            <a:off x="4389875" y="1955799"/>
            <a:ext cx="763640" cy="4850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𝜏</a:t>
            </a:r>
            <a:r>
              <a:rPr baseline="-5999" sz="2500"/>
              <a:t>2</a:t>
            </a:r>
            <a:r>
              <a:rPr sz="2500"/>
              <a:t>=5</a:t>
            </a:r>
          </a:p>
        </p:txBody>
      </p:sp>
      <p:sp>
        <p:nvSpPr>
          <p:cNvPr id="664" name="Shape 664"/>
          <p:cNvSpPr/>
          <p:nvPr/>
        </p:nvSpPr>
        <p:spPr>
          <a:xfrm>
            <a:off x="2485376" y="1957042"/>
            <a:ext cx="794598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c</a:t>
            </a:r>
            <a:r>
              <a:rPr baseline="-5999" sz="2500"/>
              <a:t>1</a:t>
            </a:r>
            <a:r>
              <a:rPr sz="2500"/>
              <a:t>=8</a:t>
            </a:r>
          </a:p>
        </p:txBody>
      </p:sp>
      <p:sp>
        <p:nvSpPr>
          <p:cNvPr id="665" name="Shape 665"/>
          <p:cNvSpPr/>
          <p:nvPr/>
        </p:nvSpPr>
        <p:spPr>
          <a:xfrm>
            <a:off x="5517489" y="1957042"/>
            <a:ext cx="794598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c</a:t>
            </a:r>
            <a:r>
              <a:rPr baseline="-5999" sz="2500"/>
              <a:t>2</a:t>
            </a:r>
            <a:r>
              <a:rPr sz="2500"/>
              <a:t>=3</a:t>
            </a:r>
          </a:p>
        </p:txBody>
      </p:sp>
      <p:sp>
        <p:nvSpPr>
          <p:cNvPr id="666" name="Shape 666"/>
          <p:cNvSpPr/>
          <p:nvPr/>
        </p:nvSpPr>
        <p:spPr>
          <a:xfrm>
            <a:off x="642619" y="1288305"/>
            <a:ext cx="46736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0433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0433FF"/>
                </a:solidFill>
              </a:rPr>
              <a:t>16</a:t>
            </a:r>
          </a:p>
        </p:txBody>
      </p:sp>
      <p:sp>
        <p:nvSpPr>
          <p:cNvPr id="667" name="Shape 667"/>
          <p:cNvSpPr/>
          <p:nvPr/>
        </p:nvSpPr>
        <p:spPr>
          <a:xfrm>
            <a:off x="3763009" y="1288305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FF260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FF2600"/>
                </a:solidFill>
              </a:rPr>
              <a:t>9</a:t>
            </a:r>
          </a:p>
        </p:txBody>
      </p:sp>
      <p:sp>
        <p:nvSpPr>
          <p:cNvPr id="668" name="Shape 668"/>
          <p:cNvSpPr/>
          <p:nvPr/>
        </p:nvSpPr>
        <p:spPr>
          <a:xfrm>
            <a:off x="8108822" y="1764801"/>
            <a:ext cx="4864355" cy="4572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b="1" sz="2300">
                <a:solidFill>
                  <a:srgbClr val="942192"/>
                </a:solidFill>
                <a:latin typeface="Helvetica"/>
                <a:ea typeface="Helvetica"/>
                <a:cs typeface="Helvetica"/>
                <a:sym typeface="Helvetica"/>
              </a:rPr>
              <a:t>Congestion occurs </a:t>
            </a:r>
            <a:r>
              <a:rPr sz="2300"/>
              <a:t>because  c</a:t>
            </a:r>
            <a:r>
              <a:rPr baseline="-5999" sz="2300"/>
              <a:t>1</a:t>
            </a:r>
            <a:r>
              <a:rPr sz="2300"/>
              <a:t>&lt;c</a:t>
            </a:r>
            <a:r>
              <a:rPr baseline="-5999" sz="2300"/>
              <a:t>2</a:t>
            </a:r>
          </a:p>
        </p:txBody>
      </p:sp>
      <p:sp>
        <p:nvSpPr>
          <p:cNvPr id="669" name="Shape 669"/>
          <p:cNvSpPr/>
          <p:nvPr/>
        </p:nvSpPr>
        <p:spPr>
          <a:xfrm>
            <a:off x="964723" y="3795918"/>
            <a:ext cx="6553309" cy="1"/>
          </a:xfrm>
          <a:prstGeom prst="line">
            <a:avLst/>
          </a:prstGeom>
          <a:ln w="25400">
            <a:solidFill/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</a:p>
        </p:txBody>
      </p:sp>
      <p:sp>
        <p:nvSpPr>
          <p:cNvPr id="670" name="Shape 670"/>
          <p:cNvSpPr/>
          <p:nvPr/>
        </p:nvSpPr>
        <p:spPr>
          <a:xfrm>
            <a:off x="799623" y="3669166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671" name="Shape 671"/>
          <p:cNvSpPr/>
          <p:nvPr/>
        </p:nvSpPr>
        <p:spPr>
          <a:xfrm>
            <a:off x="3822223" y="3669166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672" name="Shape 672"/>
          <p:cNvSpPr/>
          <p:nvPr/>
        </p:nvSpPr>
        <p:spPr>
          <a:xfrm>
            <a:off x="7390924" y="3669166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673" name="Shape 673"/>
          <p:cNvSpPr/>
          <p:nvPr/>
        </p:nvSpPr>
        <p:spPr>
          <a:xfrm>
            <a:off x="438308" y="3554618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u</a:t>
            </a:r>
          </a:p>
        </p:txBody>
      </p:sp>
      <p:sp>
        <p:nvSpPr>
          <p:cNvPr id="674" name="Shape 674"/>
          <p:cNvSpPr/>
          <p:nvPr/>
        </p:nvSpPr>
        <p:spPr>
          <a:xfrm>
            <a:off x="7600264" y="3554618"/>
            <a:ext cx="343536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w</a:t>
            </a:r>
          </a:p>
        </p:txBody>
      </p:sp>
      <p:sp>
        <p:nvSpPr>
          <p:cNvPr id="675" name="Shape 675"/>
          <p:cNvSpPr/>
          <p:nvPr/>
        </p:nvSpPr>
        <p:spPr>
          <a:xfrm>
            <a:off x="3822223" y="3904364"/>
            <a:ext cx="27305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v</a:t>
            </a:r>
          </a:p>
        </p:txBody>
      </p:sp>
      <p:sp>
        <p:nvSpPr>
          <p:cNvPr id="676" name="Shape 676"/>
          <p:cNvSpPr/>
          <p:nvPr/>
        </p:nvSpPr>
        <p:spPr>
          <a:xfrm>
            <a:off x="1280133" y="3758314"/>
            <a:ext cx="763641" cy="485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𝜏</a:t>
            </a:r>
            <a:r>
              <a:rPr baseline="-5999" sz="2500"/>
              <a:t>1</a:t>
            </a:r>
            <a:r>
              <a:rPr sz="2500"/>
              <a:t>=3</a:t>
            </a:r>
          </a:p>
        </p:txBody>
      </p:sp>
      <p:sp>
        <p:nvSpPr>
          <p:cNvPr id="677" name="Shape 677"/>
          <p:cNvSpPr/>
          <p:nvPr/>
        </p:nvSpPr>
        <p:spPr>
          <a:xfrm>
            <a:off x="4440198" y="3758314"/>
            <a:ext cx="763641" cy="485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𝜏</a:t>
            </a:r>
            <a:r>
              <a:rPr baseline="-5999" sz="2500"/>
              <a:t>2</a:t>
            </a:r>
            <a:r>
              <a:rPr sz="2500"/>
              <a:t>=5</a:t>
            </a:r>
          </a:p>
        </p:txBody>
      </p:sp>
      <p:sp>
        <p:nvSpPr>
          <p:cNvPr id="678" name="Shape 678"/>
          <p:cNvSpPr/>
          <p:nvPr/>
        </p:nvSpPr>
        <p:spPr>
          <a:xfrm>
            <a:off x="2535700" y="3759556"/>
            <a:ext cx="794597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c</a:t>
            </a:r>
            <a:r>
              <a:rPr baseline="-5999" sz="2500"/>
              <a:t>1</a:t>
            </a:r>
            <a:r>
              <a:rPr sz="2500"/>
              <a:t>=8</a:t>
            </a:r>
          </a:p>
        </p:txBody>
      </p:sp>
      <p:sp>
        <p:nvSpPr>
          <p:cNvPr id="679" name="Shape 679"/>
          <p:cNvSpPr/>
          <p:nvPr/>
        </p:nvSpPr>
        <p:spPr>
          <a:xfrm>
            <a:off x="5567813" y="3759556"/>
            <a:ext cx="794598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c</a:t>
            </a:r>
            <a:r>
              <a:rPr baseline="-5999" sz="2500"/>
              <a:t>2</a:t>
            </a:r>
            <a:r>
              <a:rPr sz="2500"/>
              <a:t>=9</a:t>
            </a:r>
          </a:p>
        </p:txBody>
      </p:sp>
      <p:sp>
        <p:nvSpPr>
          <p:cNvPr id="680" name="Shape 680"/>
          <p:cNvSpPr/>
          <p:nvPr/>
        </p:nvSpPr>
        <p:spPr>
          <a:xfrm>
            <a:off x="692943" y="3090820"/>
            <a:ext cx="46736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0433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0433FF"/>
                </a:solidFill>
              </a:rPr>
              <a:t>16</a:t>
            </a:r>
          </a:p>
        </p:txBody>
      </p:sp>
      <p:sp>
        <p:nvSpPr>
          <p:cNvPr id="681" name="Shape 681"/>
          <p:cNvSpPr/>
          <p:nvPr/>
        </p:nvSpPr>
        <p:spPr>
          <a:xfrm>
            <a:off x="3725068" y="3090820"/>
            <a:ext cx="46736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FF260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FF2600"/>
                </a:solidFill>
              </a:rPr>
              <a:t>36</a:t>
            </a:r>
          </a:p>
        </p:txBody>
      </p:sp>
      <p:sp>
        <p:nvSpPr>
          <p:cNvPr id="682" name="Shape 682"/>
          <p:cNvSpPr/>
          <p:nvPr/>
        </p:nvSpPr>
        <p:spPr>
          <a:xfrm>
            <a:off x="8105576" y="2222499"/>
            <a:ext cx="3099855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300"/>
              <a:t>Full Evacuation at </a:t>
            </a:r>
            <a:r>
              <a:rPr sz="2300">
                <a:solidFill>
                  <a:srgbClr val="FF2600"/>
                </a:solidFill>
              </a:rPr>
              <a:t>t=13</a:t>
            </a:r>
          </a:p>
        </p:txBody>
      </p:sp>
      <p:sp>
        <p:nvSpPr>
          <p:cNvPr id="683" name="Shape 683"/>
          <p:cNvSpPr/>
          <p:nvPr/>
        </p:nvSpPr>
        <p:spPr>
          <a:xfrm>
            <a:off x="8026031" y="3389516"/>
            <a:ext cx="5016755" cy="8128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b="1" sz="2300">
                <a:solidFill>
                  <a:srgbClr val="942192"/>
                </a:solidFill>
                <a:latin typeface="Helvetica"/>
                <a:ea typeface="Helvetica"/>
                <a:cs typeface="Helvetica"/>
                <a:sym typeface="Helvetica"/>
              </a:rPr>
              <a:t>Congestion occurs </a:t>
            </a:r>
            <a:r>
              <a:rPr sz="2300"/>
              <a:t>because v not empty when first group arrives from u</a:t>
            </a:r>
          </a:p>
        </p:txBody>
      </p:sp>
      <p:sp>
        <p:nvSpPr>
          <p:cNvPr id="684" name="Shape 684"/>
          <p:cNvSpPr/>
          <p:nvPr/>
        </p:nvSpPr>
        <p:spPr>
          <a:xfrm>
            <a:off x="977423" y="5598432"/>
            <a:ext cx="6553309" cy="1"/>
          </a:xfrm>
          <a:prstGeom prst="line">
            <a:avLst/>
          </a:prstGeom>
          <a:ln w="25400">
            <a:solidFill/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</a:p>
        </p:txBody>
      </p:sp>
      <p:sp>
        <p:nvSpPr>
          <p:cNvPr id="685" name="Shape 685"/>
          <p:cNvSpPr/>
          <p:nvPr/>
        </p:nvSpPr>
        <p:spPr>
          <a:xfrm>
            <a:off x="812323" y="5471680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686" name="Shape 686"/>
          <p:cNvSpPr/>
          <p:nvPr/>
        </p:nvSpPr>
        <p:spPr>
          <a:xfrm>
            <a:off x="3834923" y="5471680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687" name="Shape 687"/>
          <p:cNvSpPr/>
          <p:nvPr/>
        </p:nvSpPr>
        <p:spPr>
          <a:xfrm>
            <a:off x="7403624" y="5471680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688" name="Shape 688"/>
          <p:cNvSpPr/>
          <p:nvPr/>
        </p:nvSpPr>
        <p:spPr>
          <a:xfrm>
            <a:off x="451008" y="5357132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u</a:t>
            </a:r>
          </a:p>
        </p:txBody>
      </p:sp>
      <p:sp>
        <p:nvSpPr>
          <p:cNvPr id="689" name="Shape 689"/>
          <p:cNvSpPr/>
          <p:nvPr/>
        </p:nvSpPr>
        <p:spPr>
          <a:xfrm>
            <a:off x="7612964" y="5357132"/>
            <a:ext cx="343536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w</a:t>
            </a:r>
          </a:p>
        </p:txBody>
      </p:sp>
      <p:sp>
        <p:nvSpPr>
          <p:cNvPr id="690" name="Shape 690"/>
          <p:cNvSpPr/>
          <p:nvPr/>
        </p:nvSpPr>
        <p:spPr>
          <a:xfrm>
            <a:off x="3834923" y="5706878"/>
            <a:ext cx="27305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v</a:t>
            </a:r>
          </a:p>
        </p:txBody>
      </p:sp>
      <p:sp>
        <p:nvSpPr>
          <p:cNvPr id="691" name="Shape 691"/>
          <p:cNvSpPr/>
          <p:nvPr/>
        </p:nvSpPr>
        <p:spPr>
          <a:xfrm>
            <a:off x="1292833" y="5560828"/>
            <a:ext cx="763641" cy="4850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𝜏</a:t>
            </a:r>
            <a:r>
              <a:rPr baseline="-5999" sz="2500"/>
              <a:t>1</a:t>
            </a:r>
            <a:r>
              <a:rPr sz="2500"/>
              <a:t>=3</a:t>
            </a:r>
          </a:p>
        </p:txBody>
      </p:sp>
      <p:sp>
        <p:nvSpPr>
          <p:cNvPr id="692" name="Shape 692"/>
          <p:cNvSpPr/>
          <p:nvPr/>
        </p:nvSpPr>
        <p:spPr>
          <a:xfrm>
            <a:off x="4452898" y="5560828"/>
            <a:ext cx="763641" cy="4850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𝜏</a:t>
            </a:r>
            <a:r>
              <a:rPr baseline="-5999" sz="2500"/>
              <a:t>2</a:t>
            </a:r>
            <a:r>
              <a:rPr sz="2500"/>
              <a:t>=5</a:t>
            </a:r>
          </a:p>
        </p:txBody>
      </p:sp>
      <p:sp>
        <p:nvSpPr>
          <p:cNvPr id="693" name="Shape 693"/>
          <p:cNvSpPr/>
          <p:nvPr/>
        </p:nvSpPr>
        <p:spPr>
          <a:xfrm>
            <a:off x="2548400" y="5562071"/>
            <a:ext cx="794597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c</a:t>
            </a:r>
            <a:r>
              <a:rPr baseline="-5999" sz="2500"/>
              <a:t>1</a:t>
            </a:r>
            <a:r>
              <a:rPr sz="2500"/>
              <a:t>=8</a:t>
            </a:r>
          </a:p>
        </p:txBody>
      </p:sp>
      <p:sp>
        <p:nvSpPr>
          <p:cNvPr id="694" name="Shape 694"/>
          <p:cNvSpPr/>
          <p:nvPr/>
        </p:nvSpPr>
        <p:spPr>
          <a:xfrm>
            <a:off x="5580513" y="5562071"/>
            <a:ext cx="794598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c</a:t>
            </a:r>
            <a:r>
              <a:rPr baseline="-5999" sz="2500"/>
              <a:t>2</a:t>
            </a:r>
            <a:r>
              <a:rPr sz="2500"/>
              <a:t>=9</a:t>
            </a:r>
          </a:p>
        </p:txBody>
      </p:sp>
      <p:sp>
        <p:nvSpPr>
          <p:cNvPr id="695" name="Shape 695"/>
          <p:cNvSpPr/>
          <p:nvPr/>
        </p:nvSpPr>
        <p:spPr>
          <a:xfrm>
            <a:off x="8047080" y="4305299"/>
            <a:ext cx="4080447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sz="2300"/>
              <a:t>Full Evacuation at </a:t>
            </a:r>
            <a:r>
              <a:rPr sz="2300">
                <a:solidFill>
                  <a:srgbClr val="FF2600"/>
                </a:solidFill>
              </a:rPr>
              <a:t>t=12</a:t>
            </a:r>
          </a:p>
        </p:txBody>
      </p:sp>
      <p:sp>
        <p:nvSpPr>
          <p:cNvPr id="696" name="Shape 696"/>
          <p:cNvSpPr/>
          <p:nvPr/>
        </p:nvSpPr>
        <p:spPr>
          <a:xfrm>
            <a:off x="8108822" y="5219169"/>
            <a:ext cx="4864355" cy="11684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sz="2300">
                <a:solidFill>
                  <a:srgbClr val="FF2600"/>
                </a:solidFill>
              </a:rPr>
              <a:t>t=3:</a:t>
            </a:r>
            <a:r>
              <a:rPr sz="2300"/>
              <a:t>  first 8 items from u reach v which is empty still contains 9 items</a:t>
            </a:r>
            <a:endParaRPr sz="2300"/>
          </a:p>
          <a:p>
            <a:pPr lvl="0" algn="l">
              <a:defRPr sz="1800"/>
            </a:pPr>
            <a:r>
              <a:rPr sz="2300"/>
              <a:t>=&gt;  </a:t>
            </a:r>
            <a:r>
              <a:rPr b="1" sz="2300">
                <a:solidFill>
                  <a:srgbClr val="942192"/>
                </a:solidFill>
                <a:latin typeface="Helvetica"/>
                <a:ea typeface="Helvetica"/>
                <a:cs typeface="Helvetica"/>
                <a:sym typeface="Helvetica"/>
              </a:rPr>
              <a:t>NO Congestion occurs.   </a:t>
            </a:r>
          </a:p>
        </p:txBody>
      </p:sp>
      <p:sp>
        <p:nvSpPr>
          <p:cNvPr id="697" name="Shape 697"/>
          <p:cNvSpPr/>
          <p:nvPr/>
        </p:nvSpPr>
        <p:spPr>
          <a:xfrm>
            <a:off x="5108906" y="4893334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FF260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FF2600"/>
                </a:solidFill>
              </a:rPr>
              <a:t>9</a:t>
            </a:r>
          </a:p>
        </p:txBody>
      </p:sp>
      <p:sp>
        <p:nvSpPr>
          <p:cNvPr id="698" name="Shape 698"/>
          <p:cNvSpPr/>
          <p:nvPr/>
        </p:nvSpPr>
        <p:spPr>
          <a:xfrm>
            <a:off x="5667296" y="4893334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FF260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FF2600"/>
                </a:solidFill>
              </a:rPr>
              <a:t>9</a:t>
            </a:r>
          </a:p>
        </p:txBody>
      </p:sp>
      <p:sp>
        <p:nvSpPr>
          <p:cNvPr id="699" name="Shape 699"/>
          <p:cNvSpPr/>
          <p:nvPr/>
        </p:nvSpPr>
        <p:spPr>
          <a:xfrm>
            <a:off x="3803808" y="4887230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0433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0433FF"/>
                </a:solidFill>
              </a:rPr>
              <a:t>8</a:t>
            </a:r>
          </a:p>
        </p:txBody>
      </p:sp>
      <p:sp>
        <p:nvSpPr>
          <p:cNvPr id="700" name="Shape 700"/>
          <p:cNvSpPr/>
          <p:nvPr/>
        </p:nvSpPr>
        <p:spPr>
          <a:xfrm>
            <a:off x="2976490" y="4887230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0433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0433FF"/>
                </a:solidFill>
              </a:rPr>
              <a:t>8</a:t>
            </a:r>
          </a:p>
        </p:txBody>
      </p:sp>
    </p:spTree>
  </p:cSld>
  <p:clrMapOvr>
    <a:masterClrMapping/>
  </p:clrMapOvr>
  <p:transition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Shape 702"/>
          <p:cNvSpPr/>
          <p:nvPr/>
        </p:nvSpPr>
        <p:spPr>
          <a:xfrm>
            <a:off x="914400" y="1993403"/>
            <a:ext cx="6553308" cy="1"/>
          </a:xfrm>
          <a:prstGeom prst="line">
            <a:avLst/>
          </a:prstGeom>
          <a:ln w="25400">
            <a:solidFill/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</a:p>
        </p:txBody>
      </p:sp>
      <p:sp>
        <p:nvSpPr>
          <p:cNvPr id="703" name="Shape 703"/>
          <p:cNvSpPr/>
          <p:nvPr>
            <p:ph type="sldNum" sz="quarter" idx="4294967295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t"/>
          <a:lstStyle>
            <a:lvl1pPr algn="ctr" defTabSz="584200">
              <a:defRPr sz="18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/>
            <a:fld id="{86CB4B4D-7CA3-9044-876B-883B54F8677D}" type="slidenum"/>
          </a:p>
        </p:txBody>
      </p:sp>
      <p:sp>
        <p:nvSpPr>
          <p:cNvPr id="704" name="Shape 704"/>
          <p:cNvSpPr/>
          <p:nvPr>
            <p:ph type="title"/>
          </p:nvPr>
        </p:nvSpPr>
        <p:spPr>
          <a:xfrm>
            <a:off x="952500" y="214907"/>
            <a:ext cx="11099800" cy="1092201"/>
          </a:xfrm>
          <a:prstGeom prst="rect">
            <a:avLst/>
          </a:prstGeom>
        </p:spPr>
        <p:txBody>
          <a:bodyPr/>
          <a:lstStyle>
            <a:lvl1pPr>
              <a:defRPr sz="6400" u="sng"/>
            </a:lvl1pPr>
          </a:lstStyle>
          <a:p>
            <a:pPr lvl="0">
              <a:defRPr sz="1800" u="none"/>
            </a:pPr>
            <a:r>
              <a:rPr sz="6400" u="sng"/>
              <a:t>Congestion  Effects</a:t>
            </a:r>
          </a:p>
        </p:txBody>
      </p:sp>
      <p:sp>
        <p:nvSpPr>
          <p:cNvPr id="705" name="Shape 705"/>
          <p:cNvSpPr/>
          <p:nvPr/>
        </p:nvSpPr>
        <p:spPr>
          <a:xfrm>
            <a:off x="749300" y="1866651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706" name="Shape 706"/>
          <p:cNvSpPr/>
          <p:nvPr/>
        </p:nvSpPr>
        <p:spPr>
          <a:xfrm>
            <a:off x="3771900" y="1866651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707" name="Shape 707"/>
          <p:cNvSpPr/>
          <p:nvPr/>
        </p:nvSpPr>
        <p:spPr>
          <a:xfrm>
            <a:off x="7340600" y="1866651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708" name="Shape 708"/>
          <p:cNvSpPr/>
          <p:nvPr/>
        </p:nvSpPr>
        <p:spPr>
          <a:xfrm>
            <a:off x="387984" y="1752103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u</a:t>
            </a:r>
          </a:p>
        </p:txBody>
      </p:sp>
      <p:sp>
        <p:nvSpPr>
          <p:cNvPr id="709" name="Shape 709"/>
          <p:cNvSpPr/>
          <p:nvPr/>
        </p:nvSpPr>
        <p:spPr>
          <a:xfrm>
            <a:off x="7549940" y="1752103"/>
            <a:ext cx="343536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w</a:t>
            </a:r>
          </a:p>
        </p:txBody>
      </p:sp>
      <p:sp>
        <p:nvSpPr>
          <p:cNvPr id="710" name="Shape 710"/>
          <p:cNvSpPr/>
          <p:nvPr/>
        </p:nvSpPr>
        <p:spPr>
          <a:xfrm>
            <a:off x="3771899" y="2101850"/>
            <a:ext cx="27305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v</a:t>
            </a:r>
          </a:p>
        </p:txBody>
      </p:sp>
      <p:sp>
        <p:nvSpPr>
          <p:cNvPr id="711" name="Shape 711"/>
          <p:cNvSpPr/>
          <p:nvPr/>
        </p:nvSpPr>
        <p:spPr>
          <a:xfrm>
            <a:off x="1229810" y="1955799"/>
            <a:ext cx="763640" cy="4850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𝜏</a:t>
            </a:r>
            <a:r>
              <a:rPr baseline="-5999" sz="2500"/>
              <a:t>1</a:t>
            </a:r>
            <a:r>
              <a:rPr sz="2500"/>
              <a:t>=3</a:t>
            </a:r>
          </a:p>
        </p:txBody>
      </p:sp>
      <p:sp>
        <p:nvSpPr>
          <p:cNvPr id="712" name="Shape 712"/>
          <p:cNvSpPr/>
          <p:nvPr/>
        </p:nvSpPr>
        <p:spPr>
          <a:xfrm>
            <a:off x="4389875" y="1955799"/>
            <a:ext cx="763640" cy="4850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𝜏</a:t>
            </a:r>
            <a:r>
              <a:rPr baseline="-5999" sz="2500"/>
              <a:t>2</a:t>
            </a:r>
            <a:r>
              <a:rPr sz="2500"/>
              <a:t>=5</a:t>
            </a:r>
          </a:p>
        </p:txBody>
      </p:sp>
      <p:sp>
        <p:nvSpPr>
          <p:cNvPr id="713" name="Shape 713"/>
          <p:cNvSpPr/>
          <p:nvPr/>
        </p:nvSpPr>
        <p:spPr>
          <a:xfrm>
            <a:off x="2485376" y="1957042"/>
            <a:ext cx="794598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c</a:t>
            </a:r>
            <a:r>
              <a:rPr baseline="-5999" sz="2500"/>
              <a:t>1</a:t>
            </a:r>
            <a:r>
              <a:rPr sz="2500"/>
              <a:t>=8</a:t>
            </a:r>
          </a:p>
        </p:txBody>
      </p:sp>
      <p:sp>
        <p:nvSpPr>
          <p:cNvPr id="714" name="Shape 714"/>
          <p:cNvSpPr/>
          <p:nvPr/>
        </p:nvSpPr>
        <p:spPr>
          <a:xfrm>
            <a:off x="5517489" y="1957042"/>
            <a:ext cx="794598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c</a:t>
            </a:r>
            <a:r>
              <a:rPr baseline="-5999" sz="2500"/>
              <a:t>2</a:t>
            </a:r>
            <a:r>
              <a:rPr sz="2500"/>
              <a:t>=3</a:t>
            </a:r>
          </a:p>
        </p:txBody>
      </p:sp>
      <p:sp>
        <p:nvSpPr>
          <p:cNvPr id="715" name="Shape 715"/>
          <p:cNvSpPr/>
          <p:nvPr/>
        </p:nvSpPr>
        <p:spPr>
          <a:xfrm>
            <a:off x="642619" y="1288305"/>
            <a:ext cx="46736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0433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0433FF"/>
                </a:solidFill>
              </a:rPr>
              <a:t>16</a:t>
            </a:r>
          </a:p>
        </p:txBody>
      </p:sp>
      <p:sp>
        <p:nvSpPr>
          <p:cNvPr id="716" name="Shape 716"/>
          <p:cNvSpPr/>
          <p:nvPr/>
        </p:nvSpPr>
        <p:spPr>
          <a:xfrm>
            <a:off x="3763009" y="1288305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FF260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FF2600"/>
                </a:solidFill>
              </a:rPr>
              <a:t>9</a:t>
            </a:r>
          </a:p>
        </p:txBody>
      </p:sp>
      <p:sp>
        <p:nvSpPr>
          <p:cNvPr id="717" name="Shape 717"/>
          <p:cNvSpPr/>
          <p:nvPr/>
        </p:nvSpPr>
        <p:spPr>
          <a:xfrm>
            <a:off x="8108822" y="1764801"/>
            <a:ext cx="4864355" cy="4572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b="1" sz="2300">
                <a:solidFill>
                  <a:srgbClr val="942192"/>
                </a:solidFill>
                <a:latin typeface="Helvetica"/>
                <a:ea typeface="Helvetica"/>
                <a:cs typeface="Helvetica"/>
                <a:sym typeface="Helvetica"/>
              </a:rPr>
              <a:t>Congestion occurs </a:t>
            </a:r>
            <a:r>
              <a:rPr sz="2300"/>
              <a:t>because  c</a:t>
            </a:r>
            <a:r>
              <a:rPr baseline="-5999" sz="2300"/>
              <a:t>1</a:t>
            </a:r>
            <a:r>
              <a:rPr sz="2300"/>
              <a:t>&lt;c</a:t>
            </a:r>
            <a:r>
              <a:rPr baseline="-5999" sz="2300"/>
              <a:t>2</a:t>
            </a:r>
          </a:p>
        </p:txBody>
      </p:sp>
      <p:sp>
        <p:nvSpPr>
          <p:cNvPr id="718" name="Shape 718"/>
          <p:cNvSpPr/>
          <p:nvPr/>
        </p:nvSpPr>
        <p:spPr>
          <a:xfrm>
            <a:off x="964723" y="3795918"/>
            <a:ext cx="6553309" cy="1"/>
          </a:xfrm>
          <a:prstGeom prst="line">
            <a:avLst/>
          </a:prstGeom>
          <a:ln w="25400">
            <a:solidFill/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</a:p>
        </p:txBody>
      </p:sp>
      <p:sp>
        <p:nvSpPr>
          <p:cNvPr id="719" name="Shape 719"/>
          <p:cNvSpPr/>
          <p:nvPr/>
        </p:nvSpPr>
        <p:spPr>
          <a:xfrm>
            <a:off x="799623" y="3669166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720" name="Shape 720"/>
          <p:cNvSpPr/>
          <p:nvPr/>
        </p:nvSpPr>
        <p:spPr>
          <a:xfrm>
            <a:off x="3822223" y="3669166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721" name="Shape 721"/>
          <p:cNvSpPr/>
          <p:nvPr/>
        </p:nvSpPr>
        <p:spPr>
          <a:xfrm>
            <a:off x="7390924" y="3669166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722" name="Shape 722"/>
          <p:cNvSpPr/>
          <p:nvPr/>
        </p:nvSpPr>
        <p:spPr>
          <a:xfrm>
            <a:off x="438308" y="3554618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u</a:t>
            </a:r>
          </a:p>
        </p:txBody>
      </p:sp>
      <p:sp>
        <p:nvSpPr>
          <p:cNvPr id="723" name="Shape 723"/>
          <p:cNvSpPr/>
          <p:nvPr/>
        </p:nvSpPr>
        <p:spPr>
          <a:xfrm>
            <a:off x="7600264" y="3554618"/>
            <a:ext cx="343536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w</a:t>
            </a:r>
          </a:p>
        </p:txBody>
      </p:sp>
      <p:sp>
        <p:nvSpPr>
          <p:cNvPr id="724" name="Shape 724"/>
          <p:cNvSpPr/>
          <p:nvPr/>
        </p:nvSpPr>
        <p:spPr>
          <a:xfrm>
            <a:off x="3822223" y="3904364"/>
            <a:ext cx="27305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v</a:t>
            </a:r>
          </a:p>
        </p:txBody>
      </p:sp>
      <p:sp>
        <p:nvSpPr>
          <p:cNvPr id="725" name="Shape 725"/>
          <p:cNvSpPr/>
          <p:nvPr/>
        </p:nvSpPr>
        <p:spPr>
          <a:xfrm>
            <a:off x="1280133" y="3758314"/>
            <a:ext cx="763641" cy="485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𝜏</a:t>
            </a:r>
            <a:r>
              <a:rPr baseline="-5999" sz="2500"/>
              <a:t>1</a:t>
            </a:r>
            <a:r>
              <a:rPr sz="2500"/>
              <a:t>=3</a:t>
            </a:r>
          </a:p>
        </p:txBody>
      </p:sp>
      <p:sp>
        <p:nvSpPr>
          <p:cNvPr id="726" name="Shape 726"/>
          <p:cNvSpPr/>
          <p:nvPr/>
        </p:nvSpPr>
        <p:spPr>
          <a:xfrm>
            <a:off x="4440198" y="3758314"/>
            <a:ext cx="763641" cy="485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𝜏</a:t>
            </a:r>
            <a:r>
              <a:rPr baseline="-5999" sz="2500"/>
              <a:t>2</a:t>
            </a:r>
            <a:r>
              <a:rPr sz="2500"/>
              <a:t>=5</a:t>
            </a:r>
          </a:p>
        </p:txBody>
      </p:sp>
      <p:sp>
        <p:nvSpPr>
          <p:cNvPr id="727" name="Shape 727"/>
          <p:cNvSpPr/>
          <p:nvPr/>
        </p:nvSpPr>
        <p:spPr>
          <a:xfrm>
            <a:off x="2535700" y="3759556"/>
            <a:ext cx="794597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c</a:t>
            </a:r>
            <a:r>
              <a:rPr baseline="-5999" sz="2500"/>
              <a:t>1</a:t>
            </a:r>
            <a:r>
              <a:rPr sz="2500"/>
              <a:t>=8</a:t>
            </a:r>
          </a:p>
        </p:txBody>
      </p:sp>
      <p:sp>
        <p:nvSpPr>
          <p:cNvPr id="728" name="Shape 728"/>
          <p:cNvSpPr/>
          <p:nvPr/>
        </p:nvSpPr>
        <p:spPr>
          <a:xfrm>
            <a:off x="5567813" y="3759556"/>
            <a:ext cx="794598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c</a:t>
            </a:r>
            <a:r>
              <a:rPr baseline="-5999" sz="2500"/>
              <a:t>2</a:t>
            </a:r>
            <a:r>
              <a:rPr sz="2500"/>
              <a:t>=9</a:t>
            </a:r>
          </a:p>
        </p:txBody>
      </p:sp>
      <p:sp>
        <p:nvSpPr>
          <p:cNvPr id="729" name="Shape 729"/>
          <p:cNvSpPr/>
          <p:nvPr/>
        </p:nvSpPr>
        <p:spPr>
          <a:xfrm>
            <a:off x="692943" y="3090820"/>
            <a:ext cx="46736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0433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0433FF"/>
                </a:solidFill>
              </a:rPr>
              <a:t>16</a:t>
            </a:r>
          </a:p>
        </p:txBody>
      </p:sp>
      <p:sp>
        <p:nvSpPr>
          <p:cNvPr id="730" name="Shape 730"/>
          <p:cNvSpPr/>
          <p:nvPr/>
        </p:nvSpPr>
        <p:spPr>
          <a:xfrm>
            <a:off x="3725068" y="3090820"/>
            <a:ext cx="46736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FF260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FF2600"/>
                </a:solidFill>
              </a:rPr>
              <a:t>36</a:t>
            </a:r>
          </a:p>
        </p:txBody>
      </p:sp>
      <p:sp>
        <p:nvSpPr>
          <p:cNvPr id="731" name="Shape 731"/>
          <p:cNvSpPr/>
          <p:nvPr/>
        </p:nvSpPr>
        <p:spPr>
          <a:xfrm>
            <a:off x="8105576" y="2222499"/>
            <a:ext cx="3099855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300"/>
              <a:t>Full Evacuation at </a:t>
            </a:r>
            <a:r>
              <a:rPr sz="2300">
                <a:solidFill>
                  <a:srgbClr val="FF2600"/>
                </a:solidFill>
              </a:rPr>
              <a:t>t=13</a:t>
            </a:r>
          </a:p>
        </p:txBody>
      </p:sp>
      <p:sp>
        <p:nvSpPr>
          <p:cNvPr id="732" name="Shape 732"/>
          <p:cNvSpPr/>
          <p:nvPr/>
        </p:nvSpPr>
        <p:spPr>
          <a:xfrm>
            <a:off x="8026031" y="3389516"/>
            <a:ext cx="5016755" cy="8128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b="1" sz="2300">
                <a:solidFill>
                  <a:srgbClr val="942192"/>
                </a:solidFill>
                <a:latin typeface="Helvetica"/>
                <a:ea typeface="Helvetica"/>
                <a:cs typeface="Helvetica"/>
                <a:sym typeface="Helvetica"/>
              </a:rPr>
              <a:t>Congestion occurs </a:t>
            </a:r>
            <a:r>
              <a:rPr sz="2300"/>
              <a:t>because v not empty when first group arrives from u</a:t>
            </a:r>
          </a:p>
        </p:txBody>
      </p:sp>
      <p:sp>
        <p:nvSpPr>
          <p:cNvPr id="733" name="Shape 733"/>
          <p:cNvSpPr/>
          <p:nvPr/>
        </p:nvSpPr>
        <p:spPr>
          <a:xfrm>
            <a:off x="977423" y="5598432"/>
            <a:ext cx="6553309" cy="1"/>
          </a:xfrm>
          <a:prstGeom prst="line">
            <a:avLst/>
          </a:prstGeom>
          <a:ln w="25400">
            <a:solidFill/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</a:p>
        </p:txBody>
      </p:sp>
      <p:sp>
        <p:nvSpPr>
          <p:cNvPr id="734" name="Shape 734"/>
          <p:cNvSpPr/>
          <p:nvPr/>
        </p:nvSpPr>
        <p:spPr>
          <a:xfrm>
            <a:off x="812323" y="5471680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735" name="Shape 735"/>
          <p:cNvSpPr/>
          <p:nvPr/>
        </p:nvSpPr>
        <p:spPr>
          <a:xfrm>
            <a:off x="3834923" y="5471680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736" name="Shape 736"/>
          <p:cNvSpPr/>
          <p:nvPr/>
        </p:nvSpPr>
        <p:spPr>
          <a:xfrm>
            <a:off x="7403624" y="5471680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737" name="Shape 737"/>
          <p:cNvSpPr/>
          <p:nvPr/>
        </p:nvSpPr>
        <p:spPr>
          <a:xfrm>
            <a:off x="451008" y="5357132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u</a:t>
            </a:r>
          </a:p>
        </p:txBody>
      </p:sp>
      <p:sp>
        <p:nvSpPr>
          <p:cNvPr id="738" name="Shape 738"/>
          <p:cNvSpPr/>
          <p:nvPr/>
        </p:nvSpPr>
        <p:spPr>
          <a:xfrm>
            <a:off x="7612964" y="5357132"/>
            <a:ext cx="343536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w</a:t>
            </a:r>
          </a:p>
        </p:txBody>
      </p:sp>
      <p:sp>
        <p:nvSpPr>
          <p:cNvPr id="739" name="Shape 739"/>
          <p:cNvSpPr/>
          <p:nvPr/>
        </p:nvSpPr>
        <p:spPr>
          <a:xfrm>
            <a:off x="3834923" y="5706878"/>
            <a:ext cx="27305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v</a:t>
            </a:r>
          </a:p>
        </p:txBody>
      </p:sp>
      <p:sp>
        <p:nvSpPr>
          <p:cNvPr id="740" name="Shape 740"/>
          <p:cNvSpPr/>
          <p:nvPr/>
        </p:nvSpPr>
        <p:spPr>
          <a:xfrm>
            <a:off x="1292833" y="5560828"/>
            <a:ext cx="763641" cy="4850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𝜏</a:t>
            </a:r>
            <a:r>
              <a:rPr baseline="-5999" sz="2500"/>
              <a:t>1</a:t>
            </a:r>
            <a:r>
              <a:rPr sz="2500"/>
              <a:t>=3</a:t>
            </a:r>
          </a:p>
        </p:txBody>
      </p:sp>
      <p:sp>
        <p:nvSpPr>
          <p:cNvPr id="741" name="Shape 741"/>
          <p:cNvSpPr/>
          <p:nvPr/>
        </p:nvSpPr>
        <p:spPr>
          <a:xfrm>
            <a:off x="4452898" y="5560828"/>
            <a:ext cx="763641" cy="4850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𝜏</a:t>
            </a:r>
            <a:r>
              <a:rPr baseline="-5999" sz="2500"/>
              <a:t>2</a:t>
            </a:r>
            <a:r>
              <a:rPr sz="2500"/>
              <a:t>=5</a:t>
            </a:r>
          </a:p>
        </p:txBody>
      </p:sp>
      <p:sp>
        <p:nvSpPr>
          <p:cNvPr id="742" name="Shape 742"/>
          <p:cNvSpPr/>
          <p:nvPr/>
        </p:nvSpPr>
        <p:spPr>
          <a:xfrm>
            <a:off x="2548400" y="5562071"/>
            <a:ext cx="794597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c</a:t>
            </a:r>
            <a:r>
              <a:rPr baseline="-5999" sz="2500"/>
              <a:t>1</a:t>
            </a:r>
            <a:r>
              <a:rPr sz="2500"/>
              <a:t>=8</a:t>
            </a:r>
          </a:p>
        </p:txBody>
      </p:sp>
      <p:sp>
        <p:nvSpPr>
          <p:cNvPr id="743" name="Shape 743"/>
          <p:cNvSpPr/>
          <p:nvPr/>
        </p:nvSpPr>
        <p:spPr>
          <a:xfrm>
            <a:off x="5580513" y="5562071"/>
            <a:ext cx="794598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c</a:t>
            </a:r>
            <a:r>
              <a:rPr baseline="-5999" sz="2500"/>
              <a:t>2</a:t>
            </a:r>
            <a:r>
              <a:rPr sz="2500"/>
              <a:t>=9</a:t>
            </a:r>
          </a:p>
        </p:txBody>
      </p:sp>
      <p:sp>
        <p:nvSpPr>
          <p:cNvPr id="744" name="Shape 744"/>
          <p:cNvSpPr/>
          <p:nvPr/>
        </p:nvSpPr>
        <p:spPr>
          <a:xfrm>
            <a:off x="8047080" y="4305299"/>
            <a:ext cx="4080447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sz="2300"/>
              <a:t>Full Evacuation at </a:t>
            </a:r>
            <a:r>
              <a:rPr sz="2300">
                <a:solidFill>
                  <a:srgbClr val="FF2600"/>
                </a:solidFill>
              </a:rPr>
              <a:t>t=12</a:t>
            </a:r>
          </a:p>
        </p:txBody>
      </p:sp>
      <p:sp>
        <p:nvSpPr>
          <p:cNvPr id="745" name="Shape 745"/>
          <p:cNvSpPr/>
          <p:nvPr/>
        </p:nvSpPr>
        <p:spPr>
          <a:xfrm>
            <a:off x="8108822" y="5219169"/>
            <a:ext cx="4864355" cy="11684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sz="2300">
                <a:solidFill>
                  <a:srgbClr val="FF2600"/>
                </a:solidFill>
              </a:rPr>
              <a:t>t=3:</a:t>
            </a:r>
            <a:r>
              <a:rPr sz="2300"/>
              <a:t>  first 8 items from u reach v which is empty still contains 9 items</a:t>
            </a:r>
            <a:endParaRPr sz="2300"/>
          </a:p>
          <a:p>
            <a:pPr lvl="0" algn="l">
              <a:defRPr sz="1800"/>
            </a:pPr>
            <a:r>
              <a:rPr sz="2300"/>
              <a:t>=&gt;  </a:t>
            </a:r>
            <a:r>
              <a:rPr b="1" sz="2300">
                <a:solidFill>
                  <a:srgbClr val="942192"/>
                </a:solidFill>
                <a:latin typeface="Helvetica"/>
                <a:ea typeface="Helvetica"/>
                <a:cs typeface="Helvetica"/>
                <a:sym typeface="Helvetica"/>
              </a:rPr>
              <a:t>NO Congestion occurs.   </a:t>
            </a:r>
          </a:p>
        </p:txBody>
      </p:sp>
      <p:sp>
        <p:nvSpPr>
          <p:cNvPr id="746" name="Shape 746"/>
          <p:cNvSpPr/>
          <p:nvPr/>
        </p:nvSpPr>
        <p:spPr>
          <a:xfrm>
            <a:off x="7003046" y="4887230"/>
            <a:ext cx="102997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>
                <a:solidFill>
                  <a:srgbClr val="0433FF"/>
                </a:solidFill>
              </a:rPr>
              <a:t>16</a:t>
            </a:r>
            <a:r>
              <a:rPr sz="2500"/>
              <a:t>+</a:t>
            </a:r>
            <a:r>
              <a:rPr sz="2500">
                <a:solidFill>
                  <a:srgbClr val="FF2600"/>
                </a:solidFill>
              </a:rPr>
              <a:t>18</a:t>
            </a:r>
          </a:p>
        </p:txBody>
      </p:sp>
      <p:sp>
        <p:nvSpPr>
          <p:cNvPr id="747" name="Shape 747"/>
          <p:cNvSpPr/>
          <p:nvPr/>
        </p:nvSpPr>
        <p:spPr>
          <a:xfrm>
            <a:off x="8191500" y="6388099"/>
            <a:ext cx="3472574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sz="2300">
                <a:solidFill>
                  <a:srgbClr val="FF2600"/>
                </a:solidFill>
              </a:rPr>
              <a:t>t=9: </a:t>
            </a:r>
            <a:r>
              <a:rPr sz="2300"/>
              <a:t>Last item arrives at w</a:t>
            </a:r>
          </a:p>
        </p:txBody>
      </p:sp>
    </p:spTree>
  </p:cSld>
  <p:clrMapOvr>
    <a:masterClrMapping/>
  </p:clrMapOvr>
  <p:transition spd="med" advClick="1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" name="Shape 749"/>
          <p:cNvSpPr/>
          <p:nvPr/>
        </p:nvSpPr>
        <p:spPr>
          <a:xfrm>
            <a:off x="6572761" y="8811527"/>
            <a:ext cx="497574" cy="497574"/>
          </a:xfrm>
          <a:prstGeom prst="line">
            <a:avLst/>
          </a:prstGeom>
          <a:ln w="25400">
            <a:solidFill/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</a:p>
        </p:txBody>
      </p:sp>
      <p:sp>
        <p:nvSpPr>
          <p:cNvPr id="750" name="Shape 750"/>
          <p:cNvSpPr/>
          <p:nvPr/>
        </p:nvSpPr>
        <p:spPr>
          <a:xfrm>
            <a:off x="6630193" y="8765170"/>
            <a:ext cx="467361" cy="1"/>
          </a:xfrm>
          <a:prstGeom prst="line">
            <a:avLst/>
          </a:prstGeom>
          <a:ln w="25400">
            <a:solidFill/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</a:p>
        </p:txBody>
      </p:sp>
      <p:sp>
        <p:nvSpPr>
          <p:cNvPr id="751" name="Shape 751"/>
          <p:cNvSpPr/>
          <p:nvPr/>
        </p:nvSpPr>
        <p:spPr>
          <a:xfrm flipV="1">
            <a:off x="6581229" y="8157626"/>
            <a:ext cx="564110" cy="564110"/>
          </a:xfrm>
          <a:prstGeom prst="line">
            <a:avLst/>
          </a:prstGeom>
          <a:ln w="25400">
            <a:solidFill/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</a:p>
        </p:txBody>
      </p:sp>
      <p:sp>
        <p:nvSpPr>
          <p:cNvPr id="752" name="Shape 752"/>
          <p:cNvSpPr/>
          <p:nvPr/>
        </p:nvSpPr>
        <p:spPr>
          <a:xfrm>
            <a:off x="9996059" y="8067321"/>
            <a:ext cx="967326" cy="636890"/>
          </a:xfrm>
          <a:prstGeom prst="line">
            <a:avLst/>
          </a:prstGeom>
          <a:ln w="25400">
            <a:solidFill/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</a:p>
        </p:txBody>
      </p:sp>
      <p:sp>
        <p:nvSpPr>
          <p:cNvPr id="753" name="Shape 753"/>
          <p:cNvSpPr/>
          <p:nvPr/>
        </p:nvSpPr>
        <p:spPr>
          <a:xfrm flipV="1">
            <a:off x="9905999" y="8204899"/>
            <a:ext cx="1" cy="970727"/>
          </a:xfrm>
          <a:prstGeom prst="line">
            <a:avLst/>
          </a:prstGeom>
          <a:ln w="25400">
            <a:solidFill/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</a:p>
        </p:txBody>
      </p:sp>
      <p:sp>
        <p:nvSpPr>
          <p:cNvPr id="754" name="Shape 754"/>
          <p:cNvSpPr/>
          <p:nvPr/>
        </p:nvSpPr>
        <p:spPr>
          <a:xfrm>
            <a:off x="7251016" y="9392059"/>
            <a:ext cx="2578148" cy="1"/>
          </a:xfrm>
          <a:prstGeom prst="line">
            <a:avLst/>
          </a:prstGeom>
          <a:ln w="25400">
            <a:solidFill/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</a:p>
        </p:txBody>
      </p:sp>
      <p:sp>
        <p:nvSpPr>
          <p:cNvPr id="755" name="Shape 755"/>
          <p:cNvSpPr/>
          <p:nvPr/>
        </p:nvSpPr>
        <p:spPr>
          <a:xfrm flipV="1">
            <a:off x="7197488" y="8900670"/>
            <a:ext cx="1438707" cy="477660"/>
          </a:xfrm>
          <a:prstGeom prst="line">
            <a:avLst/>
          </a:prstGeom>
          <a:ln w="25400">
            <a:solidFill/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</a:p>
        </p:txBody>
      </p:sp>
      <p:sp>
        <p:nvSpPr>
          <p:cNvPr id="756" name="Shape 756"/>
          <p:cNvSpPr/>
          <p:nvPr/>
        </p:nvSpPr>
        <p:spPr>
          <a:xfrm>
            <a:off x="7157755" y="8795473"/>
            <a:ext cx="1442718" cy="1"/>
          </a:xfrm>
          <a:prstGeom prst="line">
            <a:avLst/>
          </a:prstGeom>
          <a:ln w="25400">
            <a:solidFill/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</a:p>
        </p:txBody>
      </p:sp>
      <p:sp>
        <p:nvSpPr>
          <p:cNvPr id="757" name="Shape 757"/>
          <p:cNvSpPr/>
          <p:nvPr/>
        </p:nvSpPr>
        <p:spPr>
          <a:xfrm>
            <a:off x="7157755" y="8079901"/>
            <a:ext cx="1447801" cy="632305"/>
          </a:xfrm>
          <a:prstGeom prst="line">
            <a:avLst/>
          </a:prstGeom>
          <a:ln w="25400">
            <a:solidFill/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</a:p>
        </p:txBody>
      </p:sp>
      <p:sp>
        <p:nvSpPr>
          <p:cNvPr id="758" name="Shape 758"/>
          <p:cNvSpPr/>
          <p:nvPr/>
        </p:nvSpPr>
        <p:spPr>
          <a:xfrm>
            <a:off x="7241495" y="8053497"/>
            <a:ext cx="2578147" cy="1"/>
          </a:xfrm>
          <a:prstGeom prst="line">
            <a:avLst/>
          </a:prstGeom>
          <a:ln w="25400">
            <a:solidFill/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</a:p>
        </p:txBody>
      </p:sp>
      <p:sp>
        <p:nvSpPr>
          <p:cNvPr id="759" name="Shape 759"/>
          <p:cNvSpPr/>
          <p:nvPr/>
        </p:nvSpPr>
        <p:spPr>
          <a:xfrm>
            <a:off x="914400" y="1993403"/>
            <a:ext cx="6553308" cy="1"/>
          </a:xfrm>
          <a:prstGeom prst="line">
            <a:avLst/>
          </a:prstGeom>
          <a:ln w="25400">
            <a:solidFill/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</a:p>
        </p:txBody>
      </p:sp>
      <p:sp>
        <p:nvSpPr>
          <p:cNvPr id="760" name="Shape 760"/>
          <p:cNvSpPr/>
          <p:nvPr>
            <p:ph type="sldNum" sz="quarter" idx="4294967295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t"/>
          <a:lstStyle>
            <a:lvl1pPr algn="ctr" defTabSz="584200">
              <a:defRPr sz="18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/>
            <a:fld id="{86CB4B4D-7CA3-9044-876B-883B54F8677D}" type="slidenum"/>
          </a:p>
        </p:txBody>
      </p:sp>
      <p:sp>
        <p:nvSpPr>
          <p:cNvPr id="761" name="Shape 761"/>
          <p:cNvSpPr/>
          <p:nvPr>
            <p:ph type="title"/>
          </p:nvPr>
        </p:nvSpPr>
        <p:spPr>
          <a:xfrm>
            <a:off x="952500" y="214907"/>
            <a:ext cx="11099800" cy="1092201"/>
          </a:xfrm>
          <a:prstGeom prst="rect">
            <a:avLst/>
          </a:prstGeom>
        </p:spPr>
        <p:txBody>
          <a:bodyPr/>
          <a:lstStyle>
            <a:lvl1pPr>
              <a:defRPr sz="6400" u="sng"/>
            </a:lvl1pPr>
          </a:lstStyle>
          <a:p>
            <a:pPr lvl="0">
              <a:defRPr sz="1800" u="none"/>
            </a:pPr>
            <a:r>
              <a:rPr sz="6400" u="sng"/>
              <a:t>Congestion  Effects</a:t>
            </a:r>
          </a:p>
        </p:txBody>
      </p:sp>
      <p:sp>
        <p:nvSpPr>
          <p:cNvPr id="762" name="Shape 762"/>
          <p:cNvSpPr/>
          <p:nvPr/>
        </p:nvSpPr>
        <p:spPr>
          <a:xfrm>
            <a:off x="749300" y="1866651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763" name="Shape 763"/>
          <p:cNvSpPr/>
          <p:nvPr/>
        </p:nvSpPr>
        <p:spPr>
          <a:xfrm>
            <a:off x="3771900" y="1866651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764" name="Shape 764"/>
          <p:cNvSpPr/>
          <p:nvPr/>
        </p:nvSpPr>
        <p:spPr>
          <a:xfrm>
            <a:off x="7340600" y="1866651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765" name="Shape 765"/>
          <p:cNvSpPr/>
          <p:nvPr/>
        </p:nvSpPr>
        <p:spPr>
          <a:xfrm>
            <a:off x="387984" y="1752103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u</a:t>
            </a:r>
          </a:p>
        </p:txBody>
      </p:sp>
      <p:sp>
        <p:nvSpPr>
          <p:cNvPr id="766" name="Shape 766"/>
          <p:cNvSpPr/>
          <p:nvPr/>
        </p:nvSpPr>
        <p:spPr>
          <a:xfrm>
            <a:off x="7549940" y="1752103"/>
            <a:ext cx="343536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w</a:t>
            </a:r>
          </a:p>
        </p:txBody>
      </p:sp>
      <p:sp>
        <p:nvSpPr>
          <p:cNvPr id="767" name="Shape 767"/>
          <p:cNvSpPr/>
          <p:nvPr/>
        </p:nvSpPr>
        <p:spPr>
          <a:xfrm>
            <a:off x="3771899" y="2101850"/>
            <a:ext cx="27305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v</a:t>
            </a:r>
          </a:p>
        </p:txBody>
      </p:sp>
      <p:sp>
        <p:nvSpPr>
          <p:cNvPr id="768" name="Shape 768"/>
          <p:cNvSpPr/>
          <p:nvPr/>
        </p:nvSpPr>
        <p:spPr>
          <a:xfrm>
            <a:off x="1229810" y="1955799"/>
            <a:ext cx="763640" cy="4850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𝜏</a:t>
            </a:r>
            <a:r>
              <a:rPr baseline="-5999" sz="2500"/>
              <a:t>1</a:t>
            </a:r>
            <a:r>
              <a:rPr sz="2500"/>
              <a:t>=3</a:t>
            </a:r>
          </a:p>
        </p:txBody>
      </p:sp>
      <p:sp>
        <p:nvSpPr>
          <p:cNvPr id="769" name="Shape 769"/>
          <p:cNvSpPr/>
          <p:nvPr/>
        </p:nvSpPr>
        <p:spPr>
          <a:xfrm>
            <a:off x="4389875" y="1955799"/>
            <a:ext cx="763640" cy="4850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𝜏</a:t>
            </a:r>
            <a:r>
              <a:rPr baseline="-5999" sz="2500"/>
              <a:t>2</a:t>
            </a:r>
            <a:r>
              <a:rPr sz="2500"/>
              <a:t>=5</a:t>
            </a:r>
          </a:p>
        </p:txBody>
      </p:sp>
      <p:sp>
        <p:nvSpPr>
          <p:cNvPr id="770" name="Shape 770"/>
          <p:cNvSpPr/>
          <p:nvPr/>
        </p:nvSpPr>
        <p:spPr>
          <a:xfrm>
            <a:off x="2485376" y="1957042"/>
            <a:ext cx="794598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c</a:t>
            </a:r>
            <a:r>
              <a:rPr baseline="-5999" sz="2500"/>
              <a:t>1</a:t>
            </a:r>
            <a:r>
              <a:rPr sz="2500"/>
              <a:t>=8</a:t>
            </a:r>
          </a:p>
        </p:txBody>
      </p:sp>
      <p:sp>
        <p:nvSpPr>
          <p:cNvPr id="771" name="Shape 771"/>
          <p:cNvSpPr/>
          <p:nvPr/>
        </p:nvSpPr>
        <p:spPr>
          <a:xfrm>
            <a:off x="5517489" y="1957042"/>
            <a:ext cx="794598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c</a:t>
            </a:r>
            <a:r>
              <a:rPr baseline="-5999" sz="2500"/>
              <a:t>2</a:t>
            </a:r>
            <a:r>
              <a:rPr sz="2500"/>
              <a:t>=3</a:t>
            </a:r>
          </a:p>
        </p:txBody>
      </p:sp>
      <p:sp>
        <p:nvSpPr>
          <p:cNvPr id="772" name="Shape 772"/>
          <p:cNvSpPr/>
          <p:nvPr/>
        </p:nvSpPr>
        <p:spPr>
          <a:xfrm>
            <a:off x="642619" y="1288305"/>
            <a:ext cx="46736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0433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0433FF"/>
                </a:solidFill>
              </a:rPr>
              <a:t>16</a:t>
            </a:r>
          </a:p>
        </p:txBody>
      </p:sp>
      <p:sp>
        <p:nvSpPr>
          <p:cNvPr id="773" name="Shape 773"/>
          <p:cNvSpPr/>
          <p:nvPr/>
        </p:nvSpPr>
        <p:spPr>
          <a:xfrm>
            <a:off x="3763009" y="1288305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FF260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FF2600"/>
                </a:solidFill>
              </a:rPr>
              <a:t>9</a:t>
            </a:r>
          </a:p>
        </p:txBody>
      </p:sp>
      <p:sp>
        <p:nvSpPr>
          <p:cNvPr id="774" name="Shape 774"/>
          <p:cNvSpPr/>
          <p:nvPr/>
        </p:nvSpPr>
        <p:spPr>
          <a:xfrm>
            <a:off x="8108822" y="1764801"/>
            <a:ext cx="4864355" cy="4572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b="1" sz="2300">
                <a:solidFill>
                  <a:srgbClr val="942192"/>
                </a:solidFill>
                <a:latin typeface="Helvetica"/>
                <a:ea typeface="Helvetica"/>
                <a:cs typeface="Helvetica"/>
                <a:sym typeface="Helvetica"/>
              </a:rPr>
              <a:t>Congestion occurs </a:t>
            </a:r>
            <a:r>
              <a:rPr sz="2300"/>
              <a:t>because  c</a:t>
            </a:r>
            <a:r>
              <a:rPr baseline="-5999" sz="2300"/>
              <a:t>1</a:t>
            </a:r>
            <a:r>
              <a:rPr sz="2300"/>
              <a:t>&lt;c</a:t>
            </a:r>
            <a:r>
              <a:rPr baseline="-5999" sz="2300"/>
              <a:t>2</a:t>
            </a:r>
          </a:p>
        </p:txBody>
      </p:sp>
      <p:sp>
        <p:nvSpPr>
          <p:cNvPr id="775" name="Shape 775"/>
          <p:cNvSpPr/>
          <p:nvPr/>
        </p:nvSpPr>
        <p:spPr>
          <a:xfrm>
            <a:off x="964723" y="3795918"/>
            <a:ext cx="6553309" cy="1"/>
          </a:xfrm>
          <a:prstGeom prst="line">
            <a:avLst/>
          </a:prstGeom>
          <a:ln w="25400">
            <a:solidFill/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</a:p>
        </p:txBody>
      </p:sp>
      <p:sp>
        <p:nvSpPr>
          <p:cNvPr id="776" name="Shape 776"/>
          <p:cNvSpPr/>
          <p:nvPr/>
        </p:nvSpPr>
        <p:spPr>
          <a:xfrm>
            <a:off x="799623" y="3669166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777" name="Shape 777"/>
          <p:cNvSpPr/>
          <p:nvPr/>
        </p:nvSpPr>
        <p:spPr>
          <a:xfrm>
            <a:off x="3822223" y="3669166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778" name="Shape 778"/>
          <p:cNvSpPr/>
          <p:nvPr/>
        </p:nvSpPr>
        <p:spPr>
          <a:xfrm>
            <a:off x="7390924" y="3669166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779" name="Shape 779"/>
          <p:cNvSpPr/>
          <p:nvPr/>
        </p:nvSpPr>
        <p:spPr>
          <a:xfrm>
            <a:off x="438308" y="3554618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u</a:t>
            </a:r>
          </a:p>
        </p:txBody>
      </p:sp>
      <p:sp>
        <p:nvSpPr>
          <p:cNvPr id="780" name="Shape 780"/>
          <p:cNvSpPr/>
          <p:nvPr/>
        </p:nvSpPr>
        <p:spPr>
          <a:xfrm>
            <a:off x="7600264" y="3554618"/>
            <a:ext cx="343536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w</a:t>
            </a:r>
          </a:p>
        </p:txBody>
      </p:sp>
      <p:sp>
        <p:nvSpPr>
          <p:cNvPr id="781" name="Shape 781"/>
          <p:cNvSpPr/>
          <p:nvPr/>
        </p:nvSpPr>
        <p:spPr>
          <a:xfrm>
            <a:off x="3822223" y="3904364"/>
            <a:ext cx="27305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v</a:t>
            </a:r>
          </a:p>
        </p:txBody>
      </p:sp>
      <p:sp>
        <p:nvSpPr>
          <p:cNvPr id="782" name="Shape 782"/>
          <p:cNvSpPr/>
          <p:nvPr/>
        </p:nvSpPr>
        <p:spPr>
          <a:xfrm>
            <a:off x="1280133" y="3758314"/>
            <a:ext cx="763641" cy="485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𝜏</a:t>
            </a:r>
            <a:r>
              <a:rPr baseline="-5999" sz="2500"/>
              <a:t>1</a:t>
            </a:r>
            <a:r>
              <a:rPr sz="2500"/>
              <a:t>=3</a:t>
            </a:r>
          </a:p>
        </p:txBody>
      </p:sp>
      <p:sp>
        <p:nvSpPr>
          <p:cNvPr id="783" name="Shape 783"/>
          <p:cNvSpPr/>
          <p:nvPr/>
        </p:nvSpPr>
        <p:spPr>
          <a:xfrm>
            <a:off x="4440198" y="3758314"/>
            <a:ext cx="763641" cy="485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𝜏</a:t>
            </a:r>
            <a:r>
              <a:rPr baseline="-5999" sz="2500"/>
              <a:t>2</a:t>
            </a:r>
            <a:r>
              <a:rPr sz="2500"/>
              <a:t>=5</a:t>
            </a:r>
          </a:p>
        </p:txBody>
      </p:sp>
      <p:sp>
        <p:nvSpPr>
          <p:cNvPr id="784" name="Shape 784"/>
          <p:cNvSpPr/>
          <p:nvPr/>
        </p:nvSpPr>
        <p:spPr>
          <a:xfrm>
            <a:off x="2535700" y="3759556"/>
            <a:ext cx="794597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c</a:t>
            </a:r>
            <a:r>
              <a:rPr baseline="-5999" sz="2500"/>
              <a:t>1</a:t>
            </a:r>
            <a:r>
              <a:rPr sz="2500"/>
              <a:t>=8</a:t>
            </a:r>
          </a:p>
        </p:txBody>
      </p:sp>
      <p:sp>
        <p:nvSpPr>
          <p:cNvPr id="785" name="Shape 785"/>
          <p:cNvSpPr/>
          <p:nvPr/>
        </p:nvSpPr>
        <p:spPr>
          <a:xfrm>
            <a:off x="5567813" y="3759556"/>
            <a:ext cx="794598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c</a:t>
            </a:r>
            <a:r>
              <a:rPr baseline="-5999" sz="2500"/>
              <a:t>2</a:t>
            </a:r>
            <a:r>
              <a:rPr sz="2500"/>
              <a:t>=9</a:t>
            </a:r>
          </a:p>
        </p:txBody>
      </p:sp>
      <p:sp>
        <p:nvSpPr>
          <p:cNvPr id="786" name="Shape 786"/>
          <p:cNvSpPr/>
          <p:nvPr/>
        </p:nvSpPr>
        <p:spPr>
          <a:xfrm>
            <a:off x="692943" y="3090820"/>
            <a:ext cx="46736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0433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0433FF"/>
                </a:solidFill>
              </a:rPr>
              <a:t>16</a:t>
            </a:r>
          </a:p>
        </p:txBody>
      </p:sp>
      <p:sp>
        <p:nvSpPr>
          <p:cNvPr id="787" name="Shape 787"/>
          <p:cNvSpPr/>
          <p:nvPr/>
        </p:nvSpPr>
        <p:spPr>
          <a:xfrm>
            <a:off x="3725068" y="3090820"/>
            <a:ext cx="46736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FF260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FF2600"/>
                </a:solidFill>
              </a:rPr>
              <a:t>36</a:t>
            </a:r>
          </a:p>
        </p:txBody>
      </p:sp>
      <p:sp>
        <p:nvSpPr>
          <p:cNvPr id="788" name="Shape 788"/>
          <p:cNvSpPr/>
          <p:nvPr/>
        </p:nvSpPr>
        <p:spPr>
          <a:xfrm>
            <a:off x="8105576" y="2222499"/>
            <a:ext cx="3099855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300"/>
              <a:t>Full Evacuation at </a:t>
            </a:r>
            <a:r>
              <a:rPr sz="2300">
                <a:solidFill>
                  <a:srgbClr val="FF2600"/>
                </a:solidFill>
              </a:rPr>
              <a:t>t=13</a:t>
            </a:r>
          </a:p>
        </p:txBody>
      </p:sp>
      <p:sp>
        <p:nvSpPr>
          <p:cNvPr id="789" name="Shape 789"/>
          <p:cNvSpPr/>
          <p:nvPr/>
        </p:nvSpPr>
        <p:spPr>
          <a:xfrm>
            <a:off x="8026031" y="3389516"/>
            <a:ext cx="5016755" cy="8128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b="1" sz="2300">
                <a:solidFill>
                  <a:srgbClr val="942192"/>
                </a:solidFill>
                <a:latin typeface="Helvetica"/>
                <a:ea typeface="Helvetica"/>
                <a:cs typeface="Helvetica"/>
                <a:sym typeface="Helvetica"/>
              </a:rPr>
              <a:t>Congestion occurs </a:t>
            </a:r>
            <a:r>
              <a:rPr sz="2300"/>
              <a:t>because v not empty when first group arrives from u</a:t>
            </a:r>
          </a:p>
        </p:txBody>
      </p:sp>
      <p:sp>
        <p:nvSpPr>
          <p:cNvPr id="790" name="Shape 790"/>
          <p:cNvSpPr/>
          <p:nvPr/>
        </p:nvSpPr>
        <p:spPr>
          <a:xfrm>
            <a:off x="977423" y="5598432"/>
            <a:ext cx="6553309" cy="1"/>
          </a:xfrm>
          <a:prstGeom prst="line">
            <a:avLst/>
          </a:prstGeom>
          <a:ln w="25400">
            <a:solidFill/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</a:p>
        </p:txBody>
      </p:sp>
      <p:sp>
        <p:nvSpPr>
          <p:cNvPr id="791" name="Shape 791"/>
          <p:cNvSpPr/>
          <p:nvPr/>
        </p:nvSpPr>
        <p:spPr>
          <a:xfrm>
            <a:off x="812323" y="5471680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792" name="Shape 792"/>
          <p:cNvSpPr/>
          <p:nvPr/>
        </p:nvSpPr>
        <p:spPr>
          <a:xfrm>
            <a:off x="3834923" y="5471680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793" name="Shape 793"/>
          <p:cNvSpPr/>
          <p:nvPr/>
        </p:nvSpPr>
        <p:spPr>
          <a:xfrm>
            <a:off x="7403624" y="5471680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794" name="Shape 794"/>
          <p:cNvSpPr/>
          <p:nvPr/>
        </p:nvSpPr>
        <p:spPr>
          <a:xfrm>
            <a:off x="451008" y="5357132"/>
            <a:ext cx="29083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u</a:t>
            </a:r>
          </a:p>
        </p:txBody>
      </p:sp>
      <p:sp>
        <p:nvSpPr>
          <p:cNvPr id="795" name="Shape 795"/>
          <p:cNvSpPr/>
          <p:nvPr/>
        </p:nvSpPr>
        <p:spPr>
          <a:xfrm>
            <a:off x="7612964" y="5357132"/>
            <a:ext cx="343536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w</a:t>
            </a:r>
          </a:p>
        </p:txBody>
      </p:sp>
      <p:sp>
        <p:nvSpPr>
          <p:cNvPr id="796" name="Shape 796"/>
          <p:cNvSpPr/>
          <p:nvPr/>
        </p:nvSpPr>
        <p:spPr>
          <a:xfrm>
            <a:off x="3834923" y="5706878"/>
            <a:ext cx="27305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/>
            </a:lvl1pPr>
          </a:lstStyle>
          <a:p>
            <a:pPr lvl="0">
              <a:defRPr sz="1800"/>
            </a:pPr>
            <a:r>
              <a:rPr sz="2500"/>
              <a:t>v</a:t>
            </a:r>
          </a:p>
        </p:txBody>
      </p:sp>
      <p:sp>
        <p:nvSpPr>
          <p:cNvPr id="797" name="Shape 797"/>
          <p:cNvSpPr/>
          <p:nvPr/>
        </p:nvSpPr>
        <p:spPr>
          <a:xfrm>
            <a:off x="1292833" y="5560828"/>
            <a:ext cx="763641" cy="4850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𝜏</a:t>
            </a:r>
            <a:r>
              <a:rPr baseline="-5999" sz="2500"/>
              <a:t>1</a:t>
            </a:r>
            <a:r>
              <a:rPr sz="2500"/>
              <a:t>=3</a:t>
            </a:r>
          </a:p>
        </p:txBody>
      </p:sp>
      <p:sp>
        <p:nvSpPr>
          <p:cNvPr id="798" name="Shape 798"/>
          <p:cNvSpPr/>
          <p:nvPr/>
        </p:nvSpPr>
        <p:spPr>
          <a:xfrm>
            <a:off x="4452898" y="5560828"/>
            <a:ext cx="763641" cy="4850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𝜏</a:t>
            </a:r>
            <a:r>
              <a:rPr baseline="-5999" sz="2500"/>
              <a:t>2</a:t>
            </a:r>
            <a:r>
              <a:rPr sz="2500"/>
              <a:t>=5</a:t>
            </a:r>
          </a:p>
        </p:txBody>
      </p:sp>
      <p:sp>
        <p:nvSpPr>
          <p:cNvPr id="799" name="Shape 799"/>
          <p:cNvSpPr/>
          <p:nvPr/>
        </p:nvSpPr>
        <p:spPr>
          <a:xfrm>
            <a:off x="2548400" y="5562071"/>
            <a:ext cx="794597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c</a:t>
            </a:r>
            <a:r>
              <a:rPr baseline="-5999" sz="2500"/>
              <a:t>1</a:t>
            </a:r>
            <a:r>
              <a:rPr sz="2500"/>
              <a:t>=8</a:t>
            </a:r>
          </a:p>
        </p:txBody>
      </p:sp>
      <p:sp>
        <p:nvSpPr>
          <p:cNvPr id="800" name="Shape 800"/>
          <p:cNvSpPr/>
          <p:nvPr/>
        </p:nvSpPr>
        <p:spPr>
          <a:xfrm>
            <a:off x="5580513" y="5562071"/>
            <a:ext cx="794598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500"/>
              <a:t>c</a:t>
            </a:r>
            <a:r>
              <a:rPr baseline="-5999" sz="2500"/>
              <a:t>2</a:t>
            </a:r>
            <a:r>
              <a:rPr sz="2500"/>
              <a:t>=9</a:t>
            </a:r>
          </a:p>
        </p:txBody>
      </p:sp>
      <p:sp>
        <p:nvSpPr>
          <p:cNvPr id="801" name="Shape 801"/>
          <p:cNvSpPr/>
          <p:nvPr/>
        </p:nvSpPr>
        <p:spPr>
          <a:xfrm>
            <a:off x="8047080" y="4305299"/>
            <a:ext cx="4080447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sz="2300"/>
              <a:t>Full Evacuation at </a:t>
            </a:r>
            <a:r>
              <a:rPr sz="2300">
                <a:solidFill>
                  <a:srgbClr val="FF2600"/>
                </a:solidFill>
              </a:rPr>
              <a:t>t=12</a:t>
            </a:r>
          </a:p>
        </p:txBody>
      </p:sp>
      <p:sp>
        <p:nvSpPr>
          <p:cNvPr id="802" name="Shape 802"/>
          <p:cNvSpPr/>
          <p:nvPr/>
        </p:nvSpPr>
        <p:spPr>
          <a:xfrm>
            <a:off x="8127631" y="5168900"/>
            <a:ext cx="5016755" cy="812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sz="2300"/>
              <a:t>Items at u pass through v with </a:t>
            </a:r>
            <a:endParaRPr sz="2300"/>
          </a:p>
          <a:p>
            <a:pPr lvl="0" algn="l">
              <a:defRPr sz="1800"/>
            </a:pPr>
            <a:r>
              <a:rPr b="1" sz="2300">
                <a:solidFill>
                  <a:srgbClr val="942192"/>
                </a:solidFill>
                <a:latin typeface="Helvetica"/>
                <a:ea typeface="Helvetica"/>
                <a:cs typeface="Helvetica"/>
                <a:sym typeface="Helvetica"/>
              </a:rPr>
              <a:t>No Congestion occuring</a:t>
            </a:r>
          </a:p>
        </p:txBody>
      </p:sp>
      <p:sp>
        <p:nvSpPr>
          <p:cNvPr id="803" name="Shape 803"/>
          <p:cNvSpPr/>
          <p:nvPr/>
        </p:nvSpPr>
        <p:spPr>
          <a:xfrm>
            <a:off x="705643" y="4893334"/>
            <a:ext cx="46736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0433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0433FF"/>
                </a:solidFill>
              </a:rPr>
              <a:t>16</a:t>
            </a:r>
          </a:p>
        </p:txBody>
      </p:sp>
      <p:sp>
        <p:nvSpPr>
          <p:cNvPr id="804" name="Shape 804"/>
          <p:cNvSpPr/>
          <p:nvPr/>
        </p:nvSpPr>
        <p:spPr>
          <a:xfrm>
            <a:off x="3737768" y="4893334"/>
            <a:ext cx="46736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">
                <a:solidFill>
                  <a:srgbClr val="FF260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FF2600"/>
                </a:solidFill>
              </a:rPr>
              <a:t>18</a:t>
            </a:r>
          </a:p>
        </p:txBody>
      </p:sp>
      <p:sp>
        <p:nvSpPr>
          <p:cNvPr id="805" name="Shape 805"/>
          <p:cNvSpPr/>
          <p:nvPr/>
        </p:nvSpPr>
        <p:spPr>
          <a:xfrm>
            <a:off x="8161380" y="5943599"/>
            <a:ext cx="4080447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sz="2300"/>
              <a:t>Full Evacuation at </a:t>
            </a:r>
            <a:r>
              <a:rPr sz="2300">
                <a:solidFill>
                  <a:srgbClr val="FF2600"/>
                </a:solidFill>
              </a:rPr>
              <a:t>t=9</a:t>
            </a:r>
          </a:p>
        </p:txBody>
      </p:sp>
      <p:sp>
        <p:nvSpPr>
          <p:cNvPr id="806" name="Shape 806"/>
          <p:cNvSpPr/>
          <p:nvPr/>
        </p:nvSpPr>
        <p:spPr>
          <a:xfrm>
            <a:off x="281813" y="6882989"/>
            <a:ext cx="1243767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/>
          </a:lstStyle>
          <a:p>
            <a:pPr lvl="0">
              <a:defRPr sz="1800"/>
            </a:pPr>
            <a:r>
              <a:rPr sz="3600"/>
              <a:t>Analysis of Flow/Evacuation times must include congestion!!</a:t>
            </a:r>
          </a:p>
        </p:txBody>
      </p:sp>
      <p:sp>
        <p:nvSpPr>
          <p:cNvPr id="807" name="Shape 807"/>
          <p:cNvSpPr/>
          <p:nvPr/>
        </p:nvSpPr>
        <p:spPr>
          <a:xfrm>
            <a:off x="501624" y="8263165"/>
            <a:ext cx="5432451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/>
          </a:lstStyle>
          <a:p>
            <a:pPr lvl="0">
              <a:defRPr sz="1800"/>
            </a:pPr>
            <a:r>
              <a:rPr sz="3600"/>
              <a:t>Can be very complicated!</a:t>
            </a:r>
          </a:p>
        </p:txBody>
      </p:sp>
      <p:sp>
        <p:nvSpPr>
          <p:cNvPr id="808" name="Shape 808"/>
          <p:cNvSpPr/>
          <p:nvPr/>
        </p:nvSpPr>
        <p:spPr>
          <a:xfrm>
            <a:off x="7061200" y="7924551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809" name="Shape 809"/>
          <p:cNvSpPr/>
          <p:nvPr/>
        </p:nvSpPr>
        <p:spPr>
          <a:xfrm>
            <a:off x="7067221" y="8627825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810" name="Shape 810"/>
          <p:cNvSpPr/>
          <p:nvPr/>
        </p:nvSpPr>
        <p:spPr>
          <a:xfrm>
            <a:off x="7067221" y="9202469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811" name="Shape 811"/>
          <p:cNvSpPr/>
          <p:nvPr/>
        </p:nvSpPr>
        <p:spPr>
          <a:xfrm>
            <a:off x="8572500" y="8627825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812" name="Shape 812"/>
          <p:cNvSpPr/>
          <p:nvPr/>
        </p:nvSpPr>
        <p:spPr>
          <a:xfrm>
            <a:off x="9779000" y="7924551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813" name="Shape 813"/>
          <p:cNvSpPr/>
          <p:nvPr/>
        </p:nvSpPr>
        <p:spPr>
          <a:xfrm>
            <a:off x="9779000" y="9204347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814" name="Shape 814"/>
          <p:cNvSpPr/>
          <p:nvPr/>
        </p:nvSpPr>
        <p:spPr>
          <a:xfrm flipV="1">
            <a:off x="8762999" y="8155983"/>
            <a:ext cx="1092201" cy="636557"/>
          </a:xfrm>
          <a:prstGeom prst="line">
            <a:avLst/>
          </a:prstGeom>
          <a:ln w="25400">
            <a:solidFill/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</a:p>
        </p:txBody>
      </p:sp>
      <p:sp>
        <p:nvSpPr>
          <p:cNvPr id="815" name="Shape 815"/>
          <p:cNvSpPr/>
          <p:nvPr/>
        </p:nvSpPr>
        <p:spPr>
          <a:xfrm>
            <a:off x="10985500" y="8563510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  <p:sp>
        <p:nvSpPr>
          <p:cNvPr id="816" name="Shape 816"/>
          <p:cNvSpPr/>
          <p:nvPr/>
        </p:nvSpPr>
        <p:spPr>
          <a:xfrm flipV="1">
            <a:off x="9995899" y="8757223"/>
            <a:ext cx="1083221" cy="606239"/>
          </a:xfrm>
          <a:prstGeom prst="line">
            <a:avLst/>
          </a:prstGeom>
          <a:ln w="25400">
            <a:solidFill/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</a:p>
        </p:txBody>
      </p:sp>
      <p:sp>
        <p:nvSpPr>
          <p:cNvPr id="817" name="Shape 817"/>
          <p:cNvSpPr/>
          <p:nvPr/>
        </p:nvSpPr>
        <p:spPr>
          <a:xfrm>
            <a:off x="6420997" y="8631771"/>
            <a:ext cx="254001" cy="25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fill="norm" stroke="1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nodeType="afterEffect" presetClass="entr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nodeType="afterEffect" presetClass="entr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nodeType="afterEffect" presetClass="entr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nodeType="afterEffect" presetClass="entr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nodeType="afterEffect" presetClass="entr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nodeType="afterEffect" presetClass="entr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nodeType="afterEffect" presetClass="entr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nodeType="afterEffect" presetClass="entr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nodeType="afterEffect" presetClass="entr" presetSubtype="0" presetID="1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nodeType="afterEffect" presetClass="entr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nodeType="afterEffect" presetClass="entr" presetSubtype="0" presetID="1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nodeType="afterEffect" presetClass="entr" presetSubtype="0" presetID="1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nodeType="afterEffect" presetClass="entr" presetSubtype="0" presetID="1" grpId="1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" fill="hold"/>
                                        <p:tgtEl>
                                          <p:spTgt spid="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nodeType="afterEffect" presetClass="entr" presetSubtype="0" presetID="1" grpId="1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nodeType="afterEffect" presetClass="entr" presetSubtype="0" presetID="1" grpId="1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" fill="hold"/>
                                        <p:tgtEl>
                                          <p:spTgt spid="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nodeType="afterEffect" presetClass="entr" presetSubtype="0" presetID="1" grpId="1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/>
                                        <p:tgtEl>
                                          <p:spTgt spid="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nodeType="afterEffect" presetClass="entr" presetSubtype="0" presetID="1" grpId="1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7" fill="hold"/>
                                        <p:tgtEl>
                                          <p:spTgt spid="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nodeType="afterEffect" presetClass="entr" presetSubtype="0" presetID="1" grpId="1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0" fill="hold"/>
                                        <p:tgtEl>
                                          <p:spTgt spid="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nodeType="afterEffect" presetClass="entr" presetSubtype="0" presetID="1" grpId="2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3" fill="hold"/>
                                        <p:tgtEl>
                                          <p:spTgt spid="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nodeType="afterEffect" presetClass="entr" presetSubtype="0" presetID="1" grpId="2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6" fill="hold"/>
                                        <p:tgtEl>
                                          <p:spTgt spid="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nodeType="afterEffect" presetClass="entr" presetSubtype="0" presetID="1" grpId="2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9" fill="hold"/>
                                        <p:tgtEl>
                                          <p:spTgt spid="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nodeType="afterEffect" presetClass="entr" presetSubtype="0" presetID="1" grpId="2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2" fill="hold"/>
                                        <p:tgtEl>
                                          <p:spTgt spid="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812" grpId="4"/>
      <p:bldP build="whole" bldLvl="1" animBg="1" rev="0" advAuto="0" spid="811" grpId="11"/>
      <p:bldP build="whole" bldLvl="1" animBg="1" rev="0" advAuto="0" spid="754" grpId="19"/>
      <p:bldP build="whole" bldLvl="1" animBg="1" rev="0" advAuto="0" spid="815" grpId="9"/>
      <p:bldP build="whole" bldLvl="1" animBg="1" rev="0" advAuto="0" spid="755" grpId="15"/>
      <p:bldP build="whole" bldLvl="1" animBg="1" rev="0" advAuto="0" spid="806" grpId="1"/>
      <p:bldP build="whole" bldLvl="1" animBg="1" rev="0" advAuto="0" spid="810" grpId="16"/>
      <p:bldP build="whole" bldLvl="1" animBg="1" rev="0" advAuto="0" spid="809" grpId="10"/>
      <p:bldP build="whole" bldLvl="1" animBg="1" rev="0" advAuto="0" spid="813" grpId="17"/>
      <p:bldP build="whole" bldLvl="1" animBg="1" rev="0" advAuto="0" spid="749" grpId="23"/>
      <p:bldP build="whole" bldLvl="1" animBg="1" rev="0" advAuto="0" spid="757" grpId="7"/>
      <p:bldP build="whole" bldLvl="1" animBg="1" rev="0" advAuto="0" spid="756" grpId="13"/>
      <p:bldP build="whole" bldLvl="1" animBg="1" rev="0" advAuto="0" spid="807" grpId="2"/>
      <p:bldP build="whole" bldLvl="1" animBg="1" rev="0" advAuto="0" spid="814" grpId="8"/>
      <p:bldP build="whole" bldLvl="1" animBg="1" rev="0" advAuto="0" spid="758" grpId="5"/>
      <p:bldP build="whole" bldLvl="1" animBg="1" rev="0" advAuto="0" spid="753" grpId="12"/>
      <p:bldP build="whole" bldLvl="1" animBg="1" rev="0" advAuto="0" spid="817" grpId="20"/>
      <p:bldP build="whole" bldLvl="1" animBg="1" rev="0" advAuto="0" spid="760" grpId="18"/>
      <p:bldP build="whole" bldLvl="1" animBg="1" rev="0" advAuto="0" spid="816" grpId="14"/>
      <p:bldP build="whole" bldLvl="1" animBg="1" rev="0" advAuto="0" spid="752" grpId="6"/>
      <p:bldP build="whole" bldLvl="1" animBg="1" rev="0" advAuto="0" spid="808" grpId="3"/>
      <p:bldP build="whole" bldLvl="1" animBg="1" rev="0" advAuto="0" spid="751" grpId="21"/>
      <p:bldP build="whole" bldLvl="1" animBg="1" rev="0" advAuto="0" spid="750" grpId="22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" name="Shape 81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u="sng"/>
            </a:lvl1pPr>
          </a:lstStyle>
          <a:p>
            <a:pPr lvl="0">
              <a:defRPr sz="1800" u="none"/>
            </a:pPr>
            <a:r>
              <a:rPr sz="8000" u="sng"/>
              <a:t>Outline</a:t>
            </a:r>
          </a:p>
        </p:txBody>
      </p:sp>
      <p:sp>
        <p:nvSpPr>
          <p:cNvPr id="820" name="Shape 820"/>
          <p:cNvSpPr/>
          <p:nvPr>
            <p:ph type="body" idx="1"/>
          </p:nvPr>
        </p:nvSpPr>
        <p:spPr>
          <a:xfrm>
            <a:off x="952500" y="2603500"/>
            <a:ext cx="11099800" cy="6779314"/>
          </a:xfrm>
          <a:prstGeom prst="rect">
            <a:avLst/>
          </a:prstGeom>
        </p:spPr>
        <p:txBody>
          <a:bodyPr anchor="t"/>
          <a:lstStyle/>
          <a:p>
            <a:pPr lvl="0" marL="386715" indent="-386715" defTabSz="508254">
              <a:spcBef>
                <a:spcPts val="3600"/>
              </a:spcBef>
              <a:defRPr sz="1800"/>
            </a:pPr>
            <a:r>
              <a:rPr sz="3132"/>
              <a:t>Dynamic Flow Networks</a:t>
            </a:r>
            <a:endParaRPr sz="3132"/>
          </a:p>
          <a:p>
            <a:pPr lvl="0" marL="386715" indent="-386715" defTabSz="508254">
              <a:spcBef>
                <a:spcPts val="3600"/>
              </a:spcBef>
              <a:defRPr sz="1800"/>
            </a:pPr>
            <a:r>
              <a:rPr sz="3132"/>
              <a:t>Congestion in Dynamic Flows </a:t>
            </a:r>
            <a:endParaRPr sz="3132"/>
          </a:p>
          <a:p>
            <a:pPr lvl="0" marL="386715" indent="-386715" defTabSz="508254">
              <a:spcBef>
                <a:spcPts val="3600"/>
              </a:spcBef>
              <a:defRPr sz="1800"/>
            </a:pPr>
            <a:r>
              <a:rPr sz="3132"/>
              <a:t>Evacuation Flows</a:t>
            </a:r>
            <a:endParaRPr sz="3132"/>
          </a:p>
          <a:p>
            <a:pPr lvl="1" marL="773430" indent="-386715" defTabSz="508254">
              <a:spcBef>
                <a:spcPts val="400"/>
              </a:spcBef>
              <a:defRPr sz="1800"/>
            </a:pPr>
            <a:r>
              <a:rPr sz="3132">
                <a:solidFill>
                  <a:srgbClr val="FF2600"/>
                </a:solidFill>
              </a:rPr>
              <a:t>Problem Definitions</a:t>
            </a:r>
            <a:endParaRPr sz="3132">
              <a:solidFill>
                <a:srgbClr val="FF2600"/>
              </a:solidFill>
            </a:endParaRPr>
          </a:p>
          <a:p>
            <a:pPr lvl="1" marL="773430" indent="-386715" defTabSz="508254">
              <a:spcBef>
                <a:spcPts val="400"/>
              </a:spcBef>
              <a:defRPr sz="1800"/>
            </a:pPr>
            <a:r>
              <a:rPr sz="3132"/>
              <a:t>Known Results</a:t>
            </a:r>
            <a:endParaRPr sz="3132"/>
          </a:p>
          <a:p>
            <a:pPr lvl="0" marL="386715" indent="-386715" defTabSz="508254">
              <a:spcBef>
                <a:spcPts val="3600"/>
              </a:spcBef>
              <a:defRPr sz="1800"/>
            </a:pPr>
            <a:r>
              <a:rPr sz="3132"/>
              <a:t>Example Algorithm 1: k-Sink Evacuation on a Path</a:t>
            </a:r>
            <a:endParaRPr sz="3132"/>
          </a:p>
          <a:p>
            <a:pPr lvl="0" marL="386715" indent="-386715" defTabSz="508254">
              <a:spcBef>
                <a:spcPts val="3600"/>
              </a:spcBef>
              <a:defRPr sz="1800"/>
            </a:pPr>
            <a:r>
              <a:rPr sz="3132"/>
              <a:t>Example Algorithm 2: 1-sink Min-Max Regret Evacuation on a Path with uniform capacity</a:t>
            </a:r>
            <a:endParaRPr sz="3132"/>
          </a:p>
          <a:p>
            <a:pPr lvl="0" marL="386715" indent="-386715" defTabSz="508254">
              <a:spcBef>
                <a:spcPts val="3600"/>
              </a:spcBef>
              <a:defRPr sz="1800"/>
            </a:pPr>
            <a:r>
              <a:rPr sz="3132"/>
              <a:t>Open Problems</a:t>
            </a:r>
          </a:p>
        </p:txBody>
      </p:sp>
    </p:spTree>
  </p:cSld>
  <p:clrMapOvr>
    <a:masterClrMapping/>
  </p:clrMapOvr>
  <p:transition spd="med" advClick="1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Shape 82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u="sng"/>
            </a:lvl1pPr>
          </a:lstStyle>
          <a:p>
            <a:pPr lvl="0">
              <a:defRPr sz="1800" u="none"/>
            </a:pPr>
            <a:r>
              <a:rPr sz="8000" u="sng"/>
              <a:t>Evacuation is NOT Flow</a:t>
            </a:r>
          </a:p>
        </p:txBody>
      </p:sp>
      <p:sp>
        <p:nvSpPr>
          <p:cNvPr id="823" name="Shape 823"/>
          <p:cNvSpPr/>
          <p:nvPr>
            <p:ph type="body" idx="1"/>
          </p:nvPr>
        </p:nvSpPr>
        <p:spPr>
          <a:xfrm>
            <a:off x="527685" y="2699425"/>
            <a:ext cx="6810560" cy="6870701"/>
          </a:xfrm>
          <a:prstGeom prst="rect">
            <a:avLst/>
          </a:prstGeom>
        </p:spPr>
        <p:txBody>
          <a:bodyPr anchor="t"/>
          <a:lstStyle/>
          <a:p>
            <a:pPr lvl="0" marL="391159" indent="-391159" defTabSz="514095">
              <a:spcBef>
                <a:spcPts val="3600"/>
              </a:spcBef>
              <a:defRPr sz="1800"/>
            </a:pPr>
            <a:r>
              <a:rPr sz="3168"/>
              <a:t>In Flow, different people from same vertex can follow different paths</a:t>
            </a:r>
            <a:endParaRPr sz="3168"/>
          </a:p>
          <a:p>
            <a:pPr lvl="0" marL="391159" indent="-391159" defTabSz="514095">
              <a:spcBef>
                <a:spcPts val="3600"/>
              </a:spcBef>
              <a:defRPr sz="1800"/>
            </a:pPr>
            <a:r>
              <a:rPr sz="3168"/>
              <a:t>In Evacuation, want signs at vertices pointing </a:t>
            </a:r>
            <a:r>
              <a:rPr b="1" sz="3168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this way out =&gt;</a:t>
            </a:r>
            <a:endParaRPr b="1" sz="3168">
              <a:solidFill>
                <a:srgbClr val="FF2600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1" marL="782319" indent="-391159" defTabSz="514095">
              <a:spcBef>
                <a:spcPts val="900"/>
              </a:spcBef>
              <a:defRPr sz="1800"/>
            </a:pPr>
            <a:r>
              <a:rPr sz="3168"/>
              <a:t>Each vertex has unique </a:t>
            </a:r>
            <a:r>
              <a:rPr b="1" sz="3168">
                <a:latin typeface="Helvetica"/>
                <a:ea typeface="Helvetica"/>
                <a:cs typeface="Helvetica"/>
                <a:sym typeface="Helvetica"/>
              </a:rPr>
              <a:t>evacuation edge</a:t>
            </a:r>
            <a:r>
              <a:rPr sz="3168"/>
              <a:t>.  </a:t>
            </a:r>
            <a:endParaRPr sz="3168"/>
          </a:p>
          <a:p>
            <a:pPr lvl="1" marL="782319" indent="-391159" defTabSz="514095">
              <a:spcBef>
                <a:spcPts val="900"/>
              </a:spcBef>
              <a:defRPr sz="1800"/>
            </a:pPr>
            <a:r>
              <a:rPr sz="3168"/>
              <a:t>Every person reaching that vertex must follow the evacuation edge to next vertex</a:t>
            </a:r>
            <a:endParaRPr sz="3168"/>
          </a:p>
          <a:p>
            <a:pPr lvl="1" marL="782319" indent="-391159" defTabSz="514095">
              <a:spcBef>
                <a:spcPts val="900"/>
              </a:spcBef>
              <a:defRPr sz="1800"/>
            </a:pPr>
            <a:r>
              <a:rPr sz="3168"/>
              <a:t>Evacuation edges partition vertices into directed forests moving toward sinks</a:t>
            </a:r>
          </a:p>
        </p:txBody>
      </p:sp>
      <p:pic>
        <p:nvPicPr>
          <p:cNvPr id="824" name="Graph_Flow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450043" y="2446273"/>
            <a:ext cx="2540118" cy="1763522"/>
          </a:xfrm>
          <a:prstGeom prst="rect">
            <a:avLst/>
          </a:prstGeom>
          <a:ln w="25400">
            <a:solidFill>
              <a:srgbClr val="F3F7F5"/>
            </a:solidFill>
            <a:miter lim="400000"/>
          </a:ln>
          <a:effectLst>
            <a:outerShdw sx="100000" sy="100000" kx="0" ky="0" algn="b" rotWithShape="0" blurRad="50800" dist="25400" dir="3600000">
              <a:srgbClr val="000000">
                <a:alpha val="70000"/>
              </a:srgbClr>
            </a:outerShdw>
          </a:effectLst>
        </p:spPr>
      </p:pic>
      <p:pic>
        <p:nvPicPr>
          <p:cNvPr id="825" name="Graph_Evac_1Sink.pd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431750" y="4979215"/>
            <a:ext cx="2576703" cy="1788922"/>
          </a:xfrm>
          <a:prstGeom prst="rect">
            <a:avLst/>
          </a:prstGeom>
          <a:ln w="25400">
            <a:solidFill>
              <a:srgbClr val="F3F7F5"/>
            </a:solidFill>
            <a:miter lim="400000"/>
          </a:ln>
          <a:effectLst>
            <a:outerShdw sx="100000" sy="100000" kx="0" ky="0" algn="b" rotWithShape="0" blurRad="50800" dist="25400" dir="3600000">
              <a:srgbClr val="000000">
                <a:alpha val="70000"/>
              </a:srgbClr>
            </a:outerShdw>
          </a:effectLst>
        </p:spPr>
      </p:pic>
      <p:pic>
        <p:nvPicPr>
          <p:cNvPr id="826" name="Graph_Evac_2Sink.pdf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471018" y="7537556"/>
            <a:ext cx="2498167" cy="1680867"/>
          </a:xfrm>
          <a:prstGeom prst="rect">
            <a:avLst/>
          </a:prstGeom>
          <a:ln w="25400">
            <a:solidFill>
              <a:srgbClr val="F3F7F5"/>
            </a:solidFill>
            <a:miter lim="400000"/>
          </a:ln>
          <a:effectLst>
            <a:outerShdw sx="100000" sy="100000" kx="0" ky="0" algn="b" rotWithShape="0" blurRad="50800" dist="25400" dir="360000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8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nodeType="afterEffect" presetClass="entr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8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nodeType="after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8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nodeType="after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8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nodeType="clickEffect" presetClass="entr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8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nodeType="clickEffect" presetClass="entr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823" grpId="1"/>
      <p:bldP build="whole" bldLvl="1" animBg="1" rev="0" advAuto="0" spid="824" grpId="2"/>
      <p:bldP build="whole" bldLvl="1" animBg="1" rev="0" advAuto="0" spid="826" grpId="4"/>
      <p:bldP build="whole" bldLvl="1" animBg="1" rev="0" advAuto="0" spid="825" grpId="3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" name="Shape 82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02412">
              <a:defRPr sz="6880" u="sng"/>
            </a:lvl1pPr>
          </a:lstStyle>
          <a:p>
            <a:pPr lvl="0">
              <a:defRPr sz="1800" u="none"/>
            </a:pPr>
            <a:r>
              <a:rPr sz="6880" u="sng"/>
              <a:t>Graph Evacuation Problems</a:t>
            </a:r>
          </a:p>
        </p:txBody>
      </p:sp>
      <p:sp>
        <p:nvSpPr>
          <p:cNvPr id="829" name="Shape 829"/>
          <p:cNvSpPr/>
          <p:nvPr>
            <p:ph type="body" idx="4294967295"/>
          </p:nvPr>
        </p:nvSpPr>
        <p:spPr>
          <a:xfrm>
            <a:off x="952500" y="2616200"/>
            <a:ext cx="11099800" cy="6999092"/>
          </a:xfrm>
          <a:prstGeom prst="rect">
            <a:avLst/>
          </a:prstGeom>
        </p:spPr>
        <p:txBody>
          <a:bodyPr lIns="0" tIns="0" rIns="0" bIns="0"/>
          <a:lstStyle/>
          <a:p>
            <a:pPr lvl="0" marL="311150" indent="-311150" defTabSz="408940">
              <a:spcBef>
                <a:spcPts val="2900"/>
              </a:spcBef>
              <a:buClrTx/>
              <a:buSzPct val="75000"/>
              <a:buFontTx/>
              <a:defRPr sz="1800"/>
            </a:pPr>
            <a:r>
              <a:rPr b="1" sz="252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Input:</a:t>
            </a:r>
            <a:r>
              <a:rPr sz="2520">
                <a:latin typeface="+mn-lt"/>
                <a:ea typeface="+mn-ea"/>
                <a:cs typeface="+mn-cs"/>
                <a:sym typeface="Helvetica Light"/>
              </a:rPr>
              <a:t>  </a:t>
            </a:r>
            <a:r>
              <a:rPr sz="2520">
                <a:solidFill>
                  <a:srgbClr val="0433FF"/>
                </a:solidFill>
                <a:latin typeface="+mn-lt"/>
                <a:ea typeface="+mn-ea"/>
                <a:cs typeface="+mn-cs"/>
                <a:sym typeface="Helvetica Light"/>
              </a:rPr>
              <a:t>Graph G=(V,E)</a:t>
            </a:r>
            <a:endParaRPr sz="2520">
              <a:latin typeface="+mn-lt"/>
              <a:ea typeface="+mn-ea"/>
              <a:cs typeface="+mn-cs"/>
              <a:sym typeface="Helvetica Light"/>
            </a:endParaRPr>
          </a:p>
          <a:p>
            <a:pPr lvl="1" marL="622300" indent="-311150" defTabSz="408940">
              <a:spcBef>
                <a:spcPts val="900"/>
              </a:spcBef>
              <a:buClrTx/>
              <a:buSzPct val="75000"/>
              <a:buFontTx/>
              <a:buChar char="•"/>
              <a:defRPr sz="1800"/>
            </a:pPr>
            <a:r>
              <a:rPr i="1" sz="2520">
                <a:solidFill>
                  <a:srgbClr val="0433FF"/>
                </a:solidFill>
                <a:latin typeface="+mn-lt"/>
                <a:ea typeface="+mn-ea"/>
                <a:cs typeface="+mn-cs"/>
                <a:sym typeface="Helvetica Light"/>
              </a:rPr>
              <a:t>𝜏</a:t>
            </a:r>
            <a:r>
              <a:rPr baseline="-5999" i="1" sz="2520">
                <a:solidFill>
                  <a:srgbClr val="0433FF"/>
                </a:solidFill>
                <a:latin typeface="+mn-lt"/>
                <a:ea typeface="+mn-ea"/>
                <a:cs typeface="+mn-cs"/>
                <a:sym typeface="Helvetica Light"/>
              </a:rPr>
              <a:t>e, </a:t>
            </a:r>
            <a:r>
              <a:rPr i="1" sz="2520">
                <a:solidFill>
                  <a:srgbClr val="0433FF"/>
                </a:solidFill>
                <a:latin typeface="+mn-lt"/>
                <a:ea typeface="+mn-ea"/>
                <a:cs typeface="+mn-cs"/>
                <a:sym typeface="Helvetica Light"/>
              </a:rPr>
              <a:t>c</a:t>
            </a:r>
            <a:r>
              <a:rPr baseline="-5999" i="1" sz="2520">
                <a:solidFill>
                  <a:srgbClr val="0433FF"/>
                </a:solidFill>
                <a:latin typeface="+mn-lt"/>
                <a:ea typeface="+mn-ea"/>
                <a:cs typeface="+mn-cs"/>
                <a:sym typeface="Helvetica Light"/>
              </a:rPr>
              <a:t>e</a:t>
            </a:r>
            <a:r>
              <a:rPr sz="2520">
                <a:solidFill>
                  <a:srgbClr val="0433FF"/>
                </a:solidFill>
                <a:latin typeface="+mn-lt"/>
                <a:ea typeface="+mn-ea"/>
                <a:cs typeface="+mn-cs"/>
                <a:sym typeface="Helvetica Light"/>
              </a:rPr>
              <a:t>:</a:t>
            </a:r>
            <a:r>
              <a:rPr sz="2520">
                <a:latin typeface="+mn-lt"/>
                <a:ea typeface="+mn-ea"/>
                <a:cs typeface="+mn-cs"/>
                <a:sym typeface="Helvetica Light"/>
              </a:rPr>
              <a:t> transit times </a:t>
            </a:r>
            <a:r>
              <a:rPr i="1" sz="2520">
                <a:latin typeface="+mn-lt"/>
                <a:ea typeface="+mn-ea"/>
                <a:cs typeface="+mn-cs"/>
                <a:sym typeface="Helvetica Light"/>
              </a:rPr>
              <a:t>and  capacities</a:t>
            </a:r>
            <a:r>
              <a:rPr i="1" sz="2520">
                <a:solidFill>
                  <a:srgbClr val="0433FF"/>
                </a:solidFill>
                <a:latin typeface="+mn-lt"/>
                <a:ea typeface="+mn-ea"/>
                <a:cs typeface="+mn-cs"/>
                <a:sym typeface="Helvetica Light"/>
              </a:rPr>
              <a:t> </a:t>
            </a:r>
            <a:r>
              <a:rPr i="1" sz="2520">
                <a:latin typeface="+mn-lt"/>
                <a:ea typeface="+mn-ea"/>
                <a:cs typeface="+mn-cs"/>
                <a:sym typeface="Helvetica Light"/>
              </a:rPr>
              <a:t>for each edge</a:t>
            </a:r>
            <a:endParaRPr i="1" sz="2520">
              <a:latin typeface="+mn-lt"/>
              <a:ea typeface="+mn-ea"/>
              <a:cs typeface="+mn-cs"/>
              <a:sym typeface="Helvetica Light"/>
            </a:endParaRPr>
          </a:p>
          <a:p>
            <a:pPr lvl="1" marL="622300" indent="-311150" defTabSz="408940">
              <a:spcBef>
                <a:spcPts val="900"/>
              </a:spcBef>
              <a:buClrTx/>
              <a:buSzPct val="75000"/>
              <a:buFontTx/>
              <a:buChar char="•"/>
              <a:defRPr sz="1800"/>
            </a:pPr>
            <a:r>
              <a:rPr i="1" sz="2520">
                <a:solidFill>
                  <a:srgbClr val="0433FF"/>
                </a:solidFill>
                <a:latin typeface="+mn-lt"/>
                <a:ea typeface="+mn-ea"/>
                <a:cs typeface="+mn-cs"/>
                <a:sym typeface="Helvetica Light"/>
              </a:rPr>
              <a:t>w</a:t>
            </a:r>
            <a:r>
              <a:rPr baseline="-5999" i="1" sz="2520">
                <a:solidFill>
                  <a:srgbClr val="0433FF"/>
                </a:solidFill>
                <a:latin typeface="+mn-lt"/>
                <a:ea typeface="+mn-ea"/>
                <a:cs typeface="+mn-cs"/>
                <a:sym typeface="Helvetica Light"/>
              </a:rPr>
              <a:t>v</a:t>
            </a:r>
            <a:r>
              <a:rPr i="1" sz="2520">
                <a:solidFill>
                  <a:srgbClr val="0433FF"/>
                </a:solidFill>
                <a:latin typeface="+mn-lt"/>
                <a:ea typeface="+mn-ea"/>
                <a:cs typeface="+mn-cs"/>
                <a:sym typeface="Helvetica Light"/>
              </a:rPr>
              <a:t>:</a:t>
            </a:r>
            <a:r>
              <a:rPr baseline="-5999" i="1" sz="2520">
                <a:solidFill>
                  <a:srgbClr val="0433FF"/>
                </a:solidFill>
                <a:latin typeface="+mn-lt"/>
                <a:ea typeface="+mn-ea"/>
                <a:cs typeface="+mn-cs"/>
                <a:sym typeface="Helvetica Light"/>
              </a:rPr>
              <a:t> </a:t>
            </a:r>
            <a:r>
              <a:rPr i="1" sz="2520">
                <a:latin typeface="+mn-lt"/>
                <a:ea typeface="+mn-ea"/>
                <a:cs typeface="+mn-cs"/>
                <a:sym typeface="Helvetica Light"/>
              </a:rPr>
              <a:t># </a:t>
            </a:r>
            <a:r>
              <a:rPr sz="2520">
                <a:latin typeface="+mn-lt"/>
                <a:ea typeface="+mn-ea"/>
                <a:cs typeface="+mn-cs"/>
                <a:sym typeface="Helvetica Light"/>
              </a:rPr>
              <a:t>of people starting on vertex </a:t>
            </a:r>
            <a:r>
              <a:rPr i="1" sz="2520">
                <a:latin typeface="+mn-lt"/>
                <a:ea typeface="+mn-ea"/>
                <a:cs typeface="+mn-cs"/>
                <a:sym typeface="Helvetica Light"/>
              </a:rPr>
              <a:t>v</a:t>
            </a:r>
            <a:endParaRPr sz="2520">
              <a:latin typeface="+mn-lt"/>
              <a:ea typeface="+mn-ea"/>
              <a:cs typeface="+mn-cs"/>
              <a:sym typeface="Helvetica Light"/>
            </a:endParaRPr>
          </a:p>
          <a:p>
            <a:pPr lvl="1" marL="622300" indent="-311150" defTabSz="408940">
              <a:spcBef>
                <a:spcPts val="900"/>
              </a:spcBef>
              <a:buClrTx/>
              <a:buSzPct val="75000"/>
              <a:buFontTx/>
              <a:buChar char="•"/>
              <a:defRPr sz="1800"/>
            </a:pPr>
            <a:r>
              <a:rPr sz="2520">
                <a:solidFill>
                  <a:srgbClr val="0433FF"/>
                </a:solidFill>
                <a:latin typeface="+mn-lt"/>
                <a:ea typeface="+mn-ea"/>
                <a:cs typeface="+mn-cs"/>
                <a:sym typeface="Helvetica Light"/>
              </a:rPr>
              <a:t>Sinks:</a:t>
            </a:r>
            <a:r>
              <a:rPr sz="2520">
                <a:latin typeface="+mn-lt"/>
                <a:ea typeface="+mn-ea"/>
                <a:cs typeface="+mn-cs"/>
                <a:sym typeface="Helvetica Light"/>
              </a:rPr>
              <a:t>  Either fixed set  </a:t>
            </a:r>
            <a:r>
              <a:rPr i="1" sz="2520">
                <a:solidFill>
                  <a:srgbClr val="0433FF"/>
                </a:solidFill>
                <a:latin typeface="+mn-lt"/>
                <a:ea typeface="+mn-ea"/>
                <a:cs typeface="+mn-cs"/>
                <a:sym typeface="Helvetica Light"/>
              </a:rPr>
              <a:t>K ⊆V</a:t>
            </a:r>
            <a:r>
              <a:rPr sz="2520">
                <a:latin typeface="+mn-lt"/>
                <a:ea typeface="+mn-ea"/>
                <a:cs typeface="+mn-cs"/>
                <a:sym typeface="Helvetica Light"/>
              </a:rPr>
              <a:t> of sinks or a number </a:t>
            </a:r>
            <a:r>
              <a:rPr i="1" sz="2520">
                <a:solidFill>
                  <a:srgbClr val="0433FF"/>
                </a:solidFill>
                <a:latin typeface="+mn-lt"/>
                <a:ea typeface="+mn-ea"/>
                <a:cs typeface="+mn-cs"/>
                <a:sym typeface="Helvetica Light"/>
              </a:rPr>
              <a:t>k</a:t>
            </a:r>
            <a:r>
              <a:rPr sz="2520">
                <a:latin typeface="+mn-lt"/>
                <a:ea typeface="+mn-ea"/>
                <a:cs typeface="+mn-cs"/>
                <a:sym typeface="Helvetica Light"/>
              </a:rPr>
              <a:t> of sinks allowed</a:t>
            </a:r>
            <a:endParaRPr sz="2520">
              <a:latin typeface="+mn-lt"/>
              <a:ea typeface="+mn-ea"/>
              <a:cs typeface="+mn-cs"/>
              <a:sym typeface="Helvetica Light"/>
            </a:endParaRPr>
          </a:p>
          <a:p>
            <a:pPr lvl="0" marL="311150" indent="-311150" defTabSz="408940">
              <a:spcBef>
                <a:spcPts val="3200"/>
              </a:spcBef>
              <a:buClrTx/>
              <a:buSzPct val="75000"/>
              <a:buFontTx/>
              <a:defRPr sz="1800"/>
            </a:pPr>
            <a:r>
              <a:rPr b="1" sz="252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Output:</a:t>
            </a:r>
            <a:r>
              <a:rPr i="1" sz="2520">
                <a:latin typeface="+mn-lt"/>
                <a:ea typeface="+mn-ea"/>
                <a:cs typeface="+mn-cs"/>
                <a:sym typeface="Helvetica Light"/>
              </a:rPr>
              <a:t>  </a:t>
            </a:r>
            <a:r>
              <a:rPr sz="2520">
                <a:solidFill>
                  <a:srgbClr val="0433FF"/>
                </a:solidFill>
                <a:latin typeface="+mn-lt"/>
                <a:ea typeface="+mn-ea"/>
                <a:cs typeface="+mn-cs"/>
                <a:sym typeface="Helvetica Light"/>
              </a:rPr>
              <a:t>An Evacuation Protocol that minimizes maximum evacuation time</a:t>
            </a:r>
            <a:endParaRPr sz="2520">
              <a:latin typeface="+mn-lt"/>
              <a:ea typeface="+mn-ea"/>
              <a:cs typeface="+mn-cs"/>
              <a:sym typeface="Helvetica Light"/>
            </a:endParaRPr>
          </a:p>
          <a:p>
            <a:pPr lvl="1" marL="622300" indent="-311150" defTabSz="408940">
              <a:spcBef>
                <a:spcPts val="1600"/>
              </a:spcBef>
              <a:buClrTx/>
              <a:buSzPct val="75000"/>
              <a:buFontTx/>
              <a:buChar char="•"/>
              <a:defRPr sz="1800"/>
            </a:pPr>
            <a:r>
              <a:rPr sz="2520">
                <a:solidFill>
                  <a:srgbClr val="0433FF"/>
                </a:solidFill>
                <a:latin typeface="+mn-lt"/>
                <a:ea typeface="+mn-ea"/>
                <a:cs typeface="+mn-cs"/>
                <a:sym typeface="Helvetica Light"/>
              </a:rPr>
              <a:t>Evacuation Protocol</a:t>
            </a:r>
            <a:endParaRPr sz="2520">
              <a:solidFill>
                <a:srgbClr val="0433FF"/>
              </a:solidFill>
              <a:latin typeface="+mn-lt"/>
              <a:ea typeface="+mn-ea"/>
              <a:cs typeface="+mn-cs"/>
              <a:sym typeface="Helvetica Light"/>
            </a:endParaRPr>
          </a:p>
          <a:p>
            <a:pPr lvl="2" marL="933450" indent="-311150" defTabSz="408940">
              <a:spcBef>
                <a:spcPts val="900"/>
              </a:spcBef>
              <a:buClrTx/>
              <a:buSzPct val="75000"/>
              <a:buFontTx/>
              <a:buChar char="•"/>
              <a:defRPr sz="1800"/>
            </a:pPr>
            <a:r>
              <a:rPr sz="2520">
                <a:latin typeface="+mn-lt"/>
                <a:ea typeface="+mn-ea"/>
                <a:cs typeface="+mn-cs"/>
                <a:sym typeface="Helvetica Light"/>
              </a:rPr>
              <a:t>A unique evacuation edge for each vertex</a:t>
            </a:r>
            <a:endParaRPr sz="2520">
              <a:latin typeface="+mn-lt"/>
              <a:ea typeface="+mn-ea"/>
              <a:cs typeface="+mn-cs"/>
              <a:sym typeface="Helvetica Light"/>
            </a:endParaRPr>
          </a:p>
          <a:p>
            <a:pPr lvl="2" marL="933450" indent="-311150" defTabSz="408940">
              <a:spcBef>
                <a:spcPts val="900"/>
              </a:spcBef>
              <a:buClrTx/>
              <a:buSzPct val="75000"/>
              <a:buFontTx/>
              <a:buChar char="•"/>
              <a:defRPr sz="1800"/>
            </a:pPr>
            <a:r>
              <a:rPr sz="2520">
                <a:latin typeface="+mn-lt"/>
                <a:ea typeface="+mn-ea"/>
                <a:cs typeface="+mn-cs"/>
                <a:sym typeface="Helvetica Light"/>
              </a:rPr>
              <a:t>If input is </a:t>
            </a:r>
            <a:r>
              <a:rPr sz="2520">
                <a:solidFill>
                  <a:srgbClr val="0433FF"/>
                </a:solidFill>
                <a:latin typeface="+mn-lt"/>
                <a:ea typeface="+mn-ea"/>
                <a:cs typeface="+mn-cs"/>
                <a:sym typeface="Helvetica Light"/>
              </a:rPr>
              <a:t>k</a:t>
            </a:r>
            <a:r>
              <a:rPr sz="2520">
                <a:latin typeface="+mn-lt"/>
                <a:ea typeface="+mn-ea"/>
                <a:cs typeface="+mn-cs"/>
                <a:sym typeface="Helvetica Light"/>
              </a:rPr>
              <a:t>, a set </a:t>
            </a:r>
            <a:r>
              <a:rPr i="1" sz="2520">
                <a:solidFill>
                  <a:srgbClr val="0433FF"/>
                </a:solidFill>
                <a:latin typeface="+mn-lt"/>
                <a:ea typeface="+mn-ea"/>
                <a:cs typeface="+mn-cs"/>
                <a:sym typeface="Helvetica Light"/>
              </a:rPr>
              <a:t>K ⊆V </a:t>
            </a:r>
            <a:r>
              <a:rPr i="1" sz="2520">
                <a:latin typeface="+mn-lt"/>
                <a:ea typeface="+mn-ea"/>
                <a:cs typeface="+mn-cs"/>
                <a:sym typeface="Helvetica Light"/>
              </a:rPr>
              <a:t>of sinks with </a:t>
            </a:r>
            <a:r>
              <a:rPr i="1" sz="2520">
                <a:solidFill>
                  <a:srgbClr val="0433FF"/>
                </a:solidFill>
                <a:latin typeface="+mn-lt"/>
                <a:ea typeface="+mn-ea"/>
                <a:cs typeface="+mn-cs"/>
                <a:sym typeface="Helvetica Light"/>
              </a:rPr>
              <a:t>|K|=k</a:t>
            </a:r>
            <a:endParaRPr i="1" sz="2520">
              <a:solidFill>
                <a:srgbClr val="0433FF"/>
              </a:solidFill>
              <a:latin typeface="+mn-lt"/>
              <a:ea typeface="+mn-ea"/>
              <a:cs typeface="+mn-cs"/>
              <a:sym typeface="Helvetica Light"/>
            </a:endParaRPr>
          </a:p>
          <a:p>
            <a:pPr lvl="1" marL="622300" indent="-311150" defTabSz="408940">
              <a:spcBef>
                <a:spcPts val="1300"/>
              </a:spcBef>
              <a:buClrTx/>
              <a:buSzPct val="75000"/>
              <a:buFontTx/>
              <a:buChar char="•"/>
              <a:defRPr sz="1800"/>
            </a:pPr>
            <a:r>
              <a:rPr sz="2520">
                <a:solidFill>
                  <a:srgbClr val="0433FF"/>
                </a:solidFill>
                <a:latin typeface="+mn-lt"/>
                <a:ea typeface="+mn-ea"/>
                <a:cs typeface="+mn-cs"/>
                <a:sym typeface="Helvetica Light"/>
              </a:rPr>
              <a:t>Maximum Evacuation time</a:t>
            </a:r>
            <a:endParaRPr sz="2520">
              <a:solidFill>
                <a:srgbClr val="0433FF"/>
              </a:solidFill>
              <a:latin typeface="+mn-lt"/>
              <a:ea typeface="+mn-ea"/>
              <a:cs typeface="+mn-cs"/>
              <a:sym typeface="Helvetica Light"/>
            </a:endParaRPr>
          </a:p>
          <a:p>
            <a:pPr lvl="2" marL="933450" indent="-311150" defTabSz="408940">
              <a:spcBef>
                <a:spcPts val="900"/>
              </a:spcBef>
              <a:buClrTx/>
              <a:buSzPct val="75000"/>
              <a:buFontTx/>
              <a:buChar char="•"/>
              <a:defRPr sz="1800"/>
            </a:pPr>
            <a:r>
              <a:rPr sz="2520">
                <a:latin typeface="+mn-lt"/>
                <a:ea typeface="+mn-ea"/>
                <a:cs typeface="+mn-cs"/>
                <a:sym typeface="Helvetica Light"/>
              </a:rPr>
              <a:t>The evacuation time of a vertex is the earliest time by which ALL items from that vertex have reached a sink.</a:t>
            </a:r>
            <a:endParaRPr sz="2520">
              <a:latin typeface="+mn-lt"/>
              <a:ea typeface="+mn-ea"/>
              <a:cs typeface="+mn-cs"/>
              <a:sym typeface="Helvetica Light"/>
            </a:endParaRPr>
          </a:p>
          <a:p>
            <a:pPr lvl="2" marL="933450" indent="-311150" defTabSz="408940">
              <a:spcBef>
                <a:spcPts val="900"/>
              </a:spcBef>
              <a:buClrTx/>
              <a:buSzPct val="75000"/>
              <a:buFontTx/>
              <a:buChar char="•"/>
              <a:defRPr sz="1800"/>
            </a:pPr>
            <a:r>
              <a:rPr sz="2520">
                <a:latin typeface="+mn-lt"/>
                <a:ea typeface="+mn-ea"/>
                <a:cs typeface="+mn-cs"/>
                <a:sym typeface="Helvetica Light"/>
              </a:rPr>
              <a:t>Maximum evacuation time is the maximum evacuation time over all vertices</a:t>
            </a:r>
          </a:p>
        </p:txBody>
      </p:sp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2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8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8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8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8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8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8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8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82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82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82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82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829" grpId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" name="Shape 831"/>
          <p:cNvSpPr/>
          <p:nvPr>
            <p:ph type="body" idx="1"/>
          </p:nvPr>
        </p:nvSpPr>
        <p:spPr>
          <a:xfrm>
            <a:off x="952500" y="1995291"/>
            <a:ext cx="11099800" cy="7625889"/>
          </a:xfrm>
          <a:prstGeom prst="rect">
            <a:avLst/>
          </a:prstGeom>
        </p:spPr>
        <p:txBody>
          <a:bodyPr anchor="t"/>
          <a:lstStyle/>
          <a:p>
            <a:pPr lvl="0" marL="328929" indent="-328929" defTabSz="432308">
              <a:spcBef>
                <a:spcPts val="3100"/>
              </a:spcBef>
              <a:defRPr sz="1800"/>
            </a:pPr>
            <a:r>
              <a:rPr b="1" sz="2664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Type of graph G:  Path, Tree, General, …</a:t>
            </a:r>
            <a:r>
              <a:rPr sz="2664"/>
              <a:t>.</a:t>
            </a:r>
            <a:endParaRPr sz="2664"/>
          </a:p>
          <a:p>
            <a:pPr lvl="1" marL="657859" indent="-328929" defTabSz="432308">
              <a:spcBef>
                <a:spcPts val="800"/>
              </a:spcBef>
              <a:defRPr sz="1800"/>
            </a:pPr>
            <a:r>
              <a:rPr sz="2664"/>
              <a:t>For general G  and k&gt;1 problem is NP-Complete because it solves k-Center (if </a:t>
            </a:r>
            <a:r>
              <a:rPr i="1" sz="2664">
                <a:solidFill>
                  <a:srgbClr val="0433FF"/>
                </a:solidFill>
              </a:rPr>
              <a:t>c</a:t>
            </a:r>
            <a:r>
              <a:rPr baseline="-5999" i="1" sz="2664">
                <a:solidFill>
                  <a:srgbClr val="0433FF"/>
                </a:solidFill>
              </a:rPr>
              <a:t>e  </a:t>
            </a:r>
            <a:r>
              <a:rPr sz="2664"/>
              <a:t>set to be large)</a:t>
            </a:r>
            <a:endParaRPr sz="2664"/>
          </a:p>
          <a:p>
            <a:pPr lvl="0" marL="328929" indent="-328929" defTabSz="432308">
              <a:spcBef>
                <a:spcPts val="2900"/>
              </a:spcBef>
              <a:defRPr sz="1800"/>
            </a:pPr>
            <a:r>
              <a:rPr b="1" sz="2664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Sink Input: Actual Sinks vs # of sinks</a:t>
            </a:r>
            <a:endParaRPr b="1" sz="2664">
              <a:solidFill>
                <a:srgbClr val="0433FF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0" marL="328929" indent="-328929" defTabSz="432308">
              <a:spcBef>
                <a:spcPts val="2900"/>
              </a:spcBef>
              <a:defRPr sz="1800"/>
            </a:pPr>
            <a:r>
              <a:rPr b="1" sz="2664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Discrete vs Continuous flow</a:t>
            </a:r>
            <a:endParaRPr b="1" sz="2664">
              <a:solidFill>
                <a:srgbClr val="0433FF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1" marL="657859" indent="-328929" defTabSz="432308">
              <a:spcBef>
                <a:spcPts val="800"/>
              </a:spcBef>
              <a:defRPr sz="1800"/>
            </a:pPr>
            <a:r>
              <a:rPr sz="2664"/>
              <a:t>Fleischer, Tardos (1998). D and C Dynamic Flow problems can often be solved using same algorithm</a:t>
            </a:r>
            <a:endParaRPr sz="2664"/>
          </a:p>
          <a:p>
            <a:pPr lvl="0" marL="328929" indent="-328929" defTabSz="432308">
              <a:spcBef>
                <a:spcPts val="2900"/>
              </a:spcBef>
              <a:defRPr sz="1800"/>
            </a:pPr>
            <a:r>
              <a:rPr b="1" sz="2664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Sink locations: anywhere or only on vertices </a:t>
            </a:r>
            <a:endParaRPr b="1" sz="2664">
              <a:solidFill>
                <a:srgbClr val="0433FF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0" marL="328929" indent="-328929" defTabSz="432308">
              <a:spcBef>
                <a:spcPts val="2900"/>
              </a:spcBef>
              <a:defRPr sz="1800"/>
            </a:pPr>
            <a:r>
              <a:rPr b="1" i="1" sz="2664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c</a:t>
            </a:r>
            <a:r>
              <a:rPr b="1" baseline="-5999" i="1" sz="2664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e</a:t>
            </a:r>
            <a:r>
              <a:rPr b="1" sz="2664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:  uniform (all the same) vs general (arbitrary)</a:t>
            </a:r>
            <a:endParaRPr b="1" sz="2664">
              <a:solidFill>
                <a:srgbClr val="0433FF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0" marL="328929" indent="-328929" defTabSz="432308">
              <a:spcBef>
                <a:spcPts val="3100"/>
              </a:spcBef>
              <a:defRPr sz="1800"/>
            </a:pPr>
            <a:r>
              <a:rPr b="1" sz="2664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Min-Max  vs Min-Max Regret  </a:t>
            </a:r>
            <a:endParaRPr b="1" sz="2664">
              <a:solidFill>
                <a:srgbClr val="0433FF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1" marL="657859" indent="-328929" defTabSz="432308">
              <a:spcBef>
                <a:spcPts val="800"/>
              </a:spcBef>
              <a:defRPr sz="1800"/>
            </a:pPr>
            <a:r>
              <a:rPr sz="2664"/>
              <a:t>Robust solutions. MMR  allows </a:t>
            </a:r>
            <a:r>
              <a:rPr i="1" sz="2664"/>
              <a:t>w</a:t>
            </a:r>
            <a:r>
              <a:rPr baseline="-5999" i="1" sz="2664"/>
              <a:t>v</a:t>
            </a:r>
            <a:r>
              <a:rPr sz="2664"/>
              <a:t>, # of people on vertex, to be a range rather than a number. Find “best” solution  for all allowable scenarios</a:t>
            </a:r>
          </a:p>
        </p:txBody>
      </p:sp>
      <p:sp>
        <p:nvSpPr>
          <p:cNvPr id="832" name="Shape 832"/>
          <p:cNvSpPr/>
          <p:nvPr>
            <p:ph type="title" idx="4294967295"/>
          </p:nvPr>
        </p:nvSpPr>
        <p:spPr>
          <a:xfrm>
            <a:off x="952500" y="444500"/>
            <a:ext cx="11099800" cy="1268261"/>
          </a:xfrm>
          <a:prstGeom prst="rect">
            <a:avLst/>
          </a:prstGeom>
        </p:spPr>
        <p:txBody>
          <a:bodyPr lIns="0" tIns="0" rIns="0" bIns="0" anchor="t"/>
          <a:lstStyle>
            <a:lvl1pPr algn="ctr" defTabSz="362204">
              <a:defRPr sz="4960" u="sng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>
              <a:defRPr sz="1800" u="none"/>
            </a:pPr>
            <a:r>
              <a:rPr sz="4960" u="sng"/>
              <a:t>Graph Evacuation Problems: Variations</a:t>
            </a:r>
          </a:p>
        </p:txBody>
      </p:sp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3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8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8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8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8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8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8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8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8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8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831" grpId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Shape 83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u="sng"/>
            </a:lvl1pPr>
          </a:lstStyle>
          <a:p>
            <a:pPr lvl="0">
              <a:defRPr sz="1800" u="none"/>
            </a:pPr>
            <a:r>
              <a:rPr sz="8000" u="sng"/>
              <a:t>Outline</a:t>
            </a:r>
          </a:p>
        </p:txBody>
      </p:sp>
      <p:sp>
        <p:nvSpPr>
          <p:cNvPr id="835" name="Shape 835"/>
          <p:cNvSpPr/>
          <p:nvPr>
            <p:ph type="body" idx="1"/>
          </p:nvPr>
        </p:nvSpPr>
        <p:spPr>
          <a:xfrm>
            <a:off x="952500" y="2603500"/>
            <a:ext cx="11099800" cy="6779314"/>
          </a:xfrm>
          <a:prstGeom prst="rect">
            <a:avLst/>
          </a:prstGeom>
        </p:spPr>
        <p:txBody>
          <a:bodyPr anchor="t"/>
          <a:lstStyle/>
          <a:p>
            <a:pPr lvl="0" marL="386715" indent="-386715" defTabSz="508254">
              <a:spcBef>
                <a:spcPts val="3600"/>
              </a:spcBef>
              <a:defRPr sz="1800"/>
            </a:pPr>
            <a:r>
              <a:rPr sz="3132"/>
              <a:t>Dynamic Flow Networks</a:t>
            </a:r>
            <a:endParaRPr sz="3132"/>
          </a:p>
          <a:p>
            <a:pPr lvl="0" marL="386715" indent="-386715" defTabSz="508254">
              <a:spcBef>
                <a:spcPts val="3600"/>
              </a:spcBef>
              <a:defRPr sz="1800"/>
            </a:pPr>
            <a:r>
              <a:rPr sz="3132"/>
              <a:t>Congestion in Dynamic Flows </a:t>
            </a:r>
            <a:endParaRPr sz="3132"/>
          </a:p>
          <a:p>
            <a:pPr lvl="0" marL="386715" indent="-386715" defTabSz="508254">
              <a:spcBef>
                <a:spcPts val="3600"/>
              </a:spcBef>
              <a:defRPr sz="1800"/>
            </a:pPr>
            <a:r>
              <a:rPr sz="3132"/>
              <a:t>Evacuation Flows</a:t>
            </a:r>
            <a:endParaRPr sz="3132"/>
          </a:p>
          <a:p>
            <a:pPr lvl="1" marL="773430" indent="-386715" defTabSz="508254">
              <a:spcBef>
                <a:spcPts val="400"/>
              </a:spcBef>
              <a:defRPr sz="1800"/>
            </a:pPr>
            <a:r>
              <a:rPr sz="3132"/>
              <a:t>Problem Definitions</a:t>
            </a:r>
            <a:endParaRPr sz="3132"/>
          </a:p>
          <a:p>
            <a:pPr lvl="1" marL="773430" indent="-386715" defTabSz="508254">
              <a:spcBef>
                <a:spcPts val="400"/>
              </a:spcBef>
              <a:defRPr sz="1800"/>
            </a:pPr>
            <a:r>
              <a:rPr sz="3132">
                <a:solidFill>
                  <a:srgbClr val="FF2600"/>
                </a:solidFill>
              </a:rPr>
              <a:t>Known Results</a:t>
            </a:r>
            <a:endParaRPr sz="3132">
              <a:solidFill>
                <a:srgbClr val="FF2600"/>
              </a:solidFill>
            </a:endParaRPr>
          </a:p>
          <a:p>
            <a:pPr lvl="0" marL="386715" indent="-386715" defTabSz="508254">
              <a:spcBef>
                <a:spcPts val="3600"/>
              </a:spcBef>
              <a:defRPr sz="1800"/>
            </a:pPr>
            <a:r>
              <a:rPr sz="3132"/>
              <a:t>Example Algorithm 1: k-Sink Evacuation on a Path</a:t>
            </a:r>
            <a:endParaRPr sz="3132"/>
          </a:p>
          <a:p>
            <a:pPr lvl="0" marL="386715" indent="-386715" defTabSz="508254">
              <a:spcBef>
                <a:spcPts val="3600"/>
              </a:spcBef>
              <a:defRPr sz="1800"/>
            </a:pPr>
            <a:r>
              <a:rPr sz="3132"/>
              <a:t>Example Algorithm 2: 1-sink Min-Max Regret Evacuation on a Path with uniform capacity</a:t>
            </a:r>
            <a:endParaRPr sz="3132"/>
          </a:p>
          <a:p>
            <a:pPr lvl="0" marL="386715" indent="-386715" defTabSz="508254">
              <a:spcBef>
                <a:spcPts val="3600"/>
              </a:spcBef>
              <a:defRPr sz="1800"/>
            </a:pPr>
            <a:r>
              <a:rPr sz="3132"/>
              <a:t>Open Problems</a:t>
            </a:r>
          </a:p>
        </p:txBody>
      </p:sp>
      <p:sp>
        <p:nvSpPr>
          <p:cNvPr id="836" name="Shape 836"/>
          <p:cNvSpPr/>
          <p:nvPr>
            <p:ph type="sldNum" sz="quarter" idx="4294967295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t"/>
          <a:lstStyle>
            <a:lvl1pPr algn="ctr" defTabSz="584200">
              <a:defRPr sz="18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38" name="Table 838"/>
          <p:cNvGraphicFramePr/>
          <p:nvPr/>
        </p:nvGraphicFramePr>
        <p:xfrm>
          <a:off x="2118872" y="3025082"/>
          <a:ext cx="8191316" cy="1995853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638263"/>
                <a:gridCol w="1638263"/>
                <a:gridCol w="1638263"/>
                <a:gridCol w="1638263"/>
                <a:gridCol w="1638263"/>
              </a:tblGrid>
              <a:tr h="332642">
                <a:tc rowSpan="3">
                  <a:txBody>
                    <a:bodyPr/>
                    <a:lstStyle/>
                    <a:p>
                      <a:pPr lvl="0" algn="ctr">
                        <a:defRPr sz="1800"/>
                      </a:pPr>
                      <a:r>
                        <a:rPr sz="1700"/>
                        <a:t>　</a:t>
                      </a:r>
                    </a:p>
                  </a:txBody>
                  <a:tcPr marL="8316" marR="8316" marT="8316" marB="8316" anchor="ctr" anchorCtr="0" horzOverflow="overflow">
                    <a:lnL w="12700">
                      <a:solidFill>
                        <a:srgbClr val="000000"/>
                      </a:solidFill>
                      <a:round/>
                    </a:lnL>
                    <a:lnR w="12700">
                      <a:solidFill>
                        <a:srgbClr val="000000"/>
                      </a:solidFill>
                      <a:round/>
                    </a:lnR>
                    <a:lnT w="12700">
                      <a:solidFill>
                        <a:srgbClr val="000000"/>
                      </a:solidFill>
                      <a:round/>
                    </a:lnT>
                    <a:lnB w="12700">
                      <a:solidFill>
                        <a:srgbClr val="000000"/>
                      </a:solidFill>
                      <a:round/>
                    </a:lnB>
                    <a:blipFill rotWithShape="1">
                      <a:blip r:embed="rId2"/>
                      <a:srcRect l="0" t="0" r="0" b="0"/>
                      <a:tile tx="0" ty="0" sx="100000" sy="100000" flip="none" algn="tl"/>
                    </a:blipFill>
                  </a:tcPr>
                </a:tc>
                <a:tc gridSpan="4">
                  <a:txBody>
                    <a:bodyPr/>
                    <a:lstStyle/>
                    <a:p>
                      <a:pPr lvl="0" algn="ctr">
                        <a:defRPr sz="1800"/>
                      </a:pPr>
                      <a:r>
                        <a:rPr sz="1700">
                          <a:latin typeface="Calibri"/>
                          <a:ea typeface="Calibri"/>
                          <a:cs typeface="Calibri"/>
                        </a:rPr>
                        <a:t>Min-max cost (DISCRETE/CONTINUOUS)</a:t>
                      </a:r>
                    </a:p>
                  </a:txBody>
                  <a:tcPr marL="8316" marR="8316" marT="8316" marB="8316" anchor="ctr" anchorCtr="0" horzOverflow="overflow">
                    <a:lnL w="12700">
                      <a:solidFill>
                        <a:srgbClr val="000000"/>
                      </a:solidFill>
                      <a:round/>
                    </a:lnL>
                    <a:lnR w="12700">
                      <a:solidFill>
                        <a:srgbClr val="000000"/>
                      </a:solidFill>
                      <a:round/>
                    </a:lnR>
                    <a:lnT w="12700">
                      <a:solidFill>
                        <a:srgbClr val="000000"/>
                      </a:solidFill>
                      <a:round/>
                    </a:lnT>
                    <a:lnB w="12700">
                      <a:solidFill>
                        <a:srgbClr val="000000"/>
                      </a:solidFill>
                      <a:round/>
                    </a:lnB>
                    <a:noFill/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32642">
                <a:tc vMerge="1">
                  <a:tcPr/>
                </a:tc>
                <a:tc gridSpan="2">
                  <a:txBody>
                    <a:bodyPr/>
                    <a:lstStyle/>
                    <a:p>
                      <a:pPr lvl="0" algn="ctr">
                        <a:defRPr sz="1800"/>
                      </a:pPr>
                      <a:r>
                        <a:rPr sz="1700">
                          <a:latin typeface="Calibri"/>
                          <a:ea typeface="Calibri"/>
                          <a:cs typeface="Calibri"/>
                        </a:rPr>
                        <a:t>General capacity</a:t>
                      </a:r>
                    </a:p>
                  </a:txBody>
                  <a:tcPr marL="8316" marR="8316" marT="8316" marB="8316" anchor="ctr" anchorCtr="0" horzOverflow="overflow">
                    <a:lnL w="12700">
                      <a:solidFill>
                        <a:srgbClr val="000000"/>
                      </a:solidFill>
                      <a:round/>
                    </a:lnL>
                    <a:lnR w="12700">
                      <a:solidFill>
                        <a:srgbClr val="000000"/>
                      </a:solidFill>
                      <a:round/>
                    </a:lnR>
                    <a:lnT w="12700">
                      <a:solidFill>
                        <a:srgbClr val="000000"/>
                      </a:solidFill>
                      <a:round/>
                    </a:lnT>
                    <a:lnB w="12700">
                      <a:solidFill>
                        <a:srgbClr val="000000"/>
                      </a:solidFill>
                      <a:round/>
                    </a:lnB>
                    <a:noFill/>
                  </a:tcPr>
                </a:tc>
                <a:tc hMerge="1">
                  <a:tcPr/>
                </a:tc>
                <a:tc gridSpan="2">
                  <a:txBody>
                    <a:bodyPr/>
                    <a:lstStyle/>
                    <a:p>
                      <a:pPr lvl="0" algn="ctr">
                        <a:defRPr sz="1800"/>
                      </a:pPr>
                      <a:r>
                        <a:rPr sz="1700">
                          <a:latin typeface="Calibri"/>
                          <a:ea typeface="Calibri"/>
                          <a:cs typeface="Calibri"/>
                        </a:rPr>
                        <a:t>Uniform capacity</a:t>
                      </a:r>
                    </a:p>
                  </a:txBody>
                  <a:tcPr marL="8316" marR="8316" marT="8316" marB="8316" anchor="ctr" anchorCtr="0" horzOverflow="overflow">
                    <a:lnL w="12700">
                      <a:solidFill>
                        <a:srgbClr val="000000"/>
                      </a:solidFill>
                      <a:round/>
                    </a:lnL>
                    <a:lnR w="12700">
                      <a:solidFill>
                        <a:srgbClr val="000000"/>
                      </a:solidFill>
                      <a:round/>
                    </a:lnR>
                    <a:lnT w="12700">
                      <a:solidFill>
                        <a:srgbClr val="000000"/>
                      </a:solidFill>
                      <a:round/>
                    </a:lnT>
                    <a:lnB w="12700">
                      <a:solidFill>
                        <a:srgbClr val="000000"/>
                      </a:solidFill>
                      <a:round/>
                    </a:lnB>
                    <a:noFill/>
                  </a:tcPr>
                </a:tc>
                <a:tc hMerge="1">
                  <a:tcPr/>
                </a:tc>
              </a:tr>
              <a:tr h="332642">
                <a:tc vMerge="1">
                  <a:tcPr/>
                </a:tc>
                <a:tc>
                  <a:txBody>
                    <a:bodyPr/>
                    <a:lstStyle/>
                    <a:p>
                      <a:pPr lvl="0" algn="ctr">
                        <a:defRPr sz="1800"/>
                      </a:pPr>
                      <a:r>
                        <a:rPr sz="1700">
                          <a:latin typeface="Calibri"/>
                          <a:ea typeface="Calibri"/>
                          <a:cs typeface="Calibri"/>
                        </a:rPr>
                        <a:t>1-sink</a:t>
                      </a:r>
                    </a:p>
                  </a:txBody>
                  <a:tcPr marL="8316" marR="8316" marT="8316" marB="8316" anchor="ctr" anchorCtr="0" horzOverflow="overflow">
                    <a:lnL w="12700">
                      <a:solidFill>
                        <a:srgbClr val="000000"/>
                      </a:solidFill>
                      <a:round/>
                    </a:lnL>
                    <a:lnR w="12700">
                      <a:solidFill>
                        <a:srgbClr val="000000"/>
                      </a:solidFill>
                      <a:round/>
                    </a:lnR>
                    <a:lnT w="12700">
                      <a:solidFill>
                        <a:srgbClr val="000000"/>
                      </a:solidFill>
                      <a:round/>
                    </a:lnT>
                    <a:lnB w="12700">
                      <a:solidFill>
                        <a:srgbClr val="000000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defRPr sz="1800"/>
                      </a:pPr>
                      <a:r>
                        <a:rPr sz="1700">
                          <a:latin typeface="Calibri"/>
                          <a:ea typeface="Calibri"/>
                          <a:cs typeface="Calibri"/>
                        </a:rPr>
                        <a:t>k-sink</a:t>
                      </a:r>
                    </a:p>
                  </a:txBody>
                  <a:tcPr marL="8316" marR="8316" marT="8316" marB="8316" anchor="ctr" anchorCtr="0" horzOverflow="overflow">
                    <a:lnL w="12700">
                      <a:solidFill>
                        <a:srgbClr val="000000"/>
                      </a:solidFill>
                      <a:round/>
                    </a:lnL>
                    <a:lnR w="12700">
                      <a:solidFill>
                        <a:srgbClr val="000000"/>
                      </a:solidFill>
                      <a:round/>
                    </a:lnR>
                    <a:lnT w="12700">
                      <a:solidFill>
                        <a:srgbClr val="000000"/>
                      </a:solidFill>
                      <a:round/>
                    </a:lnT>
                    <a:lnB w="12700">
                      <a:solidFill>
                        <a:srgbClr val="000000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defRPr sz="1800"/>
                      </a:pPr>
                      <a:r>
                        <a:rPr sz="1700">
                          <a:latin typeface="Calibri"/>
                          <a:ea typeface="Calibri"/>
                          <a:cs typeface="Calibri"/>
                        </a:rPr>
                        <a:t>1-sink</a:t>
                      </a:r>
                    </a:p>
                  </a:txBody>
                  <a:tcPr marL="8316" marR="8316" marT="8316" marB="8316" anchor="ctr" anchorCtr="0" horzOverflow="overflow">
                    <a:lnL w="12700">
                      <a:solidFill>
                        <a:srgbClr val="000000"/>
                      </a:solidFill>
                      <a:round/>
                    </a:lnL>
                    <a:lnR w="12700">
                      <a:solidFill>
                        <a:srgbClr val="000000"/>
                      </a:solidFill>
                      <a:round/>
                    </a:lnR>
                    <a:lnT w="12700">
                      <a:solidFill>
                        <a:srgbClr val="000000"/>
                      </a:solidFill>
                      <a:round/>
                    </a:lnT>
                    <a:lnB w="12700">
                      <a:solidFill>
                        <a:srgbClr val="000000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defRPr sz="1800"/>
                      </a:pPr>
                      <a:r>
                        <a:rPr sz="1700">
                          <a:latin typeface="Calibri"/>
                          <a:ea typeface="Calibri"/>
                          <a:cs typeface="Calibri"/>
                        </a:rPr>
                        <a:t>k-sink</a:t>
                      </a:r>
                    </a:p>
                  </a:txBody>
                  <a:tcPr marL="8316" marR="8316" marT="8316" marB="8316" anchor="ctr" anchorCtr="0" horzOverflow="overflow">
                    <a:lnL w="12700">
                      <a:solidFill>
                        <a:srgbClr val="000000"/>
                      </a:solidFill>
                      <a:round/>
                    </a:lnL>
                    <a:lnR w="12700">
                      <a:solidFill>
                        <a:srgbClr val="000000"/>
                      </a:solidFill>
                      <a:round/>
                    </a:lnR>
                    <a:lnT w="12700">
                      <a:solidFill>
                        <a:srgbClr val="000000"/>
                      </a:solidFill>
                      <a:round/>
                    </a:lnT>
                    <a:lnB w="12700">
                      <a:solidFill>
                        <a:srgbClr val="000000"/>
                      </a:solidFill>
                      <a:round/>
                    </a:lnB>
                    <a:noFill/>
                  </a:tcPr>
                </a:tc>
              </a:tr>
              <a:tr h="332642">
                <a:tc>
                  <a:txBody>
                    <a:bodyPr/>
                    <a:lstStyle/>
                    <a:p>
                      <a:pPr lvl="0" algn="ctr">
                        <a:defRPr sz="1800"/>
                      </a:pPr>
                      <a:r>
                        <a:rPr sz="1700">
                          <a:latin typeface="Calibri"/>
                          <a:ea typeface="Calibri"/>
                          <a:cs typeface="Calibri"/>
                        </a:rPr>
                        <a:t>Path</a:t>
                      </a:r>
                    </a:p>
                  </a:txBody>
                  <a:tcPr marL="8316" marR="8316" marT="8316" marB="8316" anchor="ctr" anchorCtr="0" horzOverflow="overflow">
                    <a:lnL w="12700">
                      <a:solidFill>
                        <a:srgbClr val="000000"/>
                      </a:solidFill>
                      <a:round/>
                    </a:lnL>
                    <a:lnR w="12700">
                      <a:solidFill>
                        <a:srgbClr val="000000"/>
                      </a:solidFill>
                      <a:round/>
                    </a:lnR>
                    <a:lnT w="12700">
                      <a:solidFill>
                        <a:srgbClr val="000000"/>
                      </a:solidFill>
                      <a:round/>
                    </a:lnT>
                    <a:lnB w="12700">
                      <a:solidFill>
                        <a:srgbClr val="000000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defRPr sz="1800"/>
                      </a:pPr>
                      <a:r>
                        <a:rPr sz="1700">
                          <a:latin typeface="Arial"/>
                          <a:ea typeface="Arial"/>
                          <a:cs typeface="Arial"/>
                          <a:sym typeface="Arial"/>
                        </a:rPr>
                        <a:t>O(n) [2]</a:t>
                      </a:r>
                    </a:p>
                  </a:txBody>
                  <a:tcPr marL="8316" marR="8316" marT="8316" marB="8316" anchor="ctr" anchorCtr="0" horzOverflow="overflow">
                    <a:lnL w="12700">
                      <a:solidFill>
                        <a:srgbClr val="000000"/>
                      </a:solidFill>
                      <a:round/>
                    </a:lnL>
                    <a:lnR w="12700">
                      <a:solidFill>
                        <a:srgbClr val="000000"/>
                      </a:solidFill>
                      <a:round/>
                    </a:lnR>
                    <a:lnT w="12700">
                      <a:solidFill>
                        <a:srgbClr val="000000"/>
                      </a:solidFill>
                      <a:round/>
                    </a:lnT>
                    <a:lnB w="12700">
                      <a:solidFill>
                        <a:srgbClr val="000000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defRPr sz="1800"/>
                      </a:pPr>
                      <a:r>
                        <a:rPr sz="1700">
                          <a:latin typeface="Arial"/>
                          <a:ea typeface="Arial"/>
                          <a:cs typeface="Arial"/>
                          <a:sym typeface="Arial"/>
                        </a:rPr>
                        <a:t>O(kn log</a:t>
                      </a:r>
                      <a:r>
                        <a:rPr baseline="31999" sz="1700"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r>
                        <a:rPr sz="1700">
                          <a:latin typeface="Arial"/>
                          <a:ea typeface="Arial"/>
                          <a:cs typeface="Arial"/>
                          <a:sym typeface="Arial"/>
                        </a:rPr>
                        <a:t>n) [2]</a:t>
                      </a:r>
                    </a:p>
                  </a:txBody>
                  <a:tcPr marL="8316" marR="8316" marT="8316" marB="8316" anchor="ctr" anchorCtr="0" horzOverflow="overflow">
                    <a:lnL w="12700">
                      <a:solidFill>
                        <a:srgbClr val="000000"/>
                      </a:solidFill>
                      <a:round/>
                    </a:lnL>
                    <a:lnR w="12700">
                      <a:solidFill>
                        <a:srgbClr val="000000"/>
                      </a:solidFill>
                      <a:round/>
                    </a:lnR>
                    <a:lnT w="12700">
                      <a:solidFill>
                        <a:srgbClr val="000000"/>
                      </a:solidFill>
                      <a:round/>
                    </a:lnT>
                    <a:lnB w="12700">
                      <a:solidFill>
                        <a:srgbClr val="000000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defRPr sz="1800"/>
                      </a:pPr>
                      <a:r>
                        <a:rPr sz="1700">
                          <a:latin typeface="Arial"/>
                          <a:ea typeface="Arial"/>
                          <a:cs typeface="Arial"/>
                          <a:sym typeface="Arial"/>
                        </a:rPr>
                        <a:t>O(n)</a:t>
                      </a:r>
                    </a:p>
                  </a:txBody>
                  <a:tcPr marL="8316" marR="8316" marT="8316" marB="8316" anchor="ctr" anchorCtr="0" horzOverflow="overflow">
                    <a:lnL w="12700">
                      <a:solidFill>
                        <a:srgbClr val="000000"/>
                      </a:solidFill>
                      <a:round/>
                    </a:lnL>
                    <a:lnR w="12700">
                      <a:solidFill>
                        <a:srgbClr val="000000"/>
                      </a:solidFill>
                      <a:round/>
                    </a:lnR>
                    <a:lnT w="12700">
                      <a:solidFill>
                        <a:srgbClr val="000000"/>
                      </a:solidFill>
                      <a:round/>
                    </a:lnT>
                    <a:lnB w="12700">
                      <a:solidFill>
                        <a:srgbClr val="000000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defRPr sz="1800"/>
                      </a:pPr>
                      <a:r>
                        <a:rPr sz="1700">
                          <a:latin typeface="Arial"/>
                          <a:ea typeface="Arial"/>
                          <a:cs typeface="Arial"/>
                          <a:sym typeface="Arial"/>
                        </a:rPr>
                        <a:t>O(kn) [6]</a:t>
                      </a:r>
                    </a:p>
                  </a:txBody>
                  <a:tcPr marL="8316" marR="8316" marT="8316" marB="8316" anchor="ctr" anchorCtr="0" horzOverflow="overflow">
                    <a:lnL w="12700">
                      <a:solidFill>
                        <a:srgbClr val="000000"/>
                      </a:solidFill>
                      <a:round/>
                    </a:lnL>
                    <a:lnR w="12700">
                      <a:solidFill>
                        <a:srgbClr val="000000"/>
                      </a:solidFill>
                      <a:round/>
                    </a:lnR>
                    <a:lnT w="12700">
                      <a:solidFill>
                        <a:srgbClr val="000000"/>
                      </a:solidFill>
                      <a:round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</a:tr>
              <a:tr h="332642">
                <a:tc>
                  <a:txBody>
                    <a:bodyPr/>
                    <a:lstStyle/>
                    <a:p>
                      <a:pPr lvl="0" algn="ctr">
                        <a:defRPr sz="1800"/>
                      </a:pPr>
                      <a:r>
                        <a:rPr sz="1700">
                          <a:latin typeface="Calibri"/>
                          <a:ea typeface="Calibri"/>
                          <a:cs typeface="Calibri"/>
                        </a:rPr>
                        <a:t>Tree</a:t>
                      </a:r>
                    </a:p>
                  </a:txBody>
                  <a:tcPr marL="8316" marR="8316" marT="8316" marB="8316" anchor="ctr" anchorCtr="0" horzOverflow="overflow">
                    <a:lnL w="12700">
                      <a:solidFill>
                        <a:srgbClr val="000000"/>
                      </a:solidFill>
                      <a:round/>
                    </a:lnL>
                    <a:lnR w="12700">
                      <a:solidFill>
                        <a:srgbClr val="000000"/>
                      </a:solidFill>
                      <a:round/>
                    </a:lnR>
                    <a:lnT w="12700">
                      <a:solidFill>
                        <a:srgbClr val="000000"/>
                      </a:solidFill>
                      <a:round/>
                    </a:lnT>
                    <a:lnB w="12700">
                      <a:solidFill>
                        <a:srgbClr val="000000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defRPr sz="1800"/>
                      </a:pPr>
                      <a:r>
                        <a:rPr sz="1700">
                          <a:latin typeface="Arial"/>
                          <a:ea typeface="Arial"/>
                          <a:cs typeface="Arial"/>
                          <a:sym typeface="Arial"/>
                        </a:rPr>
                        <a:t>O(n log</a:t>
                      </a:r>
                      <a:r>
                        <a:rPr baseline="30000" sz="1700"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r>
                        <a:rPr sz="1700">
                          <a:latin typeface="Arial"/>
                          <a:ea typeface="Arial"/>
                          <a:cs typeface="Arial"/>
                          <a:sym typeface="Arial"/>
                        </a:rPr>
                        <a:t>n) [7]</a:t>
                      </a:r>
                    </a:p>
                  </a:txBody>
                  <a:tcPr marL="8316" marR="8316" marT="8316" marB="8316" anchor="ctr" anchorCtr="0" horzOverflow="overflow">
                    <a:lnL w="12700">
                      <a:solidFill>
                        <a:srgbClr val="000000"/>
                      </a:solidFill>
                      <a:round/>
                    </a:lnL>
                    <a:lnR w="12700">
                      <a:solidFill>
                        <a:srgbClr val="000000"/>
                      </a:solidFill>
                      <a:round/>
                    </a:lnR>
                    <a:lnT w="12700">
                      <a:solidFill>
                        <a:srgbClr val="000000"/>
                      </a:solidFill>
                      <a:round/>
                    </a:lnT>
                    <a:lnB w="12700">
                      <a:solidFill>
                        <a:srgbClr val="000000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defRPr sz="1800"/>
                      </a:pPr>
                      <a:r>
                        <a:rPr sz="1700">
                          <a:latin typeface="Arial"/>
                          <a:ea typeface="Arial"/>
                          <a:cs typeface="Arial"/>
                          <a:sym typeface="Arial"/>
                        </a:rPr>
                        <a:t>O(k</a:t>
                      </a:r>
                      <a:r>
                        <a:rPr baseline="31999" sz="1700">
                          <a:latin typeface="Arial"/>
                          <a:ea typeface="Arial"/>
                          <a:cs typeface="Arial"/>
                          <a:sym typeface="Arial"/>
                        </a:rPr>
                        <a:t>2 </a:t>
                      </a:r>
                      <a:r>
                        <a:rPr sz="1700">
                          <a:latin typeface="Arial"/>
                          <a:ea typeface="Arial"/>
                          <a:cs typeface="Arial"/>
                          <a:sym typeface="Arial"/>
                        </a:rPr>
                        <a:t>n log</a:t>
                      </a:r>
                      <a:r>
                        <a:rPr baseline="31999" sz="1700"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r>
                        <a:rPr sz="1700">
                          <a:latin typeface="Arial"/>
                          <a:ea typeface="Arial"/>
                          <a:cs typeface="Arial"/>
                          <a:sym typeface="Arial"/>
                        </a:rPr>
                        <a:t>n) [3]</a:t>
                      </a:r>
                      <a:endParaRPr sz="17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316" marR="8316" marT="8316" marB="8316" anchor="ctr" anchorCtr="0" horzOverflow="overflow">
                    <a:lnL w="12700">
                      <a:solidFill>
                        <a:srgbClr val="000000"/>
                      </a:solidFill>
                      <a:round/>
                    </a:lnL>
                    <a:lnR w="12700">
                      <a:solidFill>
                        <a:srgbClr val="000000"/>
                      </a:solidFill>
                      <a:round/>
                    </a:lnR>
                    <a:lnT w="12700">
                      <a:solidFill>
                        <a:srgbClr val="000000"/>
                      </a:solidFill>
                      <a:round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defRPr sz="1800"/>
                      </a:pPr>
                      <a:r>
                        <a:rPr sz="1700">
                          <a:latin typeface="Arial"/>
                          <a:ea typeface="Arial"/>
                          <a:cs typeface="Arial"/>
                          <a:sym typeface="Arial"/>
                        </a:rPr>
                        <a:t>O(n log n) [4]</a:t>
                      </a:r>
                    </a:p>
                  </a:txBody>
                  <a:tcPr marL="8316" marR="8316" marT="8316" marB="8316" anchor="ctr" anchorCtr="0" horzOverflow="overflow">
                    <a:lnL w="12700">
                      <a:solidFill>
                        <a:srgbClr val="000000"/>
                      </a:solidFill>
                      <a:round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round/>
                    </a:lnT>
                    <a:lnB w="12700">
                      <a:solidFill>
                        <a:srgbClr val="000000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defRPr sz="1800"/>
                      </a:pPr>
                      <a:r>
                        <a:rPr sz="1700">
                          <a:latin typeface="Arial"/>
                          <a:ea typeface="Arial"/>
                          <a:cs typeface="Arial"/>
                          <a:sym typeface="Arial"/>
                        </a:rPr>
                        <a:t>O(k</a:t>
                      </a:r>
                      <a:r>
                        <a:rPr baseline="31999" sz="1700">
                          <a:latin typeface="Arial"/>
                          <a:ea typeface="Arial"/>
                          <a:cs typeface="Arial"/>
                          <a:sym typeface="Arial"/>
                        </a:rPr>
                        <a:t>2 </a:t>
                      </a:r>
                      <a:r>
                        <a:rPr sz="1700">
                          <a:latin typeface="Arial"/>
                          <a:ea typeface="Arial"/>
                          <a:cs typeface="Arial"/>
                          <a:sym typeface="Arial"/>
                        </a:rPr>
                        <a:t>n log</a:t>
                      </a:r>
                      <a:r>
                        <a:rPr baseline="31999" sz="1700"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r>
                        <a:rPr sz="1700">
                          <a:latin typeface="Arial"/>
                          <a:ea typeface="Arial"/>
                          <a:cs typeface="Arial"/>
                          <a:sym typeface="Arial"/>
                        </a:rPr>
                        <a:t>n) [3]</a:t>
                      </a:r>
                      <a:endParaRPr sz="17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316" marR="8316" marT="8316" marB="8316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</a:tr>
              <a:tr h="332642">
                <a:tc>
                  <a:txBody>
                    <a:bodyPr/>
                    <a:lstStyle/>
                    <a:p>
                      <a:pPr lvl="0" algn="ctr">
                        <a:defRPr sz="1800"/>
                      </a:pPr>
                      <a:r>
                        <a:rPr sz="1700">
                          <a:latin typeface="Calibri"/>
                          <a:ea typeface="Calibri"/>
                          <a:cs typeface="Calibri"/>
                        </a:rPr>
                        <a:t>General graph</a:t>
                      </a:r>
                    </a:p>
                  </a:txBody>
                  <a:tcPr marL="8316" marR="8316" marT="8316" marB="8316" anchor="ctr" anchorCtr="0" horzOverflow="overflow">
                    <a:lnL w="12700">
                      <a:solidFill>
                        <a:srgbClr val="000000"/>
                      </a:solidFill>
                      <a:round/>
                    </a:lnL>
                    <a:lnR w="12700">
                      <a:solidFill>
                        <a:srgbClr val="000000"/>
                      </a:solidFill>
                      <a:round/>
                    </a:lnR>
                    <a:lnT w="12700">
                      <a:solidFill>
                        <a:srgbClr val="000000"/>
                      </a:solidFill>
                      <a:round/>
                    </a:lnT>
                    <a:lnB w="12700">
                      <a:solidFill>
                        <a:srgbClr val="000000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defRPr sz="1800"/>
                      </a:pPr>
                      <a:r>
                        <a:rPr sz="1700">
                          <a:solidFill>
                            <a:srgbClr val="008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Poly?</a:t>
                      </a:r>
                    </a:p>
                  </a:txBody>
                  <a:tcPr marL="8316" marR="8316" marT="8316" marB="8316" anchor="ctr" anchorCtr="0" horzOverflow="overflow">
                    <a:lnL w="12700">
                      <a:solidFill>
                        <a:srgbClr val="000000"/>
                      </a:solidFill>
                      <a:round/>
                    </a:lnL>
                    <a:lnR w="25400">
                      <a:solidFill>
                        <a:srgbClr val="000000"/>
                      </a:solidFill>
                      <a:round/>
                    </a:lnR>
                    <a:lnT w="12700">
                      <a:solidFill>
                        <a:srgbClr val="000000"/>
                      </a:solidFill>
                      <a:round/>
                    </a:lnT>
                    <a:lnB w="12700">
                      <a:solidFill>
                        <a:srgbClr val="000000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defRPr sz="1800"/>
                      </a:pPr>
                      <a:r>
                        <a:rPr>
                          <a:latin typeface="Calibri"/>
                          <a:ea typeface="Calibri"/>
                          <a:cs typeface="Calibri"/>
                        </a:rPr>
                        <a:t>NP-Hard</a:t>
                      </a:r>
                    </a:p>
                  </a:txBody>
                  <a:tcPr marL="8316" marR="8316" marT="8316" marB="8316" anchor="ctr" anchorCtr="0" horzOverflow="overflow">
                    <a:lnL w="25400">
                      <a:solidFill>
                        <a:srgbClr val="000000"/>
                      </a:solidFill>
                      <a:round/>
                    </a:lnL>
                    <a:lnR w="12700">
                      <a:solidFill>
                        <a:srgbClr val="000000"/>
                      </a:solidFill>
                      <a:round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defRPr sz="1800"/>
                      </a:pPr>
                      <a:r>
                        <a:rPr sz="1700">
                          <a:solidFill>
                            <a:srgbClr val="008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Poly?</a:t>
                      </a:r>
                    </a:p>
                  </a:txBody>
                  <a:tcPr marL="8316" marR="8316" marT="8316" marB="8316" anchor="ctr" anchorCtr="0" horzOverflow="overflow">
                    <a:lnL w="12700">
                      <a:solidFill>
                        <a:srgbClr val="000000"/>
                      </a:solidFill>
                      <a:round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round/>
                    </a:lnT>
                    <a:lnB w="12700">
                      <a:solidFill>
                        <a:srgbClr val="000000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defRPr sz="1800"/>
                      </a:pPr>
                      <a:r>
                        <a:rPr>
                          <a:latin typeface="Calibri"/>
                          <a:ea typeface="Calibri"/>
                          <a:cs typeface="Calibri"/>
                        </a:rPr>
                        <a:t>NP-Hard</a:t>
                      </a:r>
                    </a:p>
                  </a:txBody>
                  <a:tcPr marL="8316" marR="8316" marT="8316" marB="8316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839" name="Table 839"/>
          <p:cNvGraphicFramePr/>
          <p:nvPr/>
        </p:nvGraphicFramePr>
        <p:xfrm>
          <a:off x="2118872" y="6725077"/>
          <a:ext cx="8191316" cy="1995854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638263"/>
                <a:gridCol w="1638263"/>
                <a:gridCol w="1638263"/>
                <a:gridCol w="1638263"/>
                <a:gridCol w="1638263"/>
              </a:tblGrid>
              <a:tr h="332642">
                <a:tc rowSpan="3">
                  <a:txBody>
                    <a:bodyPr/>
                    <a:lstStyle/>
                    <a:p>
                      <a:pPr lvl="0" algn="ctr">
                        <a:defRPr sz="1800"/>
                      </a:pPr>
                      <a:r>
                        <a:rPr sz="1700"/>
                        <a:t>　</a:t>
                      </a:r>
                    </a:p>
                  </a:txBody>
                  <a:tcPr marL="8316" marR="8316" marT="8316" marB="8316" anchor="ctr" anchorCtr="0" horzOverflow="overflow">
                    <a:lnL w="12700">
                      <a:solidFill>
                        <a:srgbClr val="000000"/>
                      </a:solidFill>
                      <a:round/>
                    </a:lnL>
                    <a:lnR w="12700">
                      <a:solidFill>
                        <a:srgbClr val="000000"/>
                      </a:solidFill>
                      <a:round/>
                    </a:lnR>
                    <a:lnT w="12700">
                      <a:solidFill>
                        <a:srgbClr val="000000"/>
                      </a:solidFill>
                      <a:round/>
                    </a:lnT>
                    <a:lnB w="12700">
                      <a:solidFill>
                        <a:srgbClr val="000000"/>
                      </a:solidFill>
                      <a:round/>
                    </a:lnB>
                    <a:blipFill rotWithShape="1">
                      <a:blip r:embed="rId2"/>
                      <a:srcRect l="0" t="0" r="0" b="0"/>
                      <a:tile tx="0" ty="0" sx="100000" sy="100000" flip="none" algn="tl"/>
                    </a:blipFill>
                  </a:tcPr>
                </a:tc>
                <a:tc gridSpan="4">
                  <a:txBody>
                    <a:bodyPr/>
                    <a:lstStyle/>
                    <a:p>
                      <a:pPr lvl="0" algn="ctr">
                        <a:defRPr sz="1800"/>
                      </a:pPr>
                      <a:r>
                        <a:rPr sz="1700">
                          <a:latin typeface="Calibri"/>
                          <a:ea typeface="Calibri"/>
                          <a:cs typeface="Calibri"/>
                        </a:rPr>
                        <a:t>Min-max regret cost (DISCRETE/CONTINUOUS)</a:t>
                      </a:r>
                    </a:p>
                  </a:txBody>
                  <a:tcPr marL="8316" marR="8316" marT="8316" marB="8316" anchor="ctr" anchorCtr="0" horzOverflow="overflow">
                    <a:lnL w="12700">
                      <a:solidFill>
                        <a:srgbClr val="000000"/>
                      </a:solidFill>
                      <a:round/>
                    </a:lnL>
                    <a:lnR w="12700">
                      <a:solidFill>
                        <a:srgbClr val="000000"/>
                      </a:solidFill>
                      <a:round/>
                    </a:lnR>
                    <a:lnT w="12700">
                      <a:solidFill>
                        <a:srgbClr val="000000"/>
                      </a:solidFill>
                      <a:round/>
                    </a:lnT>
                    <a:lnB w="12700">
                      <a:solidFill>
                        <a:srgbClr val="000000"/>
                      </a:solidFill>
                      <a:round/>
                    </a:lnB>
                    <a:noFill/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32642">
                <a:tc vMerge="1">
                  <a:tcPr/>
                </a:tc>
                <a:tc gridSpan="2">
                  <a:txBody>
                    <a:bodyPr/>
                    <a:lstStyle/>
                    <a:p>
                      <a:pPr lvl="0" algn="ctr">
                        <a:defRPr sz="1800"/>
                      </a:pPr>
                      <a:r>
                        <a:rPr sz="1700">
                          <a:latin typeface="Calibri"/>
                          <a:ea typeface="Calibri"/>
                          <a:cs typeface="Calibri"/>
                        </a:rPr>
                        <a:t>General capacity</a:t>
                      </a:r>
                    </a:p>
                  </a:txBody>
                  <a:tcPr marL="8316" marR="8316" marT="8316" marB="8316" anchor="ctr" anchorCtr="0" horzOverflow="overflow">
                    <a:lnL w="12700">
                      <a:solidFill>
                        <a:srgbClr val="000000"/>
                      </a:solidFill>
                      <a:round/>
                    </a:lnL>
                    <a:lnR w="12700">
                      <a:solidFill>
                        <a:srgbClr val="000000"/>
                      </a:solidFill>
                      <a:round/>
                    </a:lnR>
                    <a:lnT w="12700">
                      <a:solidFill>
                        <a:srgbClr val="000000"/>
                      </a:solidFill>
                      <a:round/>
                    </a:lnT>
                    <a:lnB w="12700">
                      <a:solidFill>
                        <a:srgbClr val="000000"/>
                      </a:solidFill>
                      <a:round/>
                    </a:lnB>
                    <a:noFill/>
                  </a:tcPr>
                </a:tc>
                <a:tc hMerge="1">
                  <a:tcPr/>
                </a:tc>
                <a:tc gridSpan="2">
                  <a:txBody>
                    <a:bodyPr/>
                    <a:lstStyle/>
                    <a:p>
                      <a:pPr lvl="0" algn="ctr">
                        <a:defRPr sz="1800"/>
                      </a:pPr>
                      <a:r>
                        <a:rPr sz="1700">
                          <a:latin typeface="Calibri"/>
                          <a:ea typeface="Calibri"/>
                          <a:cs typeface="Calibri"/>
                        </a:rPr>
                        <a:t>Uniform capacity</a:t>
                      </a:r>
                    </a:p>
                  </a:txBody>
                  <a:tcPr marL="8316" marR="8316" marT="8316" marB="8316" anchor="ctr" anchorCtr="0" horzOverflow="overflow">
                    <a:lnL w="12700">
                      <a:solidFill>
                        <a:srgbClr val="000000"/>
                      </a:solidFill>
                      <a:round/>
                    </a:lnL>
                    <a:lnR w="12700">
                      <a:solidFill>
                        <a:srgbClr val="000000"/>
                      </a:solidFill>
                      <a:round/>
                    </a:lnR>
                    <a:lnT w="12700">
                      <a:solidFill>
                        <a:srgbClr val="000000"/>
                      </a:solidFill>
                      <a:round/>
                    </a:lnT>
                    <a:lnB w="12700">
                      <a:solidFill>
                        <a:srgbClr val="000000"/>
                      </a:solidFill>
                      <a:round/>
                    </a:lnB>
                    <a:noFill/>
                  </a:tcPr>
                </a:tc>
                <a:tc hMerge="1">
                  <a:tcPr/>
                </a:tc>
              </a:tr>
              <a:tr h="332642">
                <a:tc vMerge="1">
                  <a:tcPr/>
                </a:tc>
                <a:tc>
                  <a:txBody>
                    <a:bodyPr/>
                    <a:lstStyle/>
                    <a:p>
                      <a:pPr lvl="0" algn="ctr">
                        <a:defRPr sz="1800"/>
                      </a:pPr>
                      <a:r>
                        <a:rPr sz="1700">
                          <a:latin typeface="Calibri"/>
                          <a:ea typeface="Calibri"/>
                          <a:cs typeface="Calibri"/>
                        </a:rPr>
                        <a:t>1-sink</a:t>
                      </a:r>
                    </a:p>
                  </a:txBody>
                  <a:tcPr marL="8316" marR="8316" marT="8316" marB="8316" anchor="ctr" anchorCtr="0" horzOverflow="overflow">
                    <a:lnL w="12700">
                      <a:solidFill>
                        <a:srgbClr val="000000"/>
                      </a:solidFill>
                      <a:round/>
                    </a:lnL>
                    <a:lnR w="12700">
                      <a:solidFill>
                        <a:srgbClr val="000000"/>
                      </a:solidFill>
                      <a:round/>
                    </a:lnR>
                    <a:lnT w="12700">
                      <a:solidFill>
                        <a:srgbClr val="000000"/>
                      </a:solidFill>
                      <a:round/>
                    </a:lnT>
                    <a:lnB w="12700">
                      <a:solidFill>
                        <a:srgbClr val="000000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defRPr sz="1800"/>
                      </a:pPr>
                      <a:r>
                        <a:rPr sz="1700">
                          <a:latin typeface="Calibri"/>
                          <a:ea typeface="Calibri"/>
                          <a:cs typeface="Calibri"/>
                        </a:rPr>
                        <a:t>k-sink</a:t>
                      </a:r>
                    </a:p>
                  </a:txBody>
                  <a:tcPr marL="8316" marR="8316" marT="8316" marB="8316" anchor="ctr" anchorCtr="0" horzOverflow="overflow">
                    <a:lnL w="12700">
                      <a:solidFill>
                        <a:srgbClr val="000000"/>
                      </a:solidFill>
                      <a:round/>
                    </a:lnL>
                    <a:lnR w="12700">
                      <a:solidFill>
                        <a:srgbClr val="000000"/>
                      </a:solidFill>
                      <a:round/>
                    </a:lnR>
                    <a:lnT w="12700">
                      <a:solidFill>
                        <a:srgbClr val="000000"/>
                      </a:solidFill>
                      <a:round/>
                    </a:lnT>
                    <a:lnB w="12700">
                      <a:solidFill>
                        <a:srgbClr val="000000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defRPr sz="1800"/>
                      </a:pPr>
                      <a:r>
                        <a:rPr sz="1700">
                          <a:latin typeface="Calibri"/>
                          <a:ea typeface="Calibri"/>
                          <a:cs typeface="Calibri"/>
                        </a:rPr>
                        <a:t>1-sink</a:t>
                      </a:r>
                    </a:p>
                  </a:txBody>
                  <a:tcPr marL="8316" marR="8316" marT="8316" marB="8316" anchor="ctr" anchorCtr="0" horzOverflow="overflow">
                    <a:lnL w="12700">
                      <a:solidFill>
                        <a:srgbClr val="000000"/>
                      </a:solidFill>
                      <a:round/>
                    </a:lnL>
                    <a:lnR w="12700">
                      <a:solidFill>
                        <a:srgbClr val="000000"/>
                      </a:solidFill>
                      <a:round/>
                    </a:lnR>
                    <a:lnT w="12700">
                      <a:solidFill>
                        <a:srgbClr val="000000"/>
                      </a:solidFill>
                      <a:round/>
                    </a:lnT>
                    <a:lnB w="12700">
                      <a:solidFill>
                        <a:srgbClr val="000000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defRPr sz="1800"/>
                      </a:pPr>
                      <a:r>
                        <a:rPr sz="1700">
                          <a:latin typeface="Calibri"/>
                          <a:ea typeface="Calibri"/>
                          <a:cs typeface="Calibri"/>
                        </a:rPr>
                        <a:t>k-sink</a:t>
                      </a:r>
                    </a:p>
                  </a:txBody>
                  <a:tcPr marL="8316" marR="8316" marT="8316" marB="8316" anchor="ctr" anchorCtr="0" horzOverflow="overflow">
                    <a:lnL w="12700">
                      <a:solidFill>
                        <a:srgbClr val="000000"/>
                      </a:solidFill>
                      <a:round/>
                    </a:lnL>
                    <a:lnR w="12700">
                      <a:solidFill>
                        <a:srgbClr val="000000"/>
                      </a:solidFill>
                      <a:round/>
                    </a:lnR>
                    <a:lnT w="12700">
                      <a:solidFill>
                        <a:srgbClr val="000000"/>
                      </a:solidFill>
                      <a:round/>
                    </a:lnT>
                    <a:lnB w="12700">
                      <a:solidFill>
                        <a:srgbClr val="000000"/>
                      </a:solidFill>
                      <a:round/>
                    </a:lnB>
                    <a:noFill/>
                  </a:tcPr>
                </a:tc>
              </a:tr>
              <a:tr h="332642">
                <a:tc>
                  <a:txBody>
                    <a:bodyPr/>
                    <a:lstStyle/>
                    <a:p>
                      <a:pPr lvl="0" algn="ctr">
                        <a:defRPr sz="1800"/>
                      </a:pPr>
                      <a:r>
                        <a:rPr sz="1700">
                          <a:latin typeface="Calibri"/>
                          <a:ea typeface="Calibri"/>
                          <a:cs typeface="Calibri"/>
                        </a:rPr>
                        <a:t>Path</a:t>
                      </a:r>
                    </a:p>
                  </a:txBody>
                  <a:tcPr marL="8316" marR="8316" marT="8316" marB="8316" anchor="ctr" anchorCtr="0" horzOverflow="overflow">
                    <a:lnL w="12700">
                      <a:solidFill>
                        <a:srgbClr val="000000"/>
                      </a:solidFill>
                      <a:round/>
                    </a:lnL>
                    <a:lnR w="12700">
                      <a:solidFill>
                        <a:srgbClr val="000000"/>
                      </a:solidFill>
                      <a:round/>
                    </a:lnR>
                    <a:lnT w="12700">
                      <a:solidFill>
                        <a:srgbClr val="000000"/>
                      </a:solidFill>
                      <a:round/>
                    </a:lnT>
                    <a:lnB w="12700">
                      <a:solidFill>
                        <a:srgbClr val="000000"/>
                      </a:solidFill>
                      <a:round/>
                    </a:lnB>
                    <a:noFill/>
                  </a:tcPr>
                </a:tc>
                <a:tc gridSpan="2" rowSpan="3">
                  <a:txBody>
                    <a:bodyPr/>
                    <a:lstStyle/>
                    <a:p>
                      <a:pPr lvl="0" algn="ctr">
                        <a:defRPr sz="1800"/>
                      </a:pPr>
                      <a:r>
                        <a:rPr sz="1700">
                          <a:solidFill>
                            <a:srgbClr val="0000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None</a:t>
                      </a:r>
                    </a:p>
                  </a:txBody>
                  <a:tcPr marL="8316" marR="8316" marT="8316" marB="8316" anchor="ctr" anchorCtr="0" horzOverflow="overflow">
                    <a:lnL w="12700">
                      <a:solidFill>
                        <a:srgbClr val="000000"/>
                      </a:solidFill>
                      <a:round/>
                    </a:lnL>
                    <a:lnR w="12700">
                      <a:solidFill>
                        <a:srgbClr val="000000"/>
                      </a:solidFill>
                      <a:round/>
                    </a:lnR>
                    <a:lnT w="12700">
                      <a:solidFill>
                        <a:srgbClr val="000000"/>
                      </a:solidFill>
                      <a:round/>
                    </a:lnT>
                    <a:lnB w="12700">
                      <a:solidFill>
                        <a:srgbClr val="000000"/>
                      </a:solidFill>
                      <a:round/>
                    </a:lnB>
                    <a:noFill/>
                  </a:tcPr>
                </a:tc>
                <a:tc rowSpan="3" hMerge="1">
                  <a:tcPr/>
                </a:tc>
                <a:tc>
                  <a:txBody>
                    <a:bodyPr/>
                    <a:lstStyle/>
                    <a:p>
                      <a:pPr lvl="0" algn="ctr">
                        <a:defRPr sz="1800"/>
                      </a:pPr>
                      <a:r>
                        <a:rPr sz="1700">
                          <a:latin typeface="Arial"/>
                          <a:ea typeface="Arial"/>
                          <a:cs typeface="Arial"/>
                          <a:sym typeface="Arial"/>
                        </a:rPr>
                        <a:t>O(n log n) [5,9]</a:t>
                      </a:r>
                    </a:p>
                  </a:txBody>
                  <a:tcPr marL="8316" marR="8316" marT="8316" marB="8316" anchor="ctr" anchorCtr="0" horzOverflow="overflow">
                    <a:lnL w="12700">
                      <a:solidFill>
                        <a:srgbClr val="000000"/>
                      </a:solidFill>
                      <a:round/>
                    </a:lnL>
                    <a:lnR w="12700">
                      <a:solidFill>
                        <a:srgbClr val="000000"/>
                      </a:solidFill>
                      <a:round/>
                    </a:lnR>
                    <a:lnT w="12700">
                      <a:solidFill>
                        <a:srgbClr val="000000"/>
                      </a:solidFill>
                      <a:round/>
                    </a:lnT>
                    <a:lnB w="12700">
                      <a:solidFill>
                        <a:srgbClr val="000000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defRPr sz="1800"/>
                      </a:pPr>
                      <a:r>
                        <a:rPr sz="1700">
                          <a:latin typeface="Arial"/>
                          <a:ea typeface="Arial"/>
                          <a:cs typeface="Arial"/>
                          <a:sym typeface="Arial"/>
                        </a:rPr>
                        <a:t>O(kn</a:t>
                      </a:r>
                      <a:r>
                        <a:rPr baseline="30000" sz="1700">
                          <a:latin typeface="Arial"/>
                          <a:ea typeface="Arial"/>
                          <a:cs typeface="Arial"/>
                          <a:sym typeface="Arial"/>
                        </a:rPr>
                        <a:t>3 </a:t>
                      </a:r>
                      <a:r>
                        <a:rPr sz="1700">
                          <a:latin typeface="Arial"/>
                          <a:ea typeface="Arial"/>
                          <a:cs typeface="Arial"/>
                          <a:sym typeface="Arial"/>
                        </a:rPr>
                        <a:t>log</a:t>
                      </a:r>
                      <a:r>
                        <a:rPr baseline="30000" sz="1700"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sz="1700">
                          <a:latin typeface="Arial"/>
                          <a:ea typeface="Arial"/>
                          <a:cs typeface="Arial"/>
                          <a:sym typeface="Arial"/>
                        </a:rPr>
                        <a:t>n) [1]</a:t>
                      </a:r>
                    </a:p>
                  </a:txBody>
                  <a:tcPr marL="8316" marR="8316" marT="8316" marB="8316" anchor="ctr" anchorCtr="0" horzOverflow="overflow">
                    <a:lnL w="12700">
                      <a:solidFill>
                        <a:srgbClr val="000000"/>
                      </a:solidFill>
                      <a:round/>
                    </a:lnL>
                    <a:lnR w="12700">
                      <a:solidFill>
                        <a:srgbClr val="000000"/>
                      </a:solidFill>
                      <a:round/>
                    </a:lnR>
                    <a:lnT w="12700">
                      <a:solidFill>
                        <a:srgbClr val="000000"/>
                      </a:solidFill>
                      <a:round/>
                    </a:lnT>
                    <a:lnB w="12700">
                      <a:solidFill>
                        <a:srgbClr val="000000"/>
                      </a:solidFill>
                      <a:round/>
                    </a:lnB>
                    <a:noFill/>
                  </a:tcPr>
                </a:tc>
              </a:tr>
              <a:tr h="332642">
                <a:tc>
                  <a:txBody>
                    <a:bodyPr/>
                    <a:lstStyle/>
                    <a:p>
                      <a:pPr lvl="0" algn="ctr">
                        <a:defRPr sz="1800"/>
                      </a:pPr>
                      <a:r>
                        <a:rPr sz="1700">
                          <a:latin typeface="Calibri"/>
                          <a:ea typeface="Calibri"/>
                          <a:cs typeface="Calibri"/>
                        </a:rPr>
                        <a:t>Tree</a:t>
                      </a:r>
                    </a:p>
                  </a:txBody>
                  <a:tcPr marL="8316" marR="8316" marT="8316" marB="8316" anchor="ctr" anchorCtr="0" horzOverflow="overflow">
                    <a:lnL w="12700">
                      <a:solidFill>
                        <a:srgbClr val="000000"/>
                      </a:solidFill>
                      <a:round/>
                    </a:lnL>
                    <a:lnR w="12700">
                      <a:solidFill>
                        <a:srgbClr val="000000"/>
                      </a:solidFill>
                      <a:round/>
                    </a:lnR>
                    <a:lnT w="12700">
                      <a:solidFill>
                        <a:srgbClr val="000000"/>
                      </a:solidFill>
                      <a:round/>
                    </a:lnT>
                    <a:lnB w="12700">
                      <a:solidFill>
                        <a:srgbClr val="000000"/>
                      </a:solidFill>
                      <a:round/>
                    </a:lnB>
                    <a:noFill/>
                  </a:tcPr>
                </a:tc>
                <a:tc gridSpan="2" vMerge="1">
                  <a:tcPr/>
                </a:tc>
                <a:tc hMerge="1" vMerge="1">
                  <a:tcPr/>
                </a:tc>
                <a:tc>
                  <a:txBody>
                    <a:bodyPr/>
                    <a:lstStyle/>
                    <a:p>
                      <a:pPr lvl="0" algn="ctr">
                        <a:defRPr sz="1800"/>
                      </a:pPr>
                      <a:r>
                        <a:rPr sz="1700">
                          <a:latin typeface="Arial"/>
                          <a:ea typeface="Arial"/>
                          <a:cs typeface="Arial"/>
                          <a:sym typeface="Arial"/>
                        </a:rPr>
                        <a:t>O(n</a:t>
                      </a:r>
                      <a:r>
                        <a:rPr baseline="30000" sz="1700"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r>
                        <a:rPr sz="1700">
                          <a:latin typeface="Arial"/>
                          <a:ea typeface="Arial"/>
                          <a:cs typeface="Arial"/>
                          <a:sym typeface="Arial"/>
                        </a:rPr>
                        <a:t>log</a:t>
                      </a:r>
                      <a:r>
                        <a:rPr baseline="30000" sz="1700"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r>
                        <a:rPr sz="1700">
                          <a:latin typeface="Arial"/>
                          <a:ea typeface="Arial"/>
                          <a:cs typeface="Arial"/>
                          <a:sym typeface="Arial"/>
                        </a:rPr>
                        <a:t>n) [4]</a:t>
                      </a:r>
                    </a:p>
                  </a:txBody>
                  <a:tcPr marL="8316" marR="8316" marT="8316" marB="8316" anchor="ctr" anchorCtr="0" horzOverflow="overflow">
                    <a:lnL w="12700">
                      <a:solidFill>
                        <a:srgbClr val="000000"/>
                      </a:solidFill>
                      <a:round/>
                    </a:lnL>
                    <a:lnR w="12700">
                      <a:solidFill>
                        <a:srgbClr val="000000"/>
                      </a:solidFill>
                      <a:round/>
                    </a:lnR>
                    <a:lnT w="12700">
                      <a:solidFill>
                        <a:srgbClr val="000000"/>
                      </a:solidFill>
                      <a:round/>
                    </a:lnT>
                    <a:lnB w="12700">
                      <a:solidFill>
                        <a:srgbClr val="000000"/>
                      </a:solidFill>
                      <a:round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lvl="0" algn="ctr">
                        <a:defRPr sz="1800"/>
                      </a:pPr>
                      <a:r>
                        <a:rPr sz="1700">
                          <a:solidFill>
                            <a:srgbClr val="0000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None</a:t>
                      </a:r>
                    </a:p>
                  </a:txBody>
                  <a:tcPr marL="8316" marR="8316" marT="8316" marB="8316" anchor="ctr" anchorCtr="0" horzOverflow="overflow">
                    <a:lnL w="12700">
                      <a:solidFill>
                        <a:srgbClr val="000000"/>
                      </a:solidFill>
                      <a:round/>
                    </a:lnL>
                    <a:lnR w="12700">
                      <a:solidFill>
                        <a:srgbClr val="000000"/>
                      </a:solidFill>
                      <a:round/>
                    </a:lnR>
                    <a:lnT w="12700">
                      <a:solidFill>
                        <a:srgbClr val="000000"/>
                      </a:solidFill>
                      <a:round/>
                    </a:lnT>
                    <a:lnB w="12700">
                      <a:solidFill>
                        <a:srgbClr val="000000"/>
                      </a:solidFill>
                      <a:round/>
                    </a:lnB>
                    <a:noFill/>
                  </a:tcPr>
                </a:tc>
              </a:tr>
              <a:tr h="332642">
                <a:tc>
                  <a:txBody>
                    <a:bodyPr/>
                    <a:lstStyle/>
                    <a:p>
                      <a:pPr lvl="0" algn="ctr">
                        <a:defRPr sz="1800"/>
                      </a:pPr>
                      <a:r>
                        <a:rPr sz="1700">
                          <a:latin typeface="Calibri"/>
                          <a:ea typeface="Calibri"/>
                          <a:cs typeface="Calibri"/>
                        </a:rPr>
                        <a:t>General graph</a:t>
                      </a:r>
                    </a:p>
                  </a:txBody>
                  <a:tcPr marL="8316" marR="8316" marT="8316" marB="8316" anchor="ctr" anchorCtr="0" horzOverflow="overflow">
                    <a:lnL w="12700">
                      <a:solidFill>
                        <a:srgbClr val="000000"/>
                      </a:solidFill>
                      <a:round/>
                    </a:lnL>
                    <a:lnR w="12700">
                      <a:solidFill>
                        <a:srgbClr val="000000"/>
                      </a:solidFill>
                      <a:round/>
                    </a:lnR>
                    <a:lnT w="12700">
                      <a:solidFill>
                        <a:srgbClr val="000000"/>
                      </a:solidFill>
                      <a:round/>
                    </a:lnT>
                    <a:lnB w="12700">
                      <a:solidFill>
                        <a:srgbClr val="000000"/>
                      </a:solidFill>
                      <a:round/>
                    </a:lnB>
                    <a:noFill/>
                  </a:tcPr>
                </a:tc>
                <a:tc gridSpan="2" vMerge="1">
                  <a:tcPr/>
                </a:tc>
                <a:tc hMerge="1" vMerge="1">
                  <a:tcPr/>
                </a:tc>
                <a:tc>
                  <a:txBody>
                    <a:bodyPr/>
                    <a:lstStyle/>
                    <a:p>
                      <a:pPr lvl="0" algn="ctr">
                        <a:defRPr sz="1800"/>
                      </a:pPr>
                      <a:r>
                        <a:rPr sz="1700">
                          <a:solidFill>
                            <a:srgbClr val="0000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None</a:t>
                      </a:r>
                    </a:p>
                  </a:txBody>
                  <a:tcPr marL="8316" marR="8316" marT="8316" marB="8316" anchor="ctr" anchorCtr="0" horzOverflow="overflow">
                    <a:lnL w="12700">
                      <a:solidFill>
                        <a:srgbClr val="000000"/>
                      </a:solidFill>
                      <a:round/>
                    </a:lnL>
                    <a:lnR w="12700">
                      <a:solidFill>
                        <a:srgbClr val="000000"/>
                      </a:solidFill>
                      <a:round/>
                    </a:lnR>
                    <a:lnT w="12700">
                      <a:solidFill>
                        <a:srgbClr val="000000"/>
                      </a:solidFill>
                      <a:round/>
                    </a:lnT>
                    <a:lnB w="12700">
                      <a:solidFill>
                        <a:srgbClr val="000000"/>
                      </a:solidFill>
                      <a:round/>
                    </a:lnB>
                    <a:noFill/>
                  </a:tcPr>
                </a:tc>
                <a:tc vMerge="1">
                  <a:tcPr/>
                </a:tc>
              </a:tr>
            </a:tbl>
          </a:graphicData>
        </a:graphic>
      </p:graphicFrame>
      <p:sp>
        <p:nvSpPr>
          <p:cNvPr id="840" name="Shape 840"/>
          <p:cNvSpPr/>
          <p:nvPr>
            <p:ph type="title" idx="4294967295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</p:spPr>
        <p:txBody>
          <a:bodyPr lIns="0" tIns="0" rIns="0" bIns="0"/>
          <a:lstStyle>
            <a:lvl1pPr algn="ctr" defTabSz="584200">
              <a:defRPr sz="8000" u="sng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>
              <a:defRPr sz="1800" u="none"/>
            </a:pPr>
            <a:r>
              <a:rPr sz="8000" u="sng"/>
              <a:t>Known Results</a:t>
            </a:r>
          </a:p>
        </p:txBody>
      </p:sp>
    </p:spTree>
  </p:cSld>
  <p:clrMapOvr>
    <a:masterClrMapping/>
  </p:clrMapOvr>
  <p:transition spd="med" advClick="1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2" name="Shape 842"/>
          <p:cNvSpPr/>
          <p:nvPr>
            <p:ph type="body" idx="1"/>
          </p:nvPr>
        </p:nvSpPr>
        <p:spPr>
          <a:xfrm>
            <a:off x="472092" y="270009"/>
            <a:ext cx="12060617" cy="948251"/>
          </a:xfrm>
          <a:prstGeom prst="rect">
            <a:avLst/>
          </a:prstGeom>
        </p:spPr>
        <p:txBody>
          <a:bodyPr lIns="65023" tIns="65023" rIns="65023" bIns="65023" anchor="t"/>
          <a:lstStyle>
            <a:lvl1pPr marL="0" indent="0" defTabSz="914400">
              <a:spcBef>
                <a:spcPts val="300"/>
              </a:spcBef>
              <a:buSzTx/>
              <a:buNone/>
              <a:defRPr sz="38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0">
              <a:defRPr sz="1800"/>
            </a:pPr>
            <a:r>
              <a:rPr sz="3800"/>
              <a:t>References</a:t>
            </a:r>
          </a:p>
        </p:txBody>
      </p:sp>
      <p:sp>
        <p:nvSpPr>
          <p:cNvPr id="843" name="Shape 843"/>
          <p:cNvSpPr/>
          <p:nvPr/>
        </p:nvSpPr>
        <p:spPr>
          <a:xfrm>
            <a:off x="818568" y="5550866"/>
            <a:ext cx="11367664" cy="7396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spAutoFit/>
          </a:bodyPr>
          <a:lstStyle/>
          <a:p>
            <a:pPr lvl="0" algn="l" defTabSz="914400">
              <a:defRPr sz="1800"/>
            </a:pPr>
            <a:r>
              <a:rPr b="1" sz="2000">
                <a:latin typeface="Calibri"/>
                <a:ea typeface="Calibri"/>
                <a:cs typeface="Calibri"/>
                <a:sym typeface="Calibri"/>
              </a:rPr>
              <a:t>[6]</a:t>
            </a:r>
            <a:r>
              <a:rPr sz="2000">
                <a:latin typeface="Calibri"/>
                <a:ea typeface="Calibri"/>
                <a:cs typeface="Calibri"/>
                <a:sym typeface="Calibri"/>
              </a:rPr>
              <a:t> Y. Higashikawa, M. J. Golin and N. Katoh, “Multiple Sink Location Problems in Dynamic Path Networks”, </a:t>
            </a:r>
            <a:r>
              <a:rPr i="1" sz="2000">
                <a:latin typeface="Calibri"/>
                <a:ea typeface="Calibri"/>
                <a:cs typeface="Calibri"/>
                <a:sym typeface="Calibri"/>
              </a:rPr>
              <a:t>Theoretical Computer Science</a:t>
            </a:r>
            <a:r>
              <a:rPr sz="2000">
                <a:latin typeface="Calibri"/>
                <a:ea typeface="Calibri"/>
                <a:cs typeface="Calibri"/>
                <a:sym typeface="Calibri"/>
              </a:rPr>
              <a:t> (to appear) 2015.</a:t>
            </a:r>
          </a:p>
        </p:txBody>
      </p:sp>
      <p:sp>
        <p:nvSpPr>
          <p:cNvPr id="844" name="Shape 844"/>
          <p:cNvSpPr/>
          <p:nvPr/>
        </p:nvSpPr>
        <p:spPr>
          <a:xfrm>
            <a:off x="818568" y="6435700"/>
            <a:ext cx="11367664" cy="7396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spAutoFit/>
          </a:bodyPr>
          <a:lstStyle/>
          <a:p>
            <a:pPr lvl="0" algn="l" defTabSz="914400">
              <a:defRPr sz="1800"/>
            </a:pPr>
            <a:r>
              <a:rPr b="1" sz="2000">
                <a:latin typeface="Calibri"/>
                <a:ea typeface="Calibri"/>
                <a:cs typeface="Calibri"/>
                <a:sym typeface="Calibri"/>
              </a:rPr>
              <a:t>[7]</a:t>
            </a:r>
            <a:r>
              <a:rPr sz="2000">
                <a:latin typeface="Calibri"/>
                <a:ea typeface="Calibri"/>
                <a:cs typeface="Calibri"/>
                <a:sym typeface="Calibri"/>
              </a:rPr>
              <a:t> S. Mamada, T. Uno, K. Makino and S. Fujishige,  “An O(n log</a:t>
            </a:r>
            <a:r>
              <a:rPr baseline="30200" sz="2000"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sz="2000">
                <a:latin typeface="Calibri"/>
                <a:ea typeface="Calibri"/>
                <a:cs typeface="Calibri"/>
                <a:sym typeface="Calibri"/>
              </a:rPr>
              <a:t> n) Algorithm for the Optimal Sink Location Problem in Dynamic Tree Networks”, </a:t>
            </a:r>
            <a:r>
              <a:rPr i="1" sz="2000">
                <a:latin typeface="Calibri"/>
                <a:ea typeface="Calibri"/>
                <a:cs typeface="Calibri"/>
                <a:sym typeface="Calibri"/>
              </a:rPr>
              <a:t>Discrete Applied Mathematics</a:t>
            </a:r>
            <a:r>
              <a:rPr sz="2000">
                <a:latin typeface="Calibri"/>
                <a:ea typeface="Calibri"/>
                <a:cs typeface="Calibri"/>
                <a:sym typeface="Calibri"/>
              </a:rPr>
              <a:t>, 154(16), pp. 2387-2401, 2006.</a:t>
            </a:r>
          </a:p>
        </p:txBody>
      </p:sp>
      <p:sp>
        <p:nvSpPr>
          <p:cNvPr id="845" name="Shape 845"/>
          <p:cNvSpPr/>
          <p:nvPr/>
        </p:nvSpPr>
        <p:spPr>
          <a:xfrm>
            <a:off x="818568" y="3825054"/>
            <a:ext cx="11367664" cy="7396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spAutoFit/>
          </a:bodyPr>
          <a:lstStyle/>
          <a:p>
            <a:pPr lvl="0" algn="l" defTabSz="914400">
              <a:defRPr sz="1800"/>
            </a:pPr>
            <a:r>
              <a:rPr b="1" sz="2000">
                <a:latin typeface="Calibri"/>
                <a:ea typeface="Calibri"/>
                <a:cs typeface="Calibri"/>
                <a:sym typeface="Calibri"/>
              </a:rPr>
              <a:t>[4]</a:t>
            </a:r>
            <a:r>
              <a:rPr sz="2000">
                <a:latin typeface="Calibri"/>
                <a:ea typeface="Calibri"/>
                <a:cs typeface="Calibri"/>
                <a:sym typeface="Calibri"/>
              </a:rPr>
              <a:t> Y. Higashikawa, M. J. Golin and N. Katoh, “Minimax Regret Sink Location Problem in Dynamic Tree Networks with Uniform Capacity”, </a:t>
            </a:r>
            <a:r>
              <a:rPr i="1" sz="2000">
                <a:latin typeface="Calibri"/>
                <a:ea typeface="Calibri"/>
                <a:cs typeface="Calibri"/>
                <a:sym typeface="Calibri"/>
              </a:rPr>
              <a:t>Proc. WALCOM 2014</a:t>
            </a:r>
            <a:r>
              <a:rPr sz="2000">
                <a:latin typeface="Calibri"/>
                <a:ea typeface="Calibri"/>
                <a:cs typeface="Calibri"/>
                <a:sym typeface="Calibri"/>
              </a:rPr>
              <a:t>, LNCS 8344, pp. 125-137, 2014.</a:t>
            </a:r>
          </a:p>
        </p:txBody>
      </p:sp>
      <p:sp>
        <p:nvSpPr>
          <p:cNvPr id="846" name="Shape 846"/>
          <p:cNvSpPr/>
          <p:nvPr/>
        </p:nvSpPr>
        <p:spPr>
          <a:xfrm>
            <a:off x="818568" y="4642872"/>
            <a:ext cx="11367664" cy="7396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spAutoFit/>
          </a:bodyPr>
          <a:lstStyle/>
          <a:p>
            <a:pPr lvl="0" algn="l" defTabSz="914400">
              <a:defRPr sz="1800"/>
            </a:pPr>
            <a:r>
              <a:rPr b="1" sz="2000">
                <a:latin typeface="Calibri"/>
                <a:ea typeface="Calibri"/>
                <a:cs typeface="Calibri"/>
                <a:sym typeface="Calibri"/>
              </a:rPr>
              <a:t>[5]</a:t>
            </a:r>
            <a:r>
              <a:rPr sz="2000">
                <a:latin typeface="Calibri"/>
                <a:ea typeface="Calibri"/>
                <a:cs typeface="Calibri"/>
                <a:sym typeface="Calibri"/>
              </a:rPr>
              <a:t> Y. Higashikawa, J. Augustine, S. W. Cheng, N. Katoh, G. Ni, B. Su and Y. Xu, “Minimax Regret 1-Sink Location Problem in Dynamic Path Networks”, </a:t>
            </a:r>
            <a:r>
              <a:rPr i="1" sz="2000">
                <a:latin typeface="Calibri"/>
                <a:ea typeface="Calibri"/>
                <a:cs typeface="Calibri"/>
                <a:sym typeface="Calibri"/>
              </a:rPr>
              <a:t>Theoretical Computer Science</a:t>
            </a:r>
            <a:r>
              <a:rPr sz="2000">
                <a:latin typeface="Calibri"/>
                <a:ea typeface="Calibri"/>
                <a:cs typeface="Calibri"/>
                <a:sym typeface="Calibri"/>
              </a:rPr>
              <a:t>,  2014.</a:t>
            </a:r>
          </a:p>
        </p:txBody>
      </p:sp>
      <p:sp>
        <p:nvSpPr>
          <p:cNvPr id="847" name="Shape 847"/>
          <p:cNvSpPr/>
          <p:nvPr/>
        </p:nvSpPr>
        <p:spPr>
          <a:xfrm>
            <a:off x="818568" y="8228529"/>
            <a:ext cx="11367664" cy="7396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spAutoFit/>
          </a:bodyPr>
          <a:lstStyle/>
          <a:p>
            <a:pPr lvl="0" algn="l" defTabSz="914400">
              <a:defRPr sz="1800"/>
            </a:pPr>
            <a:r>
              <a:rPr b="1" sz="2000">
                <a:latin typeface="Calibri"/>
                <a:ea typeface="Calibri"/>
                <a:cs typeface="Calibri"/>
                <a:sym typeface="Calibri"/>
              </a:rPr>
              <a:t>[9]</a:t>
            </a:r>
            <a:r>
              <a:rPr sz="2000">
                <a:latin typeface="Calibri"/>
                <a:ea typeface="Calibri"/>
                <a:cs typeface="Calibri"/>
                <a:sym typeface="Calibri"/>
              </a:rPr>
              <a:t> H. Wang, “Minmax Regret 1-Facility Location on Uncertain Path Networks”, </a:t>
            </a:r>
            <a:r>
              <a:rPr i="1" sz="2000">
                <a:latin typeface="Calibri"/>
                <a:ea typeface="Calibri"/>
                <a:cs typeface="Calibri"/>
                <a:sym typeface="Calibri"/>
              </a:rPr>
              <a:t>Proc. ISAAC 2013</a:t>
            </a:r>
            <a:r>
              <a:rPr sz="2000">
                <a:latin typeface="Calibri"/>
                <a:ea typeface="Calibri"/>
                <a:cs typeface="Calibri"/>
                <a:sym typeface="Calibri"/>
              </a:rPr>
              <a:t>, LNCS 8283, pp. 733-743, 2013.</a:t>
            </a:r>
          </a:p>
        </p:txBody>
      </p:sp>
      <p:sp>
        <p:nvSpPr>
          <p:cNvPr id="848" name="Shape 848"/>
          <p:cNvSpPr/>
          <p:nvPr/>
        </p:nvSpPr>
        <p:spPr>
          <a:xfrm>
            <a:off x="818568" y="7320060"/>
            <a:ext cx="11367664" cy="7396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spAutoFit/>
          </a:bodyPr>
          <a:lstStyle/>
          <a:p>
            <a:pPr lvl="0" algn="l" defTabSz="914400">
              <a:defRPr sz="1800"/>
            </a:pPr>
            <a:r>
              <a:rPr b="1" sz="2000">
                <a:latin typeface="Calibri"/>
                <a:ea typeface="Calibri"/>
                <a:cs typeface="Calibri"/>
                <a:sym typeface="Calibri"/>
              </a:rPr>
              <a:t>[8]</a:t>
            </a:r>
            <a:r>
              <a:rPr sz="2000">
                <a:latin typeface="Calibri"/>
                <a:ea typeface="Calibri"/>
                <a:cs typeface="Calibri"/>
                <a:sym typeface="Calibri"/>
              </a:rPr>
              <a:t> G. Ni, Y. Xu and Y. Dong, “Minimax regret k-sink location problem in dynamic path networks”, </a:t>
            </a:r>
            <a:r>
              <a:rPr i="1" sz="2000">
                <a:latin typeface="Calibri"/>
                <a:ea typeface="Calibri"/>
                <a:cs typeface="Calibri"/>
                <a:sym typeface="Calibri"/>
              </a:rPr>
              <a:t>Proc. AAIM 2014</a:t>
            </a:r>
            <a:r>
              <a:rPr sz="2000">
                <a:latin typeface="Calibri"/>
                <a:ea typeface="Calibri"/>
                <a:cs typeface="Calibri"/>
                <a:sym typeface="Calibri"/>
              </a:rPr>
              <a:t> </a:t>
            </a:r>
          </a:p>
        </p:txBody>
      </p:sp>
      <p:sp>
        <p:nvSpPr>
          <p:cNvPr id="849" name="Shape 849"/>
          <p:cNvSpPr/>
          <p:nvPr/>
        </p:nvSpPr>
        <p:spPr>
          <a:xfrm>
            <a:off x="818568" y="1246115"/>
            <a:ext cx="11367664" cy="7396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spAutoFit/>
          </a:bodyPr>
          <a:lstStyle/>
          <a:p>
            <a:pPr lvl="0" algn="l" defTabSz="914400">
              <a:defRPr sz="1800"/>
            </a:pPr>
            <a:r>
              <a:rPr b="1" sz="2000">
                <a:latin typeface="Calibri"/>
                <a:ea typeface="Calibri"/>
                <a:cs typeface="Calibri"/>
                <a:sym typeface="Calibri"/>
              </a:rPr>
              <a:t>[1]</a:t>
            </a:r>
            <a:r>
              <a:rPr sz="2000">
                <a:latin typeface="Calibri"/>
                <a:ea typeface="Calibri"/>
                <a:cs typeface="Calibri"/>
                <a:sym typeface="Calibri"/>
              </a:rPr>
              <a:t> G.P. Arumugam, J. Augustine, M.J. Golin and P. Srikanthan, “A Polynomial Time Algorithm for Minimax-Regret Evacuation on a Dynamic Path”, arXiv:1404.5448, 2014</a:t>
            </a:r>
          </a:p>
        </p:txBody>
      </p:sp>
      <p:sp>
        <p:nvSpPr>
          <p:cNvPr id="850" name="Shape 850"/>
          <p:cNvSpPr/>
          <p:nvPr/>
        </p:nvSpPr>
        <p:spPr>
          <a:xfrm>
            <a:off x="818568" y="2099242"/>
            <a:ext cx="11367664" cy="7396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spAutoFit/>
          </a:bodyPr>
          <a:lstStyle/>
          <a:p>
            <a:pPr lvl="0" algn="l" defTabSz="914400">
              <a:defRPr sz="1800"/>
            </a:pPr>
            <a:r>
              <a:rPr b="1" sz="2000">
                <a:latin typeface="Calibri"/>
                <a:ea typeface="Calibri"/>
                <a:cs typeface="Calibri"/>
                <a:sym typeface="Calibri"/>
              </a:rPr>
              <a:t>[2] </a:t>
            </a:r>
            <a:r>
              <a:rPr sz="2000">
                <a:latin typeface="Calibri"/>
                <a:ea typeface="Calibri"/>
                <a:cs typeface="Calibri"/>
                <a:sym typeface="Calibri"/>
              </a:rPr>
              <a:t>G.P. Arumugam, J. Augustine, M.J. Golin and P. Srikanthan, “Evacuation on Dynamic Paths with General Edge Capacities”, document in preparation (2015) </a:t>
            </a:r>
          </a:p>
        </p:txBody>
      </p:sp>
      <p:sp>
        <p:nvSpPr>
          <p:cNvPr id="851" name="Shape 851"/>
          <p:cNvSpPr/>
          <p:nvPr/>
        </p:nvSpPr>
        <p:spPr>
          <a:xfrm>
            <a:off x="818568" y="2962148"/>
            <a:ext cx="11367664" cy="7396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spAutoFit/>
          </a:bodyPr>
          <a:lstStyle/>
          <a:p>
            <a:pPr lvl="0" algn="l" defTabSz="914400">
              <a:defRPr sz="1800"/>
            </a:pPr>
            <a:r>
              <a:rPr b="1" sz="2000">
                <a:latin typeface="Calibri"/>
                <a:ea typeface="Calibri"/>
                <a:cs typeface="Calibri"/>
                <a:sym typeface="Calibri"/>
              </a:rPr>
              <a:t>[3] </a:t>
            </a:r>
            <a:r>
              <a:rPr sz="2000">
                <a:latin typeface="Calibri"/>
                <a:ea typeface="Calibri"/>
                <a:cs typeface="Calibri"/>
                <a:sym typeface="Calibri"/>
              </a:rPr>
              <a:t> Di Chen and M.J. Golin, “Optimal Sink Location Problems in Dynamic Tree Networks”,  document in preparation (2015) </a:t>
            </a:r>
          </a:p>
        </p:txBody>
      </p:sp>
    </p:spTree>
  </p:cSld>
  <p:clrMapOvr>
    <a:masterClrMapping/>
  </p:clrMapOvr>
  <p:transition spd="med" advClick="1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3" name="Shape 85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u="sng"/>
            </a:lvl1pPr>
          </a:lstStyle>
          <a:p>
            <a:pPr lvl="0">
              <a:defRPr sz="1800" u="none"/>
            </a:pPr>
            <a:r>
              <a:rPr sz="8000" u="sng"/>
              <a:t>Outline</a:t>
            </a:r>
          </a:p>
        </p:txBody>
      </p:sp>
      <p:sp>
        <p:nvSpPr>
          <p:cNvPr id="854" name="Shape 854"/>
          <p:cNvSpPr/>
          <p:nvPr>
            <p:ph type="body" idx="1"/>
          </p:nvPr>
        </p:nvSpPr>
        <p:spPr>
          <a:xfrm>
            <a:off x="952500" y="2603500"/>
            <a:ext cx="11099800" cy="6779314"/>
          </a:xfrm>
          <a:prstGeom prst="rect">
            <a:avLst/>
          </a:prstGeom>
        </p:spPr>
        <p:txBody>
          <a:bodyPr anchor="t"/>
          <a:lstStyle/>
          <a:p>
            <a:pPr lvl="0" marL="386715" indent="-386715" defTabSz="508254">
              <a:spcBef>
                <a:spcPts val="3600"/>
              </a:spcBef>
              <a:defRPr sz="1800"/>
            </a:pPr>
            <a:r>
              <a:rPr sz="3132"/>
              <a:t>Dynamic Flow Networks</a:t>
            </a:r>
            <a:endParaRPr sz="3132"/>
          </a:p>
          <a:p>
            <a:pPr lvl="0" marL="386715" indent="-386715" defTabSz="508254">
              <a:spcBef>
                <a:spcPts val="3600"/>
              </a:spcBef>
              <a:defRPr sz="1800"/>
            </a:pPr>
            <a:r>
              <a:rPr sz="3132"/>
              <a:t>Congestion in Dynamic Flows </a:t>
            </a:r>
            <a:endParaRPr sz="3132"/>
          </a:p>
          <a:p>
            <a:pPr lvl="0" marL="386715" indent="-386715" defTabSz="508254">
              <a:spcBef>
                <a:spcPts val="3600"/>
              </a:spcBef>
              <a:defRPr sz="1800"/>
            </a:pPr>
            <a:r>
              <a:rPr sz="3132"/>
              <a:t>Evacuation Flows</a:t>
            </a:r>
            <a:endParaRPr sz="3132"/>
          </a:p>
          <a:p>
            <a:pPr lvl="1" marL="773430" indent="-386715" defTabSz="508254">
              <a:spcBef>
                <a:spcPts val="400"/>
              </a:spcBef>
              <a:defRPr sz="1800"/>
            </a:pPr>
            <a:r>
              <a:rPr sz="3132"/>
              <a:t>Problem Definitions</a:t>
            </a:r>
            <a:endParaRPr sz="3132"/>
          </a:p>
          <a:p>
            <a:pPr lvl="1" marL="773430" indent="-386715" defTabSz="508254">
              <a:spcBef>
                <a:spcPts val="400"/>
              </a:spcBef>
              <a:defRPr sz="1800"/>
            </a:pPr>
            <a:r>
              <a:rPr sz="3132"/>
              <a:t>Known Results</a:t>
            </a:r>
            <a:endParaRPr sz="3132"/>
          </a:p>
          <a:p>
            <a:pPr lvl="0" marL="386715" indent="-386715" defTabSz="508254">
              <a:spcBef>
                <a:spcPts val="3600"/>
              </a:spcBef>
              <a:defRPr sz="1800"/>
            </a:pPr>
            <a:r>
              <a:rPr sz="3132">
                <a:solidFill>
                  <a:srgbClr val="FF2600"/>
                </a:solidFill>
              </a:rPr>
              <a:t>Example Algorithm 1: k-Sink Evacuation on a Path</a:t>
            </a:r>
            <a:endParaRPr sz="3132">
              <a:solidFill>
                <a:srgbClr val="FF2600"/>
              </a:solidFill>
            </a:endParaRPr>
          </a:p>
          <a:p>
            <a:pPr lvl="0" marL="386715" indent="-386715" defTabSz="508254">
              <a:spcBef>
                <a:spcPts val="3600"/>
              </a:spcBef>
              <a:defRPr sz="1800"/>
            </a:pPr>
            <a:r>
              <a:rPr sz="3132"/>
              <a:t>Example Algorithm 2: 1-sink Min-Max Regret Evacuation on a Path with uniform capacity</a:t>
            </a:r>
            <a:endParaRPr sz="3132"/>
          </a:p>
          <a:p>
            <a:pPr lvl="0" marL="386715" indent="-386715" defTabSz="508254">
              <a:spcBef>
                <a:spcPts val="3600"/>
              </a:spcBef>
              <a:defRPr sz="1800"/>
            </a:pPr>
            <a:r>
              <a:rPr sz="3132"/>
              <a:t>Open Problems</a:t>
            </a:r>
          </a:p>
        </p:txBody>
      </p:sp>
    </p:spTree>
  </p:cSld>
  <p:clrMapOvr>
    <a:masterClrMapping/>
  </p:clrMapOvr>
  <p:transition spd="med" advClick="1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6" name="Path5b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22819" y="7475310"/>
            <a:ext cx="10622975" cy="6168898"/>
          </a:xfrm>
          <a:prstGeom prst="rect">
            <a:avLst/>
          </a:prstGeom>
          <a:ln w="12700">
            <a:miter lim="400000"/>
          </a:ln>
        </p:spPr>
      </p:pic>
      <p:sp>
        <p:nvSpPr>
          <p:cNvPr id="857" name="Shape 857"/>
          <p:cNvSpPr/>
          <p:nvPr>
            <p:ph type="title" idx="4294967295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</p:spPr>
        <p:txBody>
          <a:bodyPr lIns="0" tIns="0" rIns="0" bIns="0"/>
          <a:lstStyle>
            <a:lvl1pPr algn="ctr" defTabSz="496570">
              <a:defRPr sz="6800" u="sng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>
              <a:defRPr sz="1800" u="none"/>
            </a:pPr>
            <a:r>
              <a:rPr sz="6800" u="sng"/>
              <a:t>K-Sink Evacuation on a Path</a:t>
            </a:r>
          </a:p>
        </p:txBody>
      </p:sp>
      <p:sp>
        <p:nvSpPr>
          <p:cNvPr id="858" name="Shape 858"/>
          <p:cNvSpPr/>
          <p:nvPr/>
        </p:nvSpPr>
        <p:spPr>
          <a:xfrm>
            <a:off x="270307" y="2732734"/>
            <a:ext cx="12127999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lvl="0" algn="l">
              <a:defRPr sz="1800"/>
            </a:pPr>
            <a:r>
              <a:rPr sz="3600"/>
              <a:t>Given  a path, associated values </a:t>
            </a:r>
            <a:r>
              <a:rPr i="1" sz="3600">
                <a:solidFill>
                  <a:srgbClr val="0433FF"/>
                </a:solidFill>
              </a:rPr>
              <a:t>c</a:t>
            </a:r>
            <a:r>
              <a:rPr baseline="-5999" i="1" sz="3600">
                <a:solidFill>
                  <a:srgbClr val="0433FF"/>
                </a:solidFill>
              </a:rPr>
              <a:t>e,</a:t>
            </a:r>
            <a:r>
              <a:rPr sz="3600"/>
              <a:t> </a:t>
            </a:r>
            <a:r>
              <a:rPr sz="3600">
                <a:solidFill>
                  <a:srgbClr val="0433FF"/>
                </a:solidFill>
              </a:rPr>
              <a:t>𝜏</a:t>
            </a:r>
            <a:r>
              <a:rPr baseline="-5999" i="1" sz="3600">
                <a:solidFill>
                  <a:srgbClr val="0433FF"/>
                </a:solidFill>
              </a:rPr>
              <a:t>e,W</a:t>
            </a:r>
            <a:r>
              <a:rPr baseline="-5999" i="1" sz="2900">
                <a:solidFill>
                  <a:srgbClr val="0433FF"/>
                </a:solidFill>
              </a:rPr>
              <a:t>v</a:t>
            </a:r>
            <a:r>
              <a:rPr sz="3600"/>
              <a:t> and </a:t>
            </a:r>
            <a:r>
              <a:rPr sz="3600">
                <a:solidFill>
                  <a:srgbClr val="0433FF"/>
                </a:solidFill>
              </a:rPr>
              <a:t>k</a:t>
            </a:r>
            <a:r>
              <a:rPr sz="3600"/>
              <a:t>, # of sinks, </a:t>
            </a:r>
          </a:p>
        </p:txBody>
      </p:sp>
      <p:sp>
        <p:nvSpPr>
          <p:cNvPr id="859" name="Shape 859"/>
          <p:cNvSpPr/>
          <p:nvPr/>
        </p:nvSpPr>
        <p:spPr>
          <a:xfrm>
            <a:off x="113647" y="5849661"/>
            <a:ext cx="12548312" cy="173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algn="l"/>
          </a:lstStyle>
          <a:p>
            <a:pPr lvl="0">
              <a:defRPr sz="1800"/>
            </a:pPr>
            <a:r>
              <a:rPr sz="3600"/>
              <a:t>Find a partition into k-subpaths and a sink for each subpath, that minimizes the maximum evacuation time over all subpaths.</a:t>
            </a:r>
          </a:p>
        </p:txBody>
      </p:sp>
      <p:pic>
        <p:nvPicPr>
          <p:cNvPr id="860" name="Path1.pd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35519" y="3522369"/>
            <a:ext cx="10597575" cy="2014416"/>
          </a:xfrm>
          <a:prstGeom prst="rect">
            <a:avLst/>
          </a:prstGeom>
          <a:ln w="25400">
            <a:solidFill>
              <a:srgbClr val="F3F7F5"/>
            </a:solidFill>
            <a:miter lim="400000"/>
          </a:ln>
          <a:effectLst>
            <a:outerShdw sx="100000" sy="100000" kx="0" ky="0" algn="b" rotWithShape="0" blurRad="50800" dist="25400" dir="360000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nodeType="clickEffect" presetClass="entr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856" grpId="2"/>
      <p:bldP build="whole" bldLvl="1" animBg="1" rev="0" advAuto="0" spid="859" grpId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Shape 862"/>
          <p:cNvSpPr/>
          <p:nvPr>
            <p:ph type="title" idx="4294967295"/>
          </p:nvPr>
        </p:nvSpPr>
        <p:spPr>
          <a:xfrm>
            <a:off x="952500" y="444500"/>
            <a:ext cx="11099800" cy="939372"/>
          </a:xfrm>
          <a:prstGeom prst="rect">
            <a:avLst/>
          </a:prstGeom>
        </p:spPr>
        <p:txBody>
          <a:bodyPr lIns="0" tIns="0" rIns="0" bIns="0"/>
          <a:lstStyle>
            <a:lvl1pPr algn="ctr" defTabSz="397256">
              <a:defRPr sz="5440" u="sng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>
              <a:defRPr sz="1800" u="none"/>
            </a:pPr>
            <a:r>
              <a:rPr sz="5440" u="sng"/>
              <a:t>1-Sink Evacuation Notation</a:t>
            </a:r>
          </a:p>
        </p:txBody>
      </p:sp>
      <p:pic>
        <p:nvPicPr>
          <p:cNvPr id="863" name="Path3.pdf"/>
          <p:cNvPicPr/>
          <p:nvPr/>
        </p:nvPicPr>
        <p:blipFill>
          <a:blip r:embed="rId2">
            <a:extLst/>
          </a:blip>
          <a:srcRect l="0" t="0" r="0" b="0"/>
          <a:stretch>
            <a:fillRect/>
          </a:stretch>
        </p:blipFill>
        <p:spPr>
          <a:xfrm>
            <a:off x="2083706" y="1443085"/>
            <a:ext cx="8339911" cy="2177939"/>
          </a:xfrm>
          <a:prstGeom prst="rect">
            <a:avLst/>
          </a:prstGeom>
          <a:ln w="25400">
            <a:solidFill>
              <a:srgbClr val="F3F7F5"/>
            </a:solidFill>
            <a:miter lim="400000"/>
          </a:ln>
          <a:effectLst>
            <a:outerShdw sx="100000" sy="100000" kx="0" ky="0" algn="b" rotWithShape="0" blurRad="50800" dist="25400" dir="3600000">
              <a:srgbClr val="000000">
                <a:alpha val="70000"/>
              </a:srgbClr>
            </a:outerShdw>
          </a:effectLst>
        </p:spPr>
      </p:pic>
      <p:sp>
        <p:nvSpPr>
          <p:cNvPr id="864" name="Shape 864"/>
          <p:cNvSpPr/>
          <p:nvPr>
            <p:ph type="body" idx="1"/>
          </p:nvPr>
        </p:nvSpPr>
        <p:spPr>
          <a:xfrm>
            <a:off x="582889" y="4049958"/>
            <a:ext cx="11839022" cy="5776229"/>
          </a:xfrm>
          <a:prstGeom prst="rect">
            <a:avLst/>
          </a:prstGeom>
        </p:spPr>
        <p:txBody>
          <a:bodyPr anchor="t"/>
          <a:lstStyle/>
          <a:p>
            <a:pPr lvl="1" marL="0" indent="214884" defTabSz="429768">
              <a:spcBef>
                <a:spcPts val="0"/>
              </a:spcBef>
              <a:buSzTx/>
              <a:buNone/>
              <a:defRPr sz="1800"/>
            </a:pPr>
            <a:r>
              <a:rPr sz="3384">
                <a:solidFill>
                  <a:srgbClr val="AB393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ϴ</a:t>
            </a:r>
            <a:r>
              <a:rPr baseline="-5999" sz="3384">
                <a:solidFill>
                  <a:srgbClr val="AB393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</a:t>
            </a:r>
            <a:r>
              <a:rPr sz="3384">
                <a:solidFill>
                  <a:srgbClr val="AB393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(P,x)   =  Time to evacuate all nodes to left of x on P to x</a:t>
            </a:r>
            <a:endParaRPr sz="3384">
              <a:solidFill>
                <a:srgbClr val="AB393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lvl="1" marL="0" indent="214884" defTabSz="429768">
              <a:spcBef>
                <a:spcPts val="0"/>
              </a:spcBef>
              <a:buSzTx/>
              <a:buNone/>
              <a:defRPr sz="1800"/>
            </a:pPr>
            <a:endParaRPr sz="3384">
              <a:solidFill>
                <a:srgbClr val="AB393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lvl="1" marL="0" indent="214884" defTabSz="429768">
              <a:spcBef>
                <a:spcPts val="0"/>
              </a:spcBef>
              <a:buSzTx/>
              <a:buNone/>
              <a:defRPr sz="1800"/>
            </a:pPr>
            <a:r>
              <a:rPr sz="3384">
                <a:solidFill>
                  <a:srgbClr val="AB393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ϴ</a:t>
            </a:r>
            <a:r>
              <a:rPr baseline="-5999" sz="3384">
                <a:solidFill>
                  <a:srgbClr val="AB393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</a:t>
            </a:r>
            <a:r>
              <a:rPr sz="3384">
                <a:solidFill>
                  <a:srgbClr val="AB393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(P,x)   =  Time to evacuate all nodes to right of x on P to x</a:t>
            </a:r>
            <a:endParaRPr sz="3384">
              <a:solidFill>
                <a:srgbClr val="AB393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lvl="1" marL="0" indent="214884" defTabSz="429768">
              <a:spcBef>
                <a:spcPts val="0"/>
              </a:spcBef>
              <a:buSzTx/>
              <a:buNone/>
              <a:defRPr sz="1800"/>
            </a:pPr>
            <a:endParaRPr sz="3384">
              <a:solidFill>
                <a:srgbClr val="AB393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lvl="1" marL="0" indent="214884" defTabSz="429768">
              <a:spcBef>
                <a:spcPts val="0"/>
              </a:spcBef>
              <a:buSzTx/>
              <a:buNone/>
              <a:defRPr sz="1800"/>
            </a:pPr>
            <a:r>
              <a:rPr sz="3384">
                <a:solidFill>
                  <a:srgbClr val="AB393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ϴ(P,x)     =  max(ϴ</a:t>
            </a:r>
            <a:r>
              <a:rPr baseline="-5999" sz="3384">
                <a:solidFill>
                  <a:srgbClr val="AB393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</a:t>
            </a:r>
            <a:r>
              <a:rPr sz="3384">
                <a:solidFill>
                  <a:srgbClr val="AB393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(P,x), ϴ</a:t>
            </a:r>
            <a:r>
              <a:rPr baseline="-5999" sz="3384">
                <a:solidFill>
                  <a:srgbClr val="AB393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</a:t>
            </a:r>
            <a:r>
              <a:rPr sz="3384">
                <a:solidFill>
                  <a:srgbClr val="AB393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(P,x))</a:t>
            </a:r>
            <a:endParaRPr sz="3384">
              <a:solidFill>
                <a:srgbClr val="AB393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lvl="1" marL="0" indent="214884" defTabSz="429768">
              <a:spcBef>
                <a:spcPts val="0"/>
              </a:spcBef>
              <a:buSzTx/>
              <a:buNone/>
              <a:defRPr sz="1800"/>
            </a:pPr>
            <a:r>
              <a:rPr sz="3384">
                <a:solidFill>
                  <a:srgbClr val="AB393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             =  Time to evacuate all nodes on P to x</a:t>
            </a:r>
            <a:endParaRPr sz="3384">
              <a:solidFill>
                <a:srgbClr val="AB393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lvl="1" marL="0" indent="214884" defTabSz="429768">
              <a:spcBef>
                <a:spcPts val="0"/>
              </a:spcBef>
              <a:buSzTx/>
              <a:buNone/>
              <a:defRPr sz="1800"/>
            </a:pPr>
            <a:endParaRPr sz="3384">
              <a:solidFill>
                <a:srgbClr val="AB393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lvl="1" marL="0" indent="214884" defTabSz="429768">
              <a:spcBef>
                <a:spcPts val="0"/>
              </a:spcBef>
              <a:buSzTx/>
              <a:buNone/>
              <a:defRPr sz="1800"/>
            </a:pPr>
            <a:r>
              <a:rPr sz="3384">
                <a:solidFill>
                  <a:srgbClr val="AB393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ϴ</a:t>
            </a:r>
            <a:r>
              <a:rPr baseline="31999" sz="3384">
                <a:solidFill>
                  <a:srgbClr val="AB393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</a:t>
            </a:r>
            <a:r>
              <a:rPr sz="3384">
                <a:solidFill>
                  <a:srgbClr val="AB393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(P)      = min</a:t>
            </a:r>
            <a:r>
              <a:rPr baseline="-5999" sz="3384">
                <a:solidFill>
                  <a:srgbClr val="AB393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{x∈P} </a:t>
            </a:r>
            <a:r>
              <a:rPr sz="3384">
                <a:solidFill>
                  <a:srgbClr val="AB393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ϴ(P,x)</a:t>
            </a:r>
            <a:endParaRPr sz="3384">
              <a:solidFill>
                <a:srgbClr val="AB393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lvl="1" marL="0" indent="214884" defTabSz="429768">
              <a:spcBef>
                <a:spcPts val="0"/>
              </a:spcBef>
              <a:buSzTx/>
              <a:buNone/>
              <a:defRPr sz="1800"/>
            </a:pPr>
            <a:r>
              <a:rPr sz="3384">
                <a:solidFill>
                  <a:srgbClr val="AB393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              = min evacuation time for P with one sink</a:t>
            </a:r>
            <a:endParaRPr sz="3384">
              <a:solidFill>
                <a:srgbClr val="AB393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6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8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8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8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8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8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8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8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86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86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864" grpId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Shape 866"/>
          <p:cNvSpPr/>
          <p:nvPr>
            <p:ph type="title" idx="4294967295"/>
          </p:nvPr>
        </p:nvSpPr>
        <p:spPr>
          <a:xfrm>
            <a:off x="952500" y="444500"/>
            <a:ext cx="11099800" cy="939372"/>
          </a:xfrm>
          <a:prstGeom prst="rect">
            <a:avLst/>
          </a:prstGeom>
        </p:spPr>
        <p:txBody>
          <a:bodyPr lIns="0" tIns="0" rIns="0" bIns="0"/>
          <a:lstStyle>
            <a:lvl1pPr algn="ctr" defTabSz="397256">
              <a:defRPr sz="5440" u="sng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>
              <a:defRPr sz="1800" u="none"/>
            </a:pPr>
            <a:r>
              <a:rPr sz="5440" u="sng"/>
              <a:t>1-Sink Evacuation Example</a:t>
            </a:r>
          </a:p>
        </p:txBody>
      </p:sp>
      <p:pic>
        <p:nvPicPr>
          <p:cNvPr id="867" name="1Sink_Examplea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4207" y="2466644"/>
            <a:ext cx="11173086" cy="1739095"/>
          </a:xfrm>
          <a:prstGeom prst="rect">
            <a:avLst/>
          </a:prstGeom>
          <a:ln w="12700">
            <a:miter lim="400000"/>
          </a:ln>
        </p:spPr>
      </p:pic>
      <p:sp>
        <p:nvSpPr>
          <p:cNvPr id="868" name="Shape 868"/>
          <p:cNvSpPr/>
          <p:nvPr/>
        </p:nvSpPr>
        <p:spPr>
          <a:xfrm>
            <a:off x="613583" y="1847442"/>
            <a:ext cx="10318917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l"/>
          </a:lstStyle>
          <a:p>
            <a:pPr lvl="0">
              <a:defRPr sz="1800"/>
            </a:pPr>
            <a:r>
              <a:rPr sz="3600"/>
              <a:t>Original Input: </a:t>
            </a:r>
          </a:p>
        </p:txBody>
      </p:sp>
      <p:sp>
        <p:nvSpPr>
          <p:cNvPr id="869" name="Shape 869"/>
          <p:cNvSpPr/>
          <p:nvPr/>
        </p:nvSpPr>
        <p:spPr>
          <a:xfrm>
            <a:off x="552705" y="4571996"/>
            <a:ext cx="11899390" cy="6096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b="1" sz="33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X</a:t>
            </a:r>
            <a:r>
              <a:rPr sz="3300"/>
              <a:t> is the sink location that minimizes Maximum Evacuation Time</a:t>
            </a:r>
          </a:p>
        </p:txBody>
      </p:sp>
      <p:pic>
        <p:nvPicPr>
          <p:cNvPr id="870" name="1Sink_Examplee.pd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24207" y="5288510"/>
            <a:ext cx="11173086" cy="2490817"/>
          </a:xfrm>
          <a:prstGeom prst="rect">
            <a:avLst/>
          </a:prstGeom>
          <a:ln w="12700">
            <a:miter lim="400000"/>
          </a:ln>
        </p:spPr>
      </p:pic>
      <p:sp>
        <p:nvSpPr>
          <p:cNvPr id="871" name="Shape 871"/>
          <p:cNvSpPr/>
          <p:nvPr/>
        </p:nvSpPr>
        <p:spPr>
          <a:xfrm>
            <a:off x="522078" y="8095943"/>
            <a:ext cx="9945701" cy="143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lvl="0" algn="l">
              <a:defRPr sz="1800"/>
            </a:pPr>
            <a:r>
              <a:rPr i="1" sz="2900"/>
              <a:t>Note: Min evac-time sink location is NOT an original vertex.</a:t>
            </a:r>
            <a:endParaRPr i="1" sz="2900"/>
          </a:p>
          <a:p>
            <a:pPr lvl="0" algn="l">
              <a:defRPr sz="1800"/>
            </a:pPr>
            <a:r>
              <a:rPr i="1" sz="2900"/>
              <a:t>Can modify problem definition to require sink to be a vertex</a:t>
            </a:r>
            <a:endParaRPr i="1" sz="2900"/>
          </a:p>
          <a:p>
            <a:pPr lvl="0" algn="l">
              <a:defRPr sz="1800"/>
            </a:pPr>
            <a:r>
              <a:rPr i="1" sz="2900"/>
              <a:t>Algorithms remain almost the same</a:t>
            </a:r>
          </a:p>
        </p:txBody>
      </p:sp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nodeType="afterEffect" presetClass="entr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nodeType="clickEffect" presetClass="entr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871" grpId="3"/>
      <p:bldP build="whole" bldLvl="1" animBg="1" rev="0" advAuto="0" spid="870" grpId="2"/>
      <p:bldP build="whole" bldLvl="1" animBg="1" rev="0" advAuto="0" spid="869" grpId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" name="Shape 873"/>
          <p:cNvSpPr/>
          <p:nvPr>
            <p:ph type="body" idx="1"/>
          </p:nvPr>
        </p:nvSpPr>
        <p:spPr>
          <a:xfrm>
            <a:off x="952500" y="3980619"/>
            <a:ext cx="11099800" cy="5502443"/>
          </a:xfrm>
          <a:prstGeom prst="rect">
            <a:avLst/>
          </a:prstGeom>
        </p:spPr>
        <p:txBody>
          <a:bodyPr anchor="t"/>
          <a:lstStyle/>
          <a:p>
            <a:pPr lvl="0" marL="413384" indent="-413384" defTabSz="543305">
              <a:spcBef>
                <a:spcPts val="3900"/>
              </a:spcBef>
              <a:defRPr sz="1800"/>
            </a:pPr>
            <a:r>
              <a:rPr sz="3348"/>
              <a:t>Given Path P and integer k</a:t>
            </a:r>
            <a:endParaRPr sz="3348"/>
          </a:p>
          <a:p>
            <a:pPr lvl="0" marL="413384" indent="-413384" defTabSz="543305">
              <a:spcBef>
                <a:spcPts val="3900"/>
              </a:spcBef>
              <a:defRPr sz="1800"/>
            </a:pPr>
            <a:r>
              <a:rPr sz="3348">
                <a:latin typeface="Imprint MT Shadow"/>
                <a:ea typeface="Imprint MT Shadow"/>
                <a:cs typeface="Imprint MT Shadow"/>
                <a:sym typeface="Imprint MT Shadow"/>
              </a:rPr>
              <a:t>P</a:t>
            </a:r>
            <a:r>
              <a:rPr sz="3348"/>
              <a:t> ={P</a:t>
            </a:r>
            <a:r>
              <a:rPr baseline="-5999" sz="3348"/>
              <a:t>1</a:t>
            </a:r>
            <a:r>
              <a:rPr sz="3348"/>
              <a:t>, P</a:t>
            </a:r>
            <a:r>
              <a:rPr baseline="-5999" sz="3348"/>
              <a:t>2</a:t>
            </a:r>
            <a:r>
              <a:rPr sz="3348"/>
              <a:t>, …, P</a:t>
            </a:r>
            <a:r>
              <a:rPr baseline="-5999" sz="3348"/>
              <a:t>k</a:t>
            </a:r>
            <a:r>
              <a:rPr sz="3348"/>
              <a:t>} is a partition of P into k-subpaths</a:t>
            </a:r>
            <a:endParaRPr sz="3348"/>
          </a:p>
          <a:p>
            <a:pPr lvl="0" marL="413384" indent="-413384" defTabSz="543305">
              <a:spcBef>
                <a:spcPts val="3900"/>
              </a:spcBef>
              <a:defRPr sz="1800"/>
            </a:pPr>
            <a:r>
              <a:rPr sz="3348"/>
              <a:t>Given </a:t>
            </a:r>
            <a:r>
              <a:rPr sz="3348">
                <a:latin typeface="Imprint MT Shadow"/>
                <a:ea typeface="Imprint MT Shadow"/>
                <a:cs typeface="Imprint MT Shadow"/>
                <a:sym typeface="Imprint MT Shadow"/>
              </a:rPr>
              <a:t>P</a:t>
            </a:r>
            <a:r>
              <a:rPr sz="3348"/>
              <a:t>, the  evacuation time of  P is</a:t>
            </a:r>
            <a:br>
              <a:rPr sz="3348"/>
            </a:br>
            <a:r>
              <a:rPr sz="3348"/>
              <a:t>              max (ϴ</a:t>
            </a:r>
            <a:r>
              <a:rPr baseline="31999" sz="3348"/>
              <a:t>1</a:t>
            </a:r>
            <a:r>
              <a:rPr sz="3348"/>
              <a:t>(P</a:t>
            </a:r>
            <a:r>
              <a:rPr baseline="-5999" sz="3348"/>
              <a:t>1</a:t>
            </a:r>
            <a:r>
              <a:rPr sz="3348"/>
              <a:t>), ϴ</a:t>
            </a:r>
            <a:r>
              <a:rPr baseline="31999" sz="3348"/>
              <a:t>1</a:t>
            </a:r>
            <a:r>
              <a:rPr sz="3348"/>
              <a:t>(P</a:t>
            </a:r>
            <a:r>
              <a:rPr baseline="-5999" sz="3348"/>
              <a:t>2</a:t>
            </a:r>
            <a:r>
              <a:rPr sz="3348"/>
              <a:t>), … ,ϴ</a:t>
            </a:r>
            <a:r>
              <a:rPr baseline="31999" sz="3348"/>
              <a:t>1</a:t>
            </a:r>
            <a:r>
              <a:rPr sz="3348"/>
              <a:t>(P</a:t>
            </a:r>
            <a:r>
              <a:rPr baseline="-5999" sz="3348"/>
              <a:t>k</a:t>
            </a:r>
            <a:r>
              <a:rPr sz="3348"/>
              <a:t>))</a:t>
            </a:r>
            <a:endParaRPr sz="3348"/>
          </a:p>
          <a:p>
            <a:pPr lvl="0" marL="413384" indent="-413384" defTabSz="543305">
              <a:spcBef>
                <a:spcPts val="3900"/>
              </a:spcBef>
              <a:defRPr sz="1800"/>
            </a:pPr>
            <a:r>
              <a:rPr sz="3348"/>
              <a:t>Want to find</a:t>
            </a:r>
            <a:br>
              <a:rPr sz="3348"/>
            </a:br>
            <a:r>
              <a:rPr sz="3348"/>
              <a:t>    </a:t>
            </a:r>
            <a:r>
              <a:rPr sz="3348">
                <a:solidFill>
                  <a:srgbClr val="FF2600"/>
                </a:solidFill>
              </a:rPr>
              <a:t>ϴ</a:t>
            </a:r>
            <a:r>
              <a:rPr baseline="31999" sz="3348">
                <a:solidFill>
                  <a:srgbClr val="FF2600"/>
                </a:solidFill>
              </a:rPr>
              <a:t>k</a:t>
            </a:r>
            <a:r>
              <a:rPr sz="3348">
                <a:solidFill>
                  <a:srgbClr val="FF2600"/>
                </a:solidFill>
              </a:rPr>
              <a:t>(P) =  min</a:t>
            </a:r>
            <a:r>
              <a:rPr baseline="-5999" sz="3348">
                <a:solidFill>
                  <a:srgbClr val="FF2600"/>
                </a:solidFill>
                <a:latin typeface="Imprint MT Shadow"/>
                <a:ea typeface="Imprint MT Shadow"/>
                <a:cs typeface="Imprint MT Shadow"/>
                <a:sym typeface="Imprint MT Shadow"/>
              </a:rPr>
              <a:t>P</a:t>
            </a:r>
            <a:r>
              <a:rPr sz="3348">
                <a:solidFill>
                  <a:srgbClr val="FF2600"/>
                </a:solidFill>
              </a:rPr>
              <a:t>  </a:t>
            </a:r>
            <a:r>
              <a:rPr sz="4185">
                <a:solidFill>
                  <a:srgbClr val="FF2600"/>
                </a:solidFill>
              </a:rPr>
              <a:t>( </a:t>
            </a:r>
            <a:r>
              <a:rPr sz="3348">
                <a:solidFill>
                  <a:srgbClr val="FF2600"/>
                </a:solidFill>
              </a:rPr>
              <a:t>max (ϴ</a:t>
            </a:r>
            <a:r>
              <a:rPr baseline="31999" sz="3348">
                <a:solidFill>
                  <a:srgbClr val="FF2600"/>
                </a:solidFill>
              </a:rPr>
              <a:t>1</a:t>
            </a:r>
            <a:r>
              <a:rPr sz="3348">
                <a:solidFill>
                  <a:srgbClr val="FF2600"/>
                </a:solidFill>
              </a:rPr>
              <a:t>(P</a:t>
            </a:r>
            <a:r>
              <a:rPr baseline="-5999" sz="3348">
                <a:solidFill>
                  <a:srgbClr val="FF2600"/>
                </a:solidFill>
              </a:rPr>
              <a:t>1</a:t>
            </a:r>
            <a:r>
              <a:rPr sz="3348">
                <a:solidFill>
                  <a:srgbClr val="FF2600"/>
                </a:solidFill>
              </a:rPr>
              <a:t>), ϴ</a:t>
            </a:r>
            <a:r>
              <a:rPr baseline="31999" sz="3348">
                <a:solidFill>
                  <a:srgbClr val="FF2600"/>
                </a:solidFill>
              </a:rPr>
              <a:t>1</a:t>
            </a:r>
            <a:r>
              <a:rPr sz="3348">
                <a:solidFill>
                  <a:srgbClr val="FF2600"/>
                </a:solidFill>
              </a:rPr>
              <a:t>(P</a:t>
            </a:r>
            <a:r>
              <a:rPr baseline="-5999" sz="3348">
                <a:solidFill>
                  <a:srgbClr val="FF2600"/>
                </a:solidFill>
              </a:rPr>
              <a:t>2</a:t>
            </a:r>
            <a:r>
              <a:rPr sz="3348">
                <a:solidFill>
                  <a:srgbClr val="FF2600"/>
                </a:solidFill>
              </a:rPr>
              <a:t>), … ,ϴ</a:t>
            </a:r>
            <a:r>
              <a:rPr baseline="31999" sz="3348">
                <a:solidFill>
                  <a:srgbClr val="FF2600"/>
                </a:solidFill>
              </a:rPr>
              <a:t>1</a:t>
            </a:r>
            <a:r>
              <a:rPr sz="3348">
                <a:solidFill>
                  <a:srgbClr val="FF2600"/>
                </a:solidFill>
              </a:rPr>
              <a:t>(P</a:t>
            </a:r>
            <a:r>
              <a:rPr baseline="-5999" sz="3348">
                <a:solidFill>
                  <a:srgbClr val="FF2600"/>
                </a:solidFill>
              </a:rPr>
              <a:t>k</a:t>
            </a:r>
            <a:r>
              <a:rPr sz="3348">
                <a:solidFill>
                  <a:srgbClr val="FF2600"/>
                </a:solidFill>
              </a:rPr>
              <a:t>)) </a:t>
            </a:r>
            <a:r>
              <a:rPr sz="4185">
                <a:solidFill>
                  <a:srgbClr val="FF2600"/>
                </a:solidFill>
              </a:rPr>
              <a:t>)</a:t>
            </a:r>
            <a:br>
              <a:rPr sz="4185">
                <a:solidFill>
                  <a:srgbClr val="FF2600"/>
                </a:solidFill>
              </a:rPr>
            </a:br>
            <a:r>
              <a:rPr sz="4185">
                <a:solidFill>
                  <a:srgbClr val="FF2600"/>
                </a:solidFill>
              </a:rPr>
              <a:t>            </a:t>
            </a:r>
            <a:r>
              <a:rPr sz="3348">
                <a:solidFill>
                  <a:srgbClr val="FF2600"/>
                </a:solidFill>
              </a:rPr>
              <a:t>=  Min k-sink evacuation time for P</a:t>
            </a:r>
          </a:p>
        </p:txBody>
      </p:sp>
      <p:sp>
        <p:nvSpPr>
          <p:cNvPr id="874" name="Shape 874"/>
          <p:cNvSpPr/>
          <p:nvPr>
            <p:ph type="title" idx="4294967295"/>
          </p:nvPr>
        </p:nvSpPr>
        <p:spPr>
          <a:xfrm>
            <a:off x="952500" y="444500"/>
            <a:ext cx="11099800" cy="939372"/>
          </a:xfrm>
          <a:prstGeom prst="rect">
            <a:avLst/>
          </a:prstGeom>
        </p:spPr>
        <p:txBody>
          <a:bodyPr lIns="0" tIns="0" rIns="0" bIns="0"/>
          <a:lstStyle>
            <a:lvl1pPr algn="ctr" defTabSz="397256">
              <a:defRPr sz="5440" u="sng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>
              <a:defRPr sz="1800" u="none"/>
            </a:pPr>
            <a:r>
              <a:rPr sz="5440" u="sng"/>
              <a:t>k-Sink Evacuation Notation</a:t>
            </a:r>
          </a:p>
        </p:txBody>
      </p:sp>
      <p:pic>
        <p:nvPicPr>
          <p:cNvPr id="875" name="Path5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41883" y="1597507"/>
            <a:ext cx="8921034" cy="216947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" name="Shape 877"/>
          <p:cNvSpPr/>
          <p:nvPr>
            <p:ph type="body" idx="1"/>
          </p:nvPr>
        </p:nvSpPr>
        <p:spPr>
          <a:xfrm>
            <a:off x="952500" y="2625237"/>
            <a:ext cx="11099800" cy="7213601"/>
          </a:xfrm>
          <a:prstGeom prst="rect">
            <a:avLst/>
          </a:prstGeom>
        </p:spPr>
        <p:txBody>
          <a:bodyPr anchor="t"/>
          <a:lstStyle/>
          <a:p>
            <a:pPr lvl="0" marL="635000" indent="-635000">
              <a:buSzPct val="100000"/>
              <a:buAutoNum type="arabicPeriod" startAt="1"/>
              <a:defRPr sz="1800"/>
            </a:pPr>
            <a:r>
              <a:rPr sz="3600">
                <a:solidFill>
                  <a:srgbClr val="FF2600"/>
                </a:solidFill>
              </a:rPr>
              <a:t>Formulae for ϴ</a:t>
            </a:r>
            <a:r>
              <a:rPr baseline="-5999" sz="3600">
                <a:solidFill>
                  <a:srgbClr val="FF2600"/>
                </a:solidFill>
              </a:rPr>
              <a:t>L</a:t>
            </a:r>
            <a:r>
              <a:rPr sz="3600">
                <a:solidFill>
                  <a:srgbClr val="FF2600"/>
                </a:solidFill>
              </a:rPr>
              <a:t>(P,x) and ϴ</a:t>
            </a:r>
            <a:r>
              <a:rPr baseline="-5999" sz="3600">
                <a:solidFill>
                  <a:srgbClr val="FF2600"/>
                </a:solidFill>
              </a:rPr>
              <a:t>L</a:t>
            </a:r>
            <a:r>
              <a:rPr sz="3600">
                <a:solidFill>
                  <a:srgbClr val="FF2600"/>
                </a:solidFill>
              </a:rPr>
              <a:t>(P,x)</a:t>
            </a:r>
            <a:endParaRPr sz="3600">
              <a:solidFill>
                <a:srgbClr val="FF2600"/>
              </a:solidFill>
            </a:endParaRPr>
          </a:p>
          <a:p>
            <a:pPr lvl="0" marL="635000" indent="-635000">
              <a:spcBef>
                <a:spcPts val="5400"/>
              </a:spcBef>
              <a:buSzPct val="100000"/>
              <a:buAutoNum type="arabicPeriod" startAt="1"/>
              <a:defRPr sz="1800"/>
            </a:pPr>
            <a:r>
              <a:rPr sz="3600"/>
              <a:t>=&gt;  O(|P|) Algorithm for  ϴ</a:t>
            </a:r>
            <a:r>
              <a:rPr baseline="-5999" sz="3600"/>
              <a:t>L</a:t>
            </a:r>
            <a:r>
              <a:rPr sz="3600"/>
              <a:t>(P,x), ϴ</a:t>
            </a:r>
            <a:r>
              <a:rPr baseline="-5999" sz="3600"/>
              <a:t>L</a:t>
            </a:r>
            <a:r>
              <a:rPr sz="3600"/>
              <a:t>(P,x)</a:t>
            </a:r>
            <a:endParaRPr sz="3600"/>
          </a:p>
          <a:p>
            <a:pPr lvl="0" marL="635000" indent="-635000">
              <a:spcBef>
                <a:spcPts val="5400"/>
              </a:spcBef>
              <a:buSzPct val="100000"/>
              <a:buAutoNum type="arabicPeriod" startAt="1"/>
              <a:defRPr sz="1800"/>
            </a:pPr>
            <a:r>
              <a:rPr sz="3600"/>
              <a:t>=&gt; O(|P| log |P|)  Algorithm for </a:t>
            </a:r>
            <a:r>
              <a:rPr sz="3600"/>
              <a:t>ϴ</a:t>
            </a:r>
            <a:r>
              <a:rPr baseline="31999" sz="3600"/>
              <a:t>1</a:t>
            </a:r>
            <a:r>
              <a:rPr sz="3600"/>
              <a:t>(P)</a:t>
            </a:r>
            <a:endParaRPr sz="3600"/>
          </a:p>
          <a:p>
            <a:pPr lvl="0" marL="635000" indent="-635000">
              <a:spcBef>
                <a:spcPts val="5400"/>
              </a:spcBef>
              <a:buSzPct val="100000"/>
              <a:buAutoNum type="arabicPeriod" startAt="1"/>
              <a:defRPr sz="1800"/>
            </a:pPr>
            <a:r>
              <a:rPr sz="3600"/>
              <a:t>=&gt; O(|P| log |P|)  Algorithm that  </a:t>
            </a:r>
            <a:r>
              <a:rPr sz="4100"/>
              <a:t>∀</a:t>
            </a:r>
            <a:r>
              <a:rPr sz="3600"/>
              <a:t>α</a:t>
            </a:r>
            <a:r>
              <a:rPr sz="3600"/>
              <a:t> </a:t>
            </a:r>
            <a:r>
              <a:rPr sz="3600"/>
              <a:t>&gt; 0</a:t>
            </a:r>
            <a:br>
              <a:rPr sz="3600"/>
            </a:br>
            <a:r>
              <a:rPr sz="3600"/>
              <a:t>      tests whether   ϴ</a:t>
            </a:r>
            <a:r>
              <a:rPr baseline="31999" sz="3600"/>
              <a:t>k</a:t>
            </a:r>
            <a:r>
              <a:rPr sz="3600"/>
              <a:t>(P) ≤ α </a:t>
            </a:r>
            <a:endParaRPr sz="3600"/>
          </a:p>
          <a:p>
            <a:pPr lvl="0" marL="635000" indent="-635000">
              <a:spcBef>
                <a:spcPts val="5400"/>
              </a:spcBef>
              <a:buSzPct val="100000"/>
              <a:buAutoNum type="arabicPeriod" startAt="1"/>
              <a:defRPr sz="1800"/>
            </a:pPr>
            <a:r>
              <a:rPr sz="3600"/>
              <a:t>=&gt; </a:t>
            </a:r>
            <a:r>
              <a:rPr sz="3600"/>
              <a:t>O(k|P| log</a:t>
            </a:r>
            <a:r>
              <a:rPr baseline="31999" sz="3600"/>
              <a:t>2</a:t>
            </a:r>
            <a:r>
              <a:rPr sz="3600"/>
              <a:t> |P|)  Algorithm for </a:t>
            </a:r>
            <a:r>
              <a:rPr sz="3600"/>
              <a:t>ϴ</a:t>
            </a:r>
            <a:r>
              <a:rPr baseline="31999" sz="3600"/>
              <a:t>k</a:t>
            </a:r>
            <a:r>
              <a:rPr sz="3600"/>
              <a:t>(P)</a:t>
            </a:r>
          </a:p>
        </p:txBody>
      </p:sp>
      <p:sp>
        <p:nvSpPr>
          <p:cNvPr id="878" name="Shape 878"/>
          <p:cNvSpPr/>
          <p:nvPr>
            <p:ph type="title" idx="4294967295"/>
          </p:nvPr>
        </p:nvSpPr>
        <p:spPr>
          <a:xfrm>
            <a:off x="952500" y="444500"/>
            <a:ext cx="11099800" cy="939372"/>
          </a:xfrm>
          <a:prstGeom prst="rect">
            <a:avLst/>
          </a:prstGeom>
        </p:spPr>
        <p:txBody>
          <a:bodyPr lIns="0" tIns="0" rIns="0" bIns="0"/>
          <a:lstStyle>
            <a:lvl1pPr algn="ctr" defTabSz="397256">
              <a:defRPr sz="5440" u="sng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>
              <a:defRPr sz="1800" u="none"/>
            </a:pPr>
            <a:r>
              <a:rPr sz="5440" u="sng"/>
              <a:t>Algorithm Development Sketch</a:t>
            </a:r>
          </a:p>
        </p:txBody>
      </p:sp>
    </p:spTree>
  </p:cSld>
  <p:clrMapOvr>
    <a:masterClrMapping/>
  </p:clrMapOvr>
  <p:transition spd="med" advClick="1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" name="Path6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80454" y="1633950"/>
            <a:ext cx="9736738" cy="2122702"/>
          </a:xfrm>
          <a:prstGeom prst="rect">
            <a:avLst/>
          </a:prstGeom>
          <a:ln w="12700">
            <a:miter lim="400000"/>
          </a:ln>
        </p:spPr>
      </p:pic>
      <p:sp>
        <p:nvSpPr>
          <p:cNvPr id="881" name="Shape 881"/>
          <p:cNvSpPr/>
          <p:nvPr>
            <p:ph type="body" idx="1"/>
          </p:nvPr>
        </p:nvSpPr>
        <p:spPr>
          <a:xfrm>
            <a:off x="240260" y="3764275"/>
            <a:ext cx="12934958" cy="4487285"/>
          </a:xfrm>
          <a:prstGeom prst="rect">
            <a:avLst/>
          </a:prstGeom>
        </p:spPr>
        <p:txBody>
          <a:bodyPr anchor="t"/>
          <a:lstStyle/>
          <a:p>
            <a:pPr lvl="0">
              <a:defRPr sz="1800"/>
            </a:pPr>
            <a:r>
              <a:rPr sz="3600"/>
              <a:t>Consider ϴ</a:t>
            </a:r>
            <a:r>
              <a:rPr baseline="-5999" sz="3600"/>
              <a:t>L</a:t>
            </a:r>
            <a:r>
              <a:rPr sz="3600"/>
              <a:t>(P,x) with sink at right</a:t>
            </a:r>
            <a:endParaRPr sz="3600"/>
          </a:p>
          <a:p>
            <a:pPr lvl="0">
              <a:defRPr sz="1800"/>
            </a:pPr>
            <a:r>
              <a:rPr b="1" sz="36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Lemma:</a:t>
            </a:r>
            <a:r>
              <a:rPr sz="3600">
                <a:solidFill>
                  <a:srgbClr val="0433FF"/>
                </a:solidFill>
              </a:rPr>
              <a:t>  Suppose   </a:t>
            </a:r>
            <a:r>
              <a:rPr i="1" sz="3600">
                <a:solidFill>
                  <a:srgbClr val="FF2600"/>
                </a:solidFill>
              </a:rPr>
              <a:t>c</a:t>
            </a:r>
            <a:r>
              <a:rPr baseline="-5999" i="1" sz="3600">
                <a:solidFill>
                  <a:srgbClr val="FF2600"/>
                </a:solidFill>
              </a:rPr>
              <a:t>j</a:t>
            </a:r>
            <a:r>
              <a:rPr sz="3600">
                <a:solidFill>
                  <a:srgbClr val="FF2600"/>
                </a:solidFill>
              </a:rPr>
              <a:t>  &gt; </a:t>
            </a:r>
            <a:r>
              <a:rPr i="1" sz="3600">
                <a:solidFill>
                  <a:srgbClr val="FF2600"/>
                </a:solidFill>
              </a:rPr>
              <a:t>c</a:t>
            </a:r>
            <a:r>
              <a:rPr baseline="-5999" i="1" sz="3600">
                <a:solidFill>
                  <a:srgbClr val="FF2600"/>
                </a:solidFill>
              </a:rPr>
              <a:t>j+1</a:t>
            </a:r>
            <a:r>
              <a:rPr sz="3600">
                <a:solidFill>
                  <a:srgbClr val="0433FF"/>
                </a:solidFill>
              </a:rPr>
              <a:t>. </a:t>
            </a:r>
            <a:br>
              <a:rPr sz="3600">
                <a:solidFill>
                  <a:srgbClr val="0433FF"/>
                </a:solidFill>
              </a:rPr>
            </a:br>
            <a:r>
              <a:rPr sz="3600">
                <a:solidFill>
                  <a:srgbClr val="0433FF"/>
                </a:solidFill>
              </a:rPr>
              <a:t>Create  P’ by replacing </a:t>
            </a:r>
            <a:r>
              <a:rPr i="1" sz="3600">
                <a:solidFill>
                  <a:srgbClr val="FF2600"/>
                </a:solidFill>
              </a:rPr>
              <a:t>c</a:t>
            </a:r>
            <a:r>
              <a:rPr baseline="-5999" i="1" sz="3600">
                <a:solidFill>
                  <a:srgbClr val="FF2600"/>
                </a:solidFill>
              </a:rPr>
              <a:t>j</a:t>
            </a:r>
            <a:r>
              <a:rPr sz="3600">
                <a:solidFill>
                  <a:srgbClr val="FF2600"/>
                </a:solidFill>
              </a:rPr>
              <a:t> </a:t>
            </a:r>
            <a:r>
              <a:rPr sz="3600">
                <a:solidFill>
                  <a:srgbClr val="0433FF"/>
                </a:solidFill>
              </a:rPr>
              <a:t> with  </a:t>
            </a:r>
            <a:r>
              <a:rPr i="1" sz="3600">
                <a:solidFill>
                  <a:srgbClr val="FF2600"/>
                </a:solidFill>
              </a:rPr>
              <a:t>cʹ</a:t>
            </a:r>
            <a:r>
              <a:rPr baseline="-5999" i="1" sz="3600">
                <a:solidFill>
                  <a:srgbClr val="FF2600"/>
                </a:solidFill>
              </a:rPr>
              <a:t>j </a:t>
            </a:r>
            <a:r>
              <a:rPr i="1" sz="3600">
                <a:solidFill>
                  <a:srgbClr val="FF2600"/>
                </a:solidFill>
              </a:rPr>
              <a:t>=c</a:t>
            </a:r>
            <a:r>
              <a:rPr baseline="-5999" i="1" sz="3600">
                <a:solidFill>
                  <a:srgbClr val="FF2600"/>
                </a:solidFill>
              </a:rPr>
              <a:t>j+1</a:t>
            </a:r>
            <a:r>
              <a:rPr sz="3600">
                <a:solidFill>
                  <a:srgbClr val="0433FF"/>
                </a:solidFill>
              </a:rPr>
              <a:t>.</a:t>
            </a:r>
            <a:endParaRPr sz="3600">
              <a:solidFill>
                <a:srgbClr val="0433FF"/>
              </a:solidFill>
            </a:endParaRPr>
          </a:p>
          <a:p>
            <a:pPr lvl="2" marL="0" indent="457200">
              <a:spcBef>
                <a:spcPts val="900"/>
              </a:spcBef>
              <a:buSzTx/>
              <a:buNone/>
              <a:defRPr sz="1800"/>
            </a:pPr>
            <a:r>
              <a:rPr sz="3600">
                <a:solidFill>
                  <a:srgbClr val="0433FF"/>
                </a:solidFill>
              </a:rPr>
              <a:t>=&gt;Then ϴ</a:t>
            </a:r>
            <a:r>
              <a:rPr baseline="-5999" sz="3600">
                <a:solidFill>
                  <a:srgbClr val="0433FF"/>
                </a:solidFill>
              </a:rPr>
              <a:t>L</a:t>
            </a:r>
            <a:r>
              <a:rPr sz="3600">
                <a:solidFill>
                  <a:srgbClr val="0433FF"/>
                </a:solidFill>
              </a:rPr>
              <a:t>(P,x) = ϴ</a:t>
            </a:r>
            <a:r>
              <a:rPr baseline="-5999" sz="3600">
                <a:solidFill>
                  <a:srgbClr val="0433FF"/>
                </a:solidFill>
              </a:rPr>
              <a:t>L</a:t>
            </a:r>
            <a:r>
              <a:rPr sz="3600">
                <a:solidFill>
                  <a:srgbClr val="0433FF"/>
                </a:solidFill>
              </a:rPr>
              <a:t>(Pʹ,x) </a:t>
            </a:r>
            <a:endParaRPr sz="3600">
              <a:solidFill>
                <a:srgbClr val="0433FF"/>
              </a:solidFill>
            </a:endParaRPr>
          </a:p>
          <a:p>
            <a:pPr lvl="2" marL="0" indent="457200">
              <a:spcBef>
                <a:spcPts val="900"/>
              </a:spcBef>
              <a:buSzTx/>
              <a:buNone/>
              <a:defRPr sz="1800"/>
            </a:pPr>
            <a:endParaRPr sz="3600">
              <a:solidFill>
                <a:srgbClr val="0433FF"/>
              </a:solidFill>
            </a:endParaRPr>
          </a:p>
          <a:p>
            <a:pPr lvl="0">
              <a:spcBef>
                <a:spcPts val="900"/>
              </a:spcBef>
              <a:defRPr sz="1800"/>
            </a:pPr>
            <a:r>
              <a:rPr b="1" sz="36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Corollary:</a:t>
            </a:r>
            <a:r>
              <a:rPr sz="3600">
                <a:solidFill>
                  <a:srgbClr val="0433FF"/>
                </a:solidFill>
              </a:rPr>
              <a:t> May replace capacities by</a:t>
            </a:r>
          </a:p>
        </p:txBody>
      </p:sp>
      <p:sp>
        <p:nvSpPr>
          <p:cNvPr id="882" name="Shape 882"/>
          <p:cNvSpPr/>
          <p:nvPr>
            <p:ph type="title" idx="4294967295"/>
          </p:nvPr>
        </p:nvSpPr>
        <p:spPr>
          <a:xfrm>
            <a:off x="952500" y="485567"/>
            <a:ext cx="11099800" cy="938250"/>
          </a:xfrm>
          <a:prstGeom prst="rect">
            <a:avLst/>
          </a:prstGeom>
        </p:spPr>
        <p:txBody>
          <a:bodyPr lIns="0" tIns="0" rIns="0" bIns="0"/>
          <a:lstStyle/>
          <a:p>
            <a:pPr lvl="0" algn="ctr" defTabSz="233679">
              <a:defRPr sz="1800">
                <a:solidFill>
                  <a:srgbClr val="000000"/>
                </a:solidFill>
              </a:defRPr>
            </a:pPr>
            <a:r>
              <a:rPr sz="3800" u="sng">
                <a:latin typeface="+mn-lt"/>
                <a:ea typeface="+mn-ea"/>
                <a:cs typeface="+mn-cs"/>
                <a:sym typeface="Helvetica Light"/>
              </a:rPr>
              <a:t>Formulae for ϴ</a:t>
            </a:r>
            <a:r>
              <a:rPr baseline="-5999" sz="3800" u="sng">
                <a:latin typeface="+mn-lt"/>
                <a:ea typeface="+mn-ea"/>
                <a:cs typeface="+mn-cs"/>
                <a:sym typeface="Helvetica Light"/>
              </a:rPr>
              <a:t>L</a:t>
            </a:r>
            <a:r>
              <a:rPr sz="3800" u="sng">
                <a:latin typeface="+mn-lt"/>
                <a:ea typeface="+mn-ea"/>
                <a:cs typeface="+mn-cs"/>
                <a:sym typeface="Helvetica Light"/>
              </a:rPr>
              <a:t>(P,x) and ϴ</a:t>
            </a:r>
            <a:r>
              <a:rPr baseline="-5999" sz="3800" u="sng">
                <a:latin typeface="+mn-lt"/>
                <a:ea typeface="+mn-ea"/>
                <a:cs typeface="+mn-cs"/>
                <a:sym typeface="Helvetica Light"/>
              </a:rPr>
              <a:t>R</a:t>
            </a:r>
            <a:r>
              <a:rPr sz="3800" u="sng">
                <a:latin typeface="+mn-lt"/>
                <a:ea typeface="+mn-ea"/>
                <a:cs typeface="+mn-cs"/>
                <a:sym typeface="Helvetica Light"/>
              </a:rPr>
              <a:t>(P,x)</a:t>
            </a:r>
            <a:endParaRPr sz="3800" u="sng"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883" name="Shape 883"/>
          <p:cNvSpPr/>
          <p:nvPr/>
        </p:nvSpPr>
        <p:spPr>
          <a:xfrm>
            <a:off x="7091038" y="2893995"/>
            <a:ext cx="396580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l">
              <a:spcBef>
                <a:spcPts val="4200"/>
              </a:spcBef>
              <a:defRPr sz="1800"/>
            </a:pPr>
            <a:r>
              <a:rPr i="1" sz="2000">
                <a:solidFill>
                  <a:srgbClr val="FF2600"/>
                </a:solidFill>
              </a:rPr>
              <a:t>c’</a:t>
            </a:r>
            <a:r>
              <a:rPr baseline="-5999" i="1" sz="2000">
                <a:solidFill>
                  <a:srgbClr val="FF2600"/>
                </a:solidFill>
              </a:rPr>
              <a:t>j </a:t>
            </a:r>
          </a:p>
        </p:txBody>
      </p:sp>
      <p:sp>
        <p:nvSpPr>
          <p:cNvPr id="884" name="Shape 884"/>
          <p:cNvSpPr/>
          <p:nvPr/>
        </p:nvSpPr>
        <p:spPr>
          <a:xfrm flipH="1" flipV="1">
            <a:off x="7162091" y="2305754"/>
            <a:ext cx="254474" cy="254475"/>
          </a:xfrm>
          <a:prstGeom prst="line">
            <a:avLst/>
          </a:prstGeom>
          <a:ln w="25400">
            <a:solidFill>
              <a:srgbClr val="0433FF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</a:p>
        </p:txBody>
      </p:sp>
      <p:sp>
        <p:nvSpPr>
          <p:cNvPr id="885" name="Shape 885"/>
          <p:cNvSpPr/>
          <p:nvPr/>
        </p:nvSpPr>
        <p:spPr>
          <a:xfrm flipV="1">
            <a:off x="7095107" y="2238771"/>
            <a:ext cx="388441" cy="388441"/>
          </a:xfrm>
          <a:prstGeom prst="line">
            <a:avLst/>
          </a:prstGeom>
          <a:ln w="25400">
            <a:solidFill>
              <a:srgbClr val="0433FF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</a:p>
        </p:txBody>
      </p:sp>
      <p:sp>
        <p:nvSpPr>
          <p:cNvPr id="886" name="Shape 886"/>
          <p:cNvSpPr/>
          <p:nvPr/>
        </p:nvSpPr>
        <p:spPr>
          <a:xfrm>
            <a:off x="1081451" y="8408965"/>
            <a:ext cx="5766615" cy="6564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l">
              <a:spcBef>
                <a:spcPts val="900"/>
              </a:spcBef>
              <a:defRPr sz="1800"/>
            </a:pPr>
            <a:r>
              <a:rPr i="1" sz="3600">
                <a:solidFill>
                  <a:srgbClr val="FF2600"/>
                </a:solidFill>
              </a:rPr>
              <a:t>cʹ</a:t>
            </a:r>
            <a:r>
              <a:rPr baseline="-5999" i="1" sz="3600">
                <a:solidFill>
                  <a:srgbClr val="FF2600"/>
                </a:solidFill>
              </a:rPr>
              <a:t>1  </a:t>
            </a:r>
            <a:r>
              <a:rPr i="1" sz="3600">
                <a:solidFill>
                  <a:srgbClr val="FF2600"/>
                </a:solidFill>
              </a:rPr>
              <a:t>≤ </a:t>
            </a:r>
            <a:r>
              <a:rPr baseline="-5999" i="1" sz="3600">
                <a:solidFill>
                  <a:srgbClr val="FF2600"/>
                </a:solidFill>
              </a:rPr>
              <a:t> </a:t>
            </a:r>
            <a:r>
              <a:rPr i="1" sz="3600">
                <a:solidFill>
                  <a:srgbClr val="FF2600"/>
                </a:solidFill>
              </a:rPr>
              <a:t>cʹ</a:t>
            </a:r>
            <a:r>
              <a:rPr baseline="-5999" i="1" sz="3600">
                <a:solidFill>
                  <a:srgbClr val="FF2600"/>
                </a:solidFill>
              </a:rPr>
              <a:t>2   </a:t>
            </a:r>
            <a:r>
              <a:rPr i="1" sz="3600">
                <a:solidFill>
                  <a:srgbClr val="FF2600"/>
                </a:solidFill>
              </a:rPr>
              <a:t>≤ </a:t>
            </a:r>
            <a:r>
              <a:rPr baseline="-5999" i="1" sz="3600">
                <a:solidFill>
                  <a:srgbClr val="FF2600"/>
                </a:solidFill>
              </a:rPr>
              <a:t> </a:t>
            </a:r>
            <a:r>
              <a:rPr i="1" sz="3600">
                <a:solidFill>
                  <a:srgbClr val="FF2600"/>
                </a:solidFill>
              </a:rPr>
              <a:t>cʹ</a:t>
            </a:r>
            <a:r>
              <a:rPr baseline="-5999" i="1" sz="3600">
                <a:solidFill>
                  <a:srgbClr val="FF2600"/>
                </a:solidFill>
              </a:rPr>
              <a:t>3    </a:t>
            </a:r>
            <a:r>
              <a:rPr i="1" sz="3600">
                <a:solidFill>
                  <a:srgbClr val="FF2600"/>
                </a:solidFill>
              </a:rPr>
              <a:t>≤ </a:t>
            </a:r>
            <a:r>
              <a:rPr baseline="-5999" i="1" sz="3600">
                <a:solidFill>
                  <a:srgbClr val="FF2600"/>
                </a:solidFill>
              </a:rPr>
              <a:t> … </a:t>
            </a:r>
            <a:r>
              <a:rPr i="1" sz="3600">
                <a:solidFill>
                  <a:srgbClr val="FF2600"/>
                </a:solidFill>
              </a:rPr>
              <a:t>≤ </a:t>
            </a:r>
            <a:r>
              <a:rPr baseline="-5999" i="1" sz="3600">
                <a:solidFill>
                  <a:srgbClr val="FF2600"/>
                </a:solidFill>
              </a:rPr>
              <a:t> </a:t>
            </a:r>
            <a:r>
              <a:rPr i="1" sz="3600">
                <a:solidFill>
                  <a:srgbClr val="FF2600"/>
                </a:solidFill>
              </a:rPr>
              <a:t>cʹ</a:t>
            </a:r>
            <a:r>
              <a:rPr baseline="-5999" i="1" sz="3600">
                <a:solidFill>
                  <a:srgbClr val="FF2600"/>
                </a:solidFill>
              </a:rPr>
              <a:t>n   </a:t>
            </a:r>
          </a:p>
        </p:txBody>
      </p:sp>
      <p:pic>
        <p:nvPicPr>
          <p:cNvPr id="887" name="pasted-image.pdf"/>
          <p:cNvPicPr/>
          <p:nvPr/>
        </p:nvPicPr>
        <p:blipFill>
          <a:blip r:embed="rId3">
            <a:extLst/>
          </a:blip>
          <a:srcRect l="0" t="0" r="0" b="0"/>
          <a:stretch>
            <a:fillRect/>
          </a:stretch>
        </p:blipFill>
        <p:spPr>
          <a:xfrm>
            <a:off x="8099792" y="8448721"/>
            <a:ext cx="3143863" cy="811841"/>
          </a:xfrm>
          <a:prstGeom prst="rect">
            <a:avLst/>
          </a:prstGeom>
          <a:ln w="12700">
            <a:miter lim="400000"/>
          </a:ln>
        </p:spPr>
      </p:pic>
      <p:sp>
        <p:nvSpPr>
          <p:cNvPr id="888" name="Shape 888"/>
          <p:cNvSpPr/>
          <p:nvPr/>
        </p:nvSpPr>
        <p:spPr>
          <a:xfrm>
            <a:off x="1879225" y="2893995"/>
            <a:ext cx="453137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l">
              <a:spcBef>
                <a:spcPts val="4200"/>
              </a:spcBef>
              <a:defRPr sz="1800"/>
            </a:pPr>
            <a:r>
              <a:rPr i="1" sz="2000">
                <a:solidFill>
                  <a:srgbClr val="FF2600"/>
                </a:solidFill>
              </a:rPr>
              <a:t>c’</a:t>
            </a:r>
            <a:r>
              <a:rPr baseline="-5999" i="1" sz="2000">
                <a:solidFill>
                  <a:srgbClr val="FF2600"/>
                </a:solidFill>
              </a:rPr>
              <a:t>1 </a:t>
            </a:r>
          </a:p>
        </p:txBody>
      </p:sp>
      <p:sp>
        <p:nvSpPr>
          <p:cNvPr id="889" name="Shape 889"/>
          <p:cNvSpPr/>
          <p:nvPr/>
        </p:nvSpPr>
        <p:spPr>
          <a:xfrm>
            <a:off x="2896027" y="2893995"/>
            <a:ext cx="406063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l">
              <a:spcBef>
                <a:spcPts val="4200"/>
              </a:spcBef>
              <a:defRPr sz="1800"/>
            </a:pPr>
            <a:r>
              <a:rPr i="1" sz="2000">
                <a:solidFill>
                  <a:srgbClr val="FF2600"/>
                </a:solidFill>
              </a:rPr>
              <a:t>c’</a:t>
            </a:r>
            <a:r>
              <a:rPr baseline="-5999" i="1" sz="2000">
                <a:solidFill>
                  <a:srgbClr val="FF2600"/>
                </a:solidFill>
              </a:rPr>
              <a:t>2</a:t>
            </a:r>
          </a:p>
        </p:txBody>
      </p:sp>
      <p:sp>
        <p:nvSpPr>
          <p:cNvPr id="890" name="Shape 890"/>
          <p:cNvSpPr/>
          <p:nvPr/>
        </p:nvSpPr>
        <p:spPr>
          <a:xfrm>
            <a:off x="4350886" y="2893995"/>
            <a:ext cx="406062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l">
              <a:spcBef>
                <a:spcPts val="4200"/>
              </a:spcBef>
              <a:defRPr sz="1800"/>
            </a:pPr>
            <a:r>
              <a:rPr i="1" sz="2000">
                <a:solidFill>
                  <a:srgbClr val="FF2600"/>
                </a:solidFill>
              </a:rPr>
              <a:t>c’</a:t>
            </a:r>
            <a:r>
              <a:rPr baseline="-5999" i="1" sz="2000">
                <a:solidFill>
                  <a:srgbClr val="FF2600"/>
                </a:solidFill>
              </a:rPr>
              <a:t>3</a:t>
            </a:r>
          </a:p>
        </p:txBody>
      </p:sp>
      <p:sp>
        <p:nvSpPr>
          <p:cNvPr id="891" name="Shape 891"/>
          <p:cNvSpPr/>
          <p:nvPr/>
        </p:nvSpPr>
        <p:spPr>
          <a:xfrm>
            <a:off x="8269812" y="2893995"/>
            <a:ext cx="602489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l">
              <a:spcBef>
                <a:spcPts val="4200"/>
              </a:spcBef>
              <a:defRPr sz="1800"/>
            </a:pPr>
            <a:r>
              <a:rPr i="1" sz="2000">
                <a:solidFill>
                  <a:srgbClr val="FF2600"/>
                </a:solidFill>
              </a:rPr>
              <a:t>c’</a:t>
            </a:r>
            <a:r>
              <a:rPr baseline="-5999" i="1" sz="2000">
                <a:solidFill>
                  <a:srgbClr val="FF2600"/>
                </a:solidFill>
              </a:rPr>
              <a:t>j+1 </a:t>
            </a:r>
          </a:p>
        </p:txBody>
      </p:sp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8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8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8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8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8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nodeType="clickEffect" presetClass="entr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nodeType="afterEffect" presetClass="entr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nodeType="afterEffect" presetClass="entr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8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nodeType="afterEffect" presetClass="entr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nodeType="afterEffect" presetClass="entr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nodeType="afterEffect" presetClass="entr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nodeType="afterEffect" presetClass="entr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nodeType="afterEffect" presetClass="entr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" fill="hold"/>
                                        <p:tgtEl>
                                          <p:spTgt spid="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nodeType="afterEffect" presetClass="entr" presetSubtype="0" presetID="1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888" grpId="7"/>
      <p:bldP build="whole" bldLvl="1" animBg="1" rev="0" advAuto="0" spid="886" grpId="5"/>
      <p:bldP build="whole" bldLvl="1" animBg="1" rev="0" advAuto="0" spid="889" grpId="8"/>
      <p:bldP build="p" bldLvl="1" animBg="1" rev="0" advAuto="0" spid="881" grpId="1"/>
      <p:bldP build="whole" bldLvl="1" animBg="1" rev="0" advAuto="0" spid="887" grpId="6"/>
      <p:bldP build="whole" bldLvl="1" animBg="1" rev="0" advAuto="0" spid="891" grpId="10"/>
      <p:bldP build="whole" bldLvl="1" animBg="1" rev="0" advAuto="0" spid="884" grpId="2"/>
      <p:bldP build="whole" bldLvl="1" animBg="1" rev="0" advAuto="0" spid="890" grpId="9"/>
      <p:bldP build="whole" bldLvl="1" animBg="1" rev="0" advAuto="0" spid="885" grpId="3"/>
      <p:bldP build="whole" bldLvl="1" animBg="1" rev="0" advAuto="0" spid="883" grpId="4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Shape 893"/>
          <p:cNvSpPr/>
          <p:nvPr>
            <p:ph type="title" idx="4294967295"/>
          </p:nvPr>
        </p:nvSpPr>
        <p:spPr>
          <a:xfrm>
            <a:off x="952500" y="485567"/>
            <a:ext cx="11099800" cy="938250"/>
          </a:xfrm>
          <a:prstGeom prst="rect">
            <a:avLst/>
          </a:prstGeom>
        </p:spPr>
        <p:txBody>
          <a:bodyPr lIns="0" tIns="0" rIns="0" bIns="0"/>
          <a:lstStyle/>
          <a:p>
            <a:pPr lvl="0" algn="ctr" defTabSz="233679">
              <a:defRPr sz="1800">
                <a:solidFill>
                  <a:srgbClr val="000000"/>
                </a:solidFill>
              </a:defRPr>
            </a:pPr>
            <a:r>
              <a:rPr sz="3800" u="sng">
                <a:latin typeface="+mn-lt"/>
                <a:ea typeface="+mn-ea"/>
                <a:cs typeface="+mn-cs"/>
                <a:sym typeface="Helvetica Light"/>
              </a:rPr>
              <a:t>Formula for ϴ</a:t>
            </a:r>
            <a:r>
              <a:rPr baseline="-5999" sz="3800" u="sng">
                <a:latin typeface="+mn-lt"/>
                <a:ea typeface="+mn-ea"/>
                <a:cs typeface="+mn-cs"/>
                <a:sym typeface="Helvetica Light"/>
              </a:rPr>
              <a:t>L</a:t>
            </a:r>
            <a:r>
              <a:rPr sz="3800" u="sng">
                <a:latin typeface="+mn-lt"/>
                <a:ea typeface="+mn-ea"/>
                <a:cs typeface="+mn-cs"/>
                <a:sym typeface="Helvetica Light"/>
              </a:rPr>
              <a:t>(P,x)</a:t>
            </a:r>
            <a:endParaRPr sz="3800" u="sng"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894" name="Shape 894"/>
          <p:cNvSpPr/>
          <p:nvPr/>
        </p:nvSpPr>
        <p:spPr>
          <a:xfrm>
            <a:off x="7574977" y="1593101"/>
            <a:ext cx="4781614" cy="57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3100">
                <a:solidFill>
                  <a:srgbClr val="FF2600"/>
                </a:solidFill>
              </a:rPr>
              <a:t>x</a:t>
            </a:r>
            <a:r>
              <a:rPr baseline="-5999" sz="3100">
                <a:solidFill>
                  <a:srgbClr val="FF2600"/>
                </a:solidFill>
              </a:rPr>
              <a:t>r</a:t>
            </a:r>
            <a:r>
              <a:rPr sz="3100">
                <a:solidFill>
                  <a:srgbClr val="FF2600"/>
                </a:solidFill>
              </a:rPr>
              <a:t> is last vertex to right of x</a:t>
            </a:r>
          </a:p>
        </p:txBody>
      </p:sp>
      <p:sp>
        <p:nvSpPr>
          <p:cNvPr id="895" name="Shape 895"/>
          <p:cNvSpPr/>
          <p:nvPr/>
        </p:nvSpPr>
        <p:spPr>
          <a:xfrm>
            <a:off x="6977364" y="2333886"/>
            <a:ext cx="5730432" cy="1041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l">
              <a:spcBef>
                <a:spcPts val="4200"/>
              </a:spcBef>
              <a:defRPr sz="1800"/>
            </a:pPr>
            <a:r>
              <a:rPr i="1" sz="3100">
                <a:solidFill>
                  <a:srgbClr val="FF2600"/>
                </a:solidFill>
              </a:rPr>
              <a:t>Path with c</a:t>
            </a:r>
            <a:r>
              <a:rPr baseline="-5999" i="1" sz="3100">
                <a:solidFill>
                  <a:srgbClr val="FF2600"/>
                </a:solidFill>
              </a:rPr>
              <a:t>i</a:t>
            </a:r>
            <a:r>
              <a:rPr i="1" sz="3100">
                <a:solidFill>
                  <a:srgbClr val="FF2600"/>
                </a:solidFill>
              </a:rPr>
              <a:t> has same evac time</a:t>
            </a:r>
            <a:br>
              <a:rPr i="1" sz="3100">
                <a:solidFill>
                  <a:srgbClr val="FF2600"/>
                </a:solidFill>
              </a:rPr>
            </a:br>
            <a:r>
              <a:rPr i="1" sz="3100">
                <a:solidFill>
                  <a:srgbClr val="FF2600"/>
                </a:solidFill>
              </a:rPr>
              <a:t>as Path with </a:t>
            </a:r>
          </a:p>
        </p:txBody>
      </p:sp>
      <p:sp>
        <p:nvSpPr>
          <p:cNvPr id="896" name="Shape 896"/>
          <p:cNvSpPr/>
          <p:nvPr/>
        </p:nvSpPr>
        <p:spPr>
          <a:xfrm>
            <a:off x="143841" y="3354872"/>
            <a:ext cx="1765707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0433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0433FF"/>
                </a:solidFill>
              </a:rPr>
              <a:t>Lemma:</a:t>
            </a:r>
          </a:p>
        </p:txBody>
      </p:sp>
      <p:sp>
        <p:nvSpPr>
          <p:cNvPr id="897" name="Shape 897"/>
          <p:cNvSpPr/>
          <p:nvPr/>
        </p:nvSpPr>
        <p:spPr>
          <a:xfrm>
            <a:off x="119126" y="5485733"/>
            <a:ext cx="7824504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u="sng"/>
            </a:lvl1pPr>
          </a:lstStyle>
          <a:p>
            <a:pPr lvl="0">
              <a:defRPr sz="1800" u="none"/>
            </a:pPr>
            <a:r>
              <a:rPr sz="3600" u="sng"/>
              <a:t>Intuition: Analysis is on path P’ </a:t>
            </a:r>
          </a:p>
        </p:txBody>
      </p:sp>
      <p:sp>
        <p:nvSpPr>
          <p:cNvPr id="898" name="Shape 898"/>
          <p:cNvSpPr/>
          <p:nvPr/>
        </p:nvSpPr>
        <p:spPr>
          <a:xfrm>
            <a:off x="123203" y="6386984"/>
            <a:ext cx="9295010" cy="32172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marL="444500" indent="-444500" algn="l">
              <a:buSzPct val="75000"/>
              <a:buChar char="•"/>
              <a:defRPr sz="1800"/>
            </a:pPr>
            <a:r>
              <a:rPr sz="2700"/>
              <a:t>Fix x</a:t>
            </a:r>
            <a:r>
              <a:rPr baseline="-5999" sz="2700"/>
              <a:t>t</a:t>
            </a:r>
            <a:r>
              <a:rPr sz="2700"/>
              <a:t>.  </a:t>
            </a:r>
            <a:r>
              <a:rPr sz="2700">
                <a:solidFill>
                  <a:srgbClr val="942192"/>
                </a:solidFill>
              </a:rPr>
              <a:t>x-x</a:t>
            </a:r>
            <a:r>
              <a:rPr baseline="-5999" sz="2700">
                <a:solidFill>
                  <a:srgbClr val="942192"/>
                </a:solidFill>
              </a:rPr>
              <a:t>t</a:t>
            </a:r>
            <a:r>
              <a:rPr sz="2700"/>
              <a:t> is uncongested travel time from x</a:t>
            </a:r>
            <a:r>
              <a:rPr baseline="-5999" sz="2700"/>
              <a:t>t</a:t>
            </a:r>
            <a:r>
              <a:rPr sz="2700"/>
              <a:t> to x</a:t>
            </a:r>
            <a:endParaRPr sz="2700"/>
          </a:p>
          <a:p>
            <a:pPr lvl="0" marL="444500" indent="-444500" algn="l">
              <a:spcBef>
                <a:spcPts val="1400"/>
              </a:spcBef>
              <a:buSzPct val="75000"/>
              <a:buChar char="•"/>
              <a:defRPr sz="1800"/>
            </a:pPr>
            <a:r>
              <a:rPr sz="2700"/>
              <a:t>Remove all items to  right of x</a:t>
            </a:r>
            <a:r>
              <a:rPr baseline="-5999" sz="2700"/>
              <a:t>t</a:t>
            </a:r>
            <a:r>
              <a:rPr sz="2700"/>
              <a:t>. </a:t>
            </a:r>
            <a:br>
              <a:rPr sz="2700"/>
            </a:br>
            <a:r>
              <a:rPr sz="2700"/>
              <a:t>Move all  items to left of x</a:t>
            </a:r>
            <a:r>
              <a:rPr baseline="-5999" sz="2700"/>
              <a:t>t</a:t>
            </a:r>
            <a:r>
              <a:rPr sz="2700"/>
              <a:t> onto x</a:t>
            </a:r>
            <a:r>
              <a:rPr baseline="-5999" sz="2700"/>
              <a:t>t</a:t>
            </a:r>
            <a:r>
              <a:rPr sz="2700"/>
              <a:t>.  x</a:t>
            </a:r>
            <a:r>
              <a:rPr baseline="-5999" sz="2700"/>
              <a:t>t</a:t>
            </a:r>
            <a:r>
              <a:rPr sz="2700"/>
              <a:t>’s new weight  is  W</a:t>
            </a:r>
            <a:r>
              <a:rPr baseline="-5999" sz="2700"/>
              <a:t>t</a:t>
            </a:r>
            <a:r>
              <a:rPr sz="2700"/>
              <a:t> </a:t>
            </a:r>
            <a:endParaRPr sz="2700"/>
          </a:p>
          <a:p>
            <a:pPr lvl="0" marL="444500" indent="-444500" algn="l">
              <a:spcBef>
                <a:spcPts val="1400"/>
              </a:spcBef>
              <a:buSzPct val="75000"/>
              <a:buChar char="•"/>
              <a:defRPr sz="1800"/>
            </a:pPr>
            <a:r>
              <a:rPr sz="2700"/>
              <a:t># of groups leaving x</a:t>
            </a:r>
            <a:r>
              <a:rPr baseline="-5999" sz="2700"/>
              <a:t>t</a:t>
            </a:r>
            <a:r>
              <a:rPr sz="2700"/>
              <a:t> is </a:t>
            </a:r>
            <a:r>
              <a:rPr sz="2700">
                <a:solidFill>
                  <a:srgbClr val="942192"/>
                </a:solidFill>
              </a:rPr>
              <a:t>g = </a:t>
            </a:r>
            <a:r>
              <a:rPr baseline="31999" sz="4200">
                <a:solidFill>
                  <a:srgbClr val="942192"/>
                </a:solidFill>
              </a:rPr>
              <a:t>⌈</a:t>
            </a:r>
            <a:r>
              <a:rPr sz="2700">
                <a:solidFill>
                  <a:srgbClr val="942192"/>
                </a:solidFill>
              </a:rPr>
              <a:t>W</a:t>
            </a:r>
            <a:r>
              <a:rPr baseline="-5999" sz="2700">
                <a:solidFill>
                  <a:srgbClr val="942192"/>
                </a:solidFill>
              </a:rPr>
              <a:t>t</a:t>
            </a:r>
            <a:r>
              <a:rPr sz="2700">
                <a:solidFill>
                  <a:srgbClr val="942192"/>
                </a:solidFill>
              </a:rPr>
              <a:t>/cʹ</a:t>
            </a:r>
            <a:r>
              <a:rPr baseline="-5999" sz="2700">
                <a:solidFill>
                  <a:srgbClr val="942192"/>
                </a:solidFill>
              </a:rPr>
              <a:t>t+1</a:t>
            </a:r>
            <a:r>
              <a:rPr baseline="31999" sz="4000">
                <a:solidFill>
                  <a:srgbClr val="942192"/>
                </a:solidFill>
              </a:rPr>
              <a:t>⌉</a:t>
            </a:r>
            <a:r>
              <a:rPr baseline="-5999" sz="2700"/>
              <a:t>. </a:t>
            </a:r>
            <a:br>
              <a:rPr baseline="-5999" sz="2700"/>
            </a:br>
            <a:r>
              <a:rPr sz="2700"/>
              <a:t>No congestion on path to x.</a:t>
            </a:r>
            <a:endParaRPr sz="2700"/>
          </a:p>
          <a:p>
            <a:pPr lvl="0" marL="444500" indent="-444500" algn="l">
              <a:spcBef>
                <a:spcPts val="1400"/>
              </a:spcBef>
              <a:buSzPct val="75000"/>
              <a:buChar char="•"/>
              <a:defRPr sz="1800"/>
            </a:pPr>
            <a:r>
              <a:rPr sz="2700"/>
              <a:t>=&gt;  </a:t>
            </a:r>
            <a:r>
              <a:rPr sz="2700">
                <a:solidFill>
                  <a:srgbClr val="942192"/>
                </a:solidFill>
              </a:rPr>
              <a:t>x-x</a:t>
            </a:r>
            <a:r>
              <a:rPr baseline="-5999" sz="2700">
                <a:solidFill>
                  <a:srgbClr val="942192"/>
                </a:solidFill>
              </a:rPr>
              <a:t>t </a:t>
            </a:r>
            <a:r>
              <a:rPr sz="2700">
                <a:solidFill>
                  <a:srgbClr val="942192"/>
                </a:solidFill>
              </a:rPr>
              <a:t>+g-1 </a:t>
            </a:r>
            <a:r>
              <a:rPr sz="2700"/>
              <a:t> is the exact evacuation  time for items on x</a:t>
            </a:r>
            <a:r>
              <a:rPr baseline="-5999" sz="2700"/>
              <a:t>t</a:t>
            </a:r>
            <a:r>
              <a:rPr sz="2700"/>
              <a:t>   </a:t>
            </a:r>
          </a:p>
        </p:txBody>
      </p:sp>
      <p:pic>
        <p:nvPicPr>
          <p:cNvPr id="899" name="Path7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83749" y="1811421"/>
            <a:ext cx="5976453" cy="1302924"/>
          </a:xfrm>
          <a:prstGeom prst="rect">
            <a:avLst/>
          </a:prstGeom>
          <a:ln w="25400">
            <a:solidFill>
              <a:srgbClr val="F3F7F5"/>
            </a:solidFill>
            <a:miter lim="400000"/>
          </a:ln>
          <a:effectLst>
            <a:outerShdw sx="100000" sy="100000" kx="0" ky="0" algn="b" rotWithShape="0" blurRad="50800" dist="25400" dir="3600000">
              <a:srgbClr val="000000">
                <a:alpha val="70000"/>
              </a:srgbClr>
            </a:outerShdw>
          </a:effectLst>
        </p:spPr>
      </p:pic>
      <p:pic>
        <p:nvPicPr>
          <p:cNvPr id="900" name="pasted-image.pdf"/>
          <p:cNvPicPr/>
          <p:nvPr/>
        </p:nvPicPr>
        <p:blipFill>
          <a:blip r:embed="rId3">
            <a:extLst/>
          </a:blip>
          <a:srcRect l="0" t="0" r="0" b="0"/>
          <a:stretch>
            <a:fillRect/>
          </a:stretch>
        </p:blipFill>
        <p:spPr>
          <a:xfrm>
            <a:off x="9461904" y="2838349"/>
            <a:ext cx="2708792" cy="699492"/>
          </a:xfrm>
          <a:prstGeom prst="rect">
            <a:avLst/>
          </a:prstGeom>
          <a:ln w="12700">
            <a:miter lim="400000"/>
          </a:ln>
        </p:spPr>
      </p:pic>
      <p:pic>
        <p:nvPicPr>
          <p:cNvPr id="901" name="pasted-image.pdf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58256" y="4230400"/>
            <a:ext cx="7495566" cy="938250"/>
          </a:xfrm>
          <a:prstGeom prst="rect">
            <a:avLst/>
          </a:prstGeom>
          <a:ln w="12700">
            <a:miter lim="400000"/>
          </a:ln>
        </p:spPr>
      </p:pic>
      <p:pic>
        <p:nvPicPr>
          <p:cNvPr id="902" name="pasted-image.pdf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8984795" y="4325358"/>
            <a:ext cx="2313709" cy="87688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nodeType="afterEffect" presetClass="entr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nodeType="afterEffect" presetClass="entr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nodeType="clickEffect" presetClass="entr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nodeType="clickEffect" presetClass="entr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89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Class="entr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8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nodeType="clickEffect" presetClass="entr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8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nodeType="clickEffect" presetClass="entr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8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nodeType="clickEffect" presetClass="entr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8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898" grpId="5"/>
      <p:bldP build="whole" bldLvl="1" animBg="1" rev="0" advAuto="0" spid="896" grpId="1"/>
      <p:bldP build="whole" bldLvl="1" animBg="1" rev="0" advAuto="0" spid="901" grpId="3"/>
      <p:bldP build="whole" bldLvl="1" animBg="1" rev="0" advAuto="0" spid="897" grpId="4"/>
      <p:bldP build="whole" bldLvl="1" animBg="1" rev="0" advAuto="0" spid="902" grpId="2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4" name="Shape 904"/>
          <p:cNvSpPr/>
          <p:nvPr>
            <p:ph type="title" idx="4294967295"/>
          </p:nvPr>
        </p:nvSpPr>
        <p:spPr>
          <a:xfrm>
            <a:off x="952500" y="485567"/>
            <a:ext cx="11099800" cy="938250"/>
          </a:xfrm>
          <a:prstGeom prst="rect">
            <a:avLst/>
          </a:prstGeom>
        </p:spPr>
        <p:txBody>
          <a:bodyPr lIns="0" tIns="0" rIns="0" bIns="0"/>
          <a:lstStyle/>
          <a:p>
            <a:pPr lvl="0" algn="ctr" defTabSz="233679">
              <a:defRPr sz="1800">
                <a:solidFill>
                  <a:srgbClr val="000000"/>
                </a:solidFill>
              </a:defRPr>
            </a:pPr>
            <a:r>
              <a:rPr sz="3800" u="sng">
                <a:latin typeface="+mn-lt"/>
                <a:ea typeface="+mn-ea"/>
                <a:cs typeface="+mn-cs"/>
                <a:sym typeface="Helvetica Light"/>
              </a:rPr>
              <a:t>Formula for ϴ</a:t>
            </a:r>
            <a:r>
              <a:rPr baseline="-5999" sz="3800" u="sng">
                <a:latin typeface="+mn-lt"/>
                <a:ea typeface="+mn-ea"/>
                <a:cs typeface="+mn-cs"/>
                <a:sym typeface="Helvetica Light"/>
              </a:rPr>
              <a:t>L</a:t>
            </a:r>
            <a:r>
              <a:rPr sz="3800" u="sng">
                <a:latin typeface="+mn-lt"/>
                <a:ea typeface="+mn-ea"/>
                <a:cs typeface="+mn-cs"/>
                <a:sym typeface="Helvetica Light"/>
              </a:rPr>
              <a:t>(P,x)</a:t>
            </a:r>
            <a:endParaRPr sz="3800" u="sng"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905" name="Shape 905"/>
          <p:cNvSpPr/>
          <p:nvPr/>
        </p:nvSpPr>
        <p:spPr>
          <a:xfrm>
            <a:off x="7141636" y="1471462"/>
            <a:ext cx="5730431" cy="1041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l">
              <a:spcBef>
                <a:spcPts val="4200"/>
              </a:spcBef>
              <a:defRPr sz="1800"/>
            </a:pPr>
            <a:r>
              <a:rPr i="1" sz="3100">
                <a:solidFill>
                  <a:srgbClr val="FF2600"/>
                </a:solidFill>
              </a:rPr>
              <a:t>Path with c</a:t>
            </a:r>
            <a:r>
              <a:rPr baseline="-5999" i="1" sz="3100">
                <a:solidFill>
                  <a:srgbClr val="FF2600"/>
                </a:solidFill>
              </a:rPr>
              <a:t>i</a:t>
            </a:r>
            <a:r>
              <a:rPr i="1" sz="3100">
                <a:solidFill>
                  <a:srgbClr val="FF2600"/>
                </a:solidFill>
              </a:rPr>
              <a:t> has same evac time</a:t>
            </a:r>
            <a:br>
              <a:rPr i="1" sz="3100">
                <a:solidFill>
                  <a:srgbClr val="FF2600"/>
                </a:solidFill>
              </a:rPr>
            </a:br>
            <a:r>
              <a:rPr i="1" sz="3100">
                <a:solidFill>
                  <a:srgbClr val="FF2600"/>
                </a:solidFill>
              </a:rPr>
              <a:t>as Path with </a:t>
            </a:r>
          </a:p>
        </p:txBody>
      </p:sp>
      <p:sp>
        <p:nvSpPr>
          <p:cNvPr id="906" name="Shape 906"/>
          <p:cNvSpPr/>
          <p:nvPr/>
        </p:nvSpPr>
        <p:spPr>
          <a:xfrm>
            <a:off x="157530" y="2872242"/>
            <a:ext cx="1765708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0433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0433FF"/>
                </a:solidFill>
              </a:rPr>
              <a:t>Lemma:</a:t>
            </a:r>
          </a:p>
        </p:txBody>
      </p:sp>
      <p:sp>
        <p:nvSpPr>
          <p:cNvPr id="907" name="Shape 907"/>
          <p:cNvSpPr/>
          <p:nvPr/>
        </p:nvSpPr>
        <p:spPr>
          <a:xfrm>
            <a:off x="118401" y="5286828"/>
            <a:ext cx="12644794" cy="41545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marL="444500" indent="-444500" algn="l">
              <a:buSzPct val="75000"/>
              <a:buChar char="•"/>
              <a:defRPr sz="1800"/>
            </a:pPr>
            <a:r>
              <a:rPr sz="3100"/>
              <a:t>Fix vertex x</a:t>
            </a:r>
            <a:r>
              <a:rPr baseline="-5999" sz="3100"/>
              <a:t>t </a:t>
            </a:r>
            <a:r>
              <a:rPr sz="3100"/>
              <a:t> and consider the W</a:t>
            </a:r>
            <a:r>
              <a:rPr baseline="-5999" sz="3100"/>
              <a:t>t  </a:t>
            </a:r>
            <a:r>
              <a:rPr sz="3100"/>
              <a:t>items passing through x</a:t>
            </a:r>
            <a:r>
              <a:rPr baseline="-5999" sz="3100"/>
              <a:t>t</a:t>
            </a:r>
            <a:endParaRPr baseline="-5999" sz="3100"/>
          </a:p>
          <a:p>
            <a:pPr lvl="0" marL="444500" indent="-444500" algn="l">
              <a:spcBef>
                <a:spcPts val="600"/>
              </a:spcBef>
              <a:buSzPct val="75000"/>
              <a:buChar char="•"/>
              <a:defRPr sz="1800"/>
            </a:pPr>
            <a:r>
              <a:rPr sz="3100"/>
              <a:t>=&gt; These W</a:t>
            </a:r>
            <a:r>
              <a:rPr baseline="-5999" sz="3100"/>
              <a:t>t</a:t>
            </a:r>
            <a:r>
              <a:rPr sz="3100"/>
              <a:t> items leave  x</a:t>
            </a:r>
            <a:r>
              <a:rPr baseline="-5999" sz="3100"/>
              <a:t>t  </a:t>
            </a:r>
            <a:r>
              <a:rPr sz="3100"/>
              <a:t>in </a:t>
            </a:r>
            <a:r>
              <a:rPr sz="3100">
                <a:solidFill>
                  <a:srgbClr val="942192"/>
                </a:solidFill>
              </a:rPr>
              <a:t>g ≥</a:t>
            </a:r>
            <a:r>
              <a:rPr baseline="31999" sz="4900">
                <a:solidFill>
                  <a:srgbClr val="942192"/>
                </a:solidFill>
              </a:rPr>
              <a:t>⌈</a:t>
            </a:r>
            <a:r>
              <a:rPr sz="3100">
                <a:solidFill>
                  <a:srgbClr val="942192"/>
                </a:solidFill>
              </a:rPr>
              <a:t>W</a:t>
            </a:r>
            <a:r>
              <a:rPr baseline="-5999" sz="3100">
                <a:solidFill>
                  <a:srgbClr val="942192"/>
                </a:solidFill>
              </a:rPr>
              <a:t>t</a:t>
            </a:r>
            <a:r>
              <a:rPr sz="3100">
                <a:solidFill>
                  <a:srgbClr val="942192"/>
                </a:solidFill>
              </a:rPr>
              <a:t>/cʹ</a:t>
            </a:r>
            <a:r>
              <a:rPr baseline="-5999" sz="3100">
                <a:solidFill>
                  <a:srgbClr val="942192"/>
                </a:solidFill>
              </a:rPr>
              <a:t>t+1</a:t>
            </a:r>
            <a:r>
              <a:rPr baseline="31999" sz="5000">
                <a:solidFill>
                  <a:srgbClr val="942192"/>
                </a:solidFill>
              </a:rPr>
              <a:t>⌉</a:t>
            </a:r>
            <a:r>
              <a:rPr baseline="31999" sz="3100"/>
              <a:t> </a:t>
            </a:r>
            <a:r>
              <a:rPr sz="3100"/>
              <a:t>groups</a:t>
            </a:r>
            <a:br>
              <a:rPr sz="3100"/>
            </a:br>
            <a:r>
              <a:rPr sz="3100"/>
              <a:t>=&gt; Last group leaves x</a:t>
            </a:r>
            <a:r>
              <a:rPr baseline="-5999" sz="3100"/>
              <a:t>t</a:t>
            </a:r>
            <a:r>
              <a:rPr sz="3100"/>
              <a:t> at time </a:t>
            </a:r>
            <a:r>
              <a:rPr sz="3100">
                <a:solidFill>
                  <a:srgbClr val="942192"/>
                </a:solidFill>
              </a:rPr>
              <a:t>≥g-1. </a:t>
            </a:r>
            <a:endParaRPr sz="3100"/>
          </a:p>
          <a:p>
            <a:pPr lvl="0" marL="444500" indent="-444500" algn="l">
              <a:spcBef>
                <a:spcPts val="2000"/>
              </a:spcBef>
              <a:buSzPct val="75000"/>
              <a:buChar char="•"/>
              <a:defRPr sz="1800"/>
            </a:pPr>
            <a:r>
              <a:rPr sz="3100"/>
              <a:t>Last item in last group requires at least </a:t>
            </a:r>
            <a:r>
              <a:rPr sz="3100">
                <a:solidFill>
                  <a:srgbClr val="942192"/>
                </a:solidFill>
              </a:rPr>
              <a:t>x- x</a:t>
            </a:r>
            <a:r>
              <a:rPr baseline="-5999" sz="3100">
                <a:solidFill>
                  <a:srgbClr val="942192"/>
                </a:solidFill>
              </a:rPr>
              <a:t>t</a:t>
            </a:r>
            <a:r>
              <a:rPr baseline="-5999" sz="3100"/>
              <a:t>  </a:t>
            </a:r>
            <a:r>
              <a:rPr sz="3100"/>
              <a:t>time to move from x</a:t>
            </a:r>
            <a:r>
              <a:rPr baseline="-5999" sz="3100"/>
              <a:t>t </a:t>
            </a:r>
            <a:r>
              <a:rPr sz="3100"/>
              <a:t>to x</a:t>
            </a:r>
            <a:br>
              <a:rPr sz="3100"/>
            </a:br>
            <a:r>
              <a:rPr sz="3100"/>
              <a:t>=&gt; final evacuation time  ≥   </a:t>
            </a:r>
            <a:r>
              <a:rPr sz="3100">
                <a:solidFill>
                  <a:srgbClr val="942192"/>
                </a:solidFill>
              </a:rPr>
              <a:t>x- x</a:t>
            </a:r>
            <a:r>
              <a:rPr baseline="-5999" sz="3100">
                <a:solidFill>
                  <a:srgbClr val="942192"/>
                </a:solidFill>
              </a:rPr>
              <a:t>t  </a:t>
            </a:r>
            <a:r>
              <a:rPr sz="3100">
                <a:solidFill>
                  <a:srgbClr val="942192"/>
                </a:solidFill>
              </a:rPr>
              <a:t>+ g-1</a:t>
            </a:r>
            <a:endParaRPr sz="3100"/>
          </a:p>
          <a:p>
            <a:pPr lvl="0" marL="444500" indent="-444500" algn="l">
              <a:spcBef>
                <a:spcPts val="2000"/>
              </a:spcBef>
              <a:buSzPct val="75000"/>
              <a:buChar char="•"/>
              <a:defRPr sz="1800"/>
            </a:pPr>
            <a:r>
              <a:rPr sz="3100"/>
              <a:t>This is true for every t  </a:t>
            </a:r>
            <a:br>
              <a:rPr sz="3100"/>
            </a:br>
            <a:r>
              <a:rPr sz="3100">
                <a:solidFill>
                  <a:srgbClr val="0433FF"/>
                </a:solidFill>
              </a:rPr>
              <a:t>=&gt; have just proven  </a:t>
            </a:r>
            <a:r>
              <a:rPr b="1" sz="31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≥</a:t>
            </a:r>
            <a:r>
              <a:rPr sz="3100">
                <a:solidFill>
                  <a:srgbClr val="0433FF"/>
                </a:solidFill>
              </a:rPr>
              <a:t>   direction of lemma</a:t>
            </a:r>
          </a:p>
        </p:txBody>
      </p:sp>
      <p:pic>
        <p:nvPicPr>
          <p:cNvPr id="908" name="Path7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97438" y="1496567"/>
            <a:ext cx="5976454" cy="1302925"/>
          </a:xfrm>
          <a:prstGeom prst="rect">
            <a:avLst/>
          </a:prstGeom>
          <a:ln w="25400">
            <a:solidFill>
              <a:srgbClr val="F3F7F5"/>
            </a:solidFill>
            <a:miter lim="400000"/>
          </a:ln>
          <a:effectLst>
            <a:outerShdw sx="100000" sy="100000" kx="0" ky="0" algn="b" rotWithShape="0" blurRad="50800" dist="25400" dir="3600000">
              <a:srgbClr val="000000">
                <a:alpha val="70000"/>
              </a:srgbClr>
            </a:outerShdw>
          </a:effectLst>
        </p:spPr>
      </p:pic>
      <p:pic>
        <p:nvPicPr>
          <p:cNvPr id="909" name="pasted-image.pdf"/>
          <p:cNvPicPr/>
          <p:nvPr/>
        </p:nvPicPr>
        <p:blipFill>
          <a:blip r:embed="rId3">
            <a:extLst/>
          </a:blip>
          <a:srcRect l="0" t="0" r="0" b="0"/>
          <a:stretch>
            <a:fillRect/>
          </a:stretch>
        </p:blipFill>
        <p:spPr>
          <a:xfrm>
            <a:off x="9598797" y="2038910"/>
            <a:ext cx="2508356" cy="647734"/>
          </a:xfrm>
          <a:prstGeom prst="rect">
            <a:avLst/>
          </a:prstGeom>
          <a:ln w="12700">
            <a:miter lim="400000"/>
          </a:ln>
        </p:spPr>
      </p:pic>
      <p:pic>
        <p:nvPicPr>
          <p:cNvPr id="910" name="pasted-image.pdf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89809" y="3751276"/>
            <a:ext cx="7495566" cy="938249"/>
          </a:xfrm>
          <a:prstGeom prst="rect">
            <a:avLst/>
          </a:prstGeom>
          <a:ln w="12700">
            <a:miter lim="400000"/>
          </a:ln>
        </p:spPr>
      </p:pic>
      <p:pic>
        <p:nvPicPr>
          <p:cNvPr id="911" name="pasted-image.pdf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8998484" y="3781958"/>
            <a:ext cx="2313709" cy="87688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0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9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9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9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907" grpId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" name="Shape 913"/>
          <p:cNvSpPr/>
          <p:nvPr/>
        </p:nvSpPr>
        <p:spPr>
          <a:xfrm>
            <a:off x="552669" y="421864"/>
            <a:ext cx="1765707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0433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0433FF"/>
                </a:solidFill>
              </a:rPr>
              <a:t>Lemma:</a:t>
            </a:r>
          </a:p>
        </p:txBody>
      </p:sp>
      <p:sp>
        <p:nvSpPr>
          <p:cNvPr id="914" name="Shape 914"/>
          <p:cNvSpPr/>
          <p:nvPr/>
        </p:nvSpPr>
        <p:spPr>
          <a:xfrm>
            <a:off x="268983" y="4670374"/>
            <a:ext cx="12795376" cy="4963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marL="444500" indent="-444500" algn="l">
              <a:spcBef>
                <a:spcPts val="2000"/>
              </a:spcBef>
              <a:buSzPct val="75000"/>
              <a:buChar char="•"/>
              <a:defRPr sz="1800"/>
            </a:pPr>
            <a:r>
              <a:rPr sz="2700"/>
              <a:t>Note: # people arriving at x</a:t>
            </a:r>
            <a:r>
              <a:rPr baseline="-5999" sz="2700"/>
              <a:t>t</a:t>
            </a:r>
            <a:r>
              <a:rPr sz="2700"/>
              <a:t> at any time T is  </a:t>
            </a:r>
            <a:r>
              <a:rPr i="1" sz="2700">
                <a:solidFill>
                  <a:srgbClr val="FF2600"/>
                </a:solidFill>
              </a:rPr>
              <a:t>≤  cʹ</a:t>
            </a:r>
            <a:r>
              <a:rPr baseline="-5999" i="1" sz="2700">
                <a:solidFill>
                  <a:srgbClr val="FF2600"/>
                </a:solidFill>
              </a:rPr>
              <a:t>t</a:t>
            </a:r>
            <a:r>
              <a:rPr sz="2700"/>
              <a:t> </a:t>
            </a:r>
            <a:r>
              <a:rPr i="1" sz="2700">
                <a:solidFill>
                  <a:srgbClr val="FF2600"/>
                </a:solidFill>
              </a:rPr>
              <a:t>≤</a:t>
            </a:r>
            <a:r>
              <a:rPr sz="2700"/>
              <a:t> </a:t>
            </a:r>
            <a:r>
              <a:rPr i="1" sz="2700">
                <a:solidFill>
                  <a:srgbClr val="FF2600"/>
                </a:solidFill>
              </a:rPr>
              <a:t>cʹ</a:t>
            </a:r>
            <a:r>
              <a:rPr baseline="-5999" i="1" sz="2700">
                <a:solidFill>
                  <a:srgbClr val="FF2600"/>
                </a:solidFill>
              </a:rPr>
              <a:t>t+1 </a:t>
            </a:r>
            <a:r>
              <a:rPr sz="2700"/>
              <a:t> </a:t>
            </a:r>
            <a:endParaRPr sz="2700"/>
          </a:p>
          <a:p>
            <a:pPr lvl="0" marL="444500" indent="-444500" algn="l">
              <a:spcBef>
                <a:spcPts val="600"/>
              </a:spcBef>
              <a:buSzPct val="75000"/>
              <a:buChar char="•"/>
              <a:defRPr sz="1800"/>
            </a:pPr>
            <a:r>
              <a:rPr sz="2700"/>
              <a:t>Suppose ∃ timestep  T≥0  at which &lt; </a:t>
            </a:r>
            <a:r>
              <a:rPr i="1" sz="2700">
                <a:solidFill>
                  <a:srgbClr val="FF2600"/>
                </a:solidFill>
              </a:rPr>
              <a:t>cʹ</a:t>
            </a:r>
            <a:r>
              <a:rPr baseline="-5999" i="1" sz="2700">
                <a:solidFill>
                  <a:srgbClr val="FF2600"/>
                </a:solidFill>
              </a:rPr>
              <a:t>t+1</a:t>
            </a:r>
            <a:r>
              <a:rPr sz="2700"/>
              <a:t> items leave x</a:t>
            </a:r>
            <a:r>
              <a:rPr baseline="-5999" sz="2700"/>
              <a:t>t</a:t>
            </a:r>
            <a:r>
              <a:rPr sz="2700"/>
              <a:t>.  </a:t>
            </a:r>
            <a:br>
              <a:rPr sz="2700"/>
            </a:br>
            <a:r>
              <a:rPr sz="2700"/>
              <a:t>=&gt;  no one is left waiting at x</a:t>
            </a:r>
            <a:r>
              <a:rPr baseline="-5999" sz="2700"/>
              <a:t>t</a:t>
            </a:r>
            <a:r>
              <a:rPr sz="2700"/>
              <a:t>.  </a:t>
            </a:r>
            <a:br>
              <a:rPr sz="2700"/>
            </a:br>
            <a:r>
              <a:rPr sz="2700"/>
              <a:t>=&gt; at T+1 the </a:t>
            </a:r>
            <a:r>
              <a:rPr i="1" sz="2700">
                <a:solidFill>
                  <a:srgbClr val="FF2600"/>
                </a:solidFill>
              </a:rPr>
              <a:t>≤ cʹ</a:t>
            </a:r>
            <a:r>
              <a:rPr baseline="-5999" i="1" sz="2700">
                <a:solidFill>
                  <a:srgbClr val="FF2600"/>
                </a:solidFill>
              </a:rPr>
              <a:t>t+1</a:t>
            </a:r>
            <a:r>
              <a:rPr sz="2700"/>
              <a:t> people arriving at x</a:t>
            </a:r>
            <a:r>
              <a:rPr baseline="-5999" sz="2700"/>
              <a:t>t</a:t>
            </a:r>
            <a:r>
              <a:rPr sz="2700"/>
              <a:t> all pass through without waiting at x</a:t>
            </a:r>
            <a:r>
              <a:rPr baseline="-5999" sz="2700"/>
              <a:t>t</a:t>
            </a:r>
            <a:r>
              <a:rPr sz="2700"/>
              <a:t>  </a:t>
            </a:r>
            <a:br>
              <a:rPr sz="2700"/>
            </a:br>
            <a:r>
              <a:rPr sz="2700"/>
              <a:t>=&gt; repeating; no one left waiting at x</a:t>
            </a:r>
            <a:r>
              <a:rPr baseline="-5999" sz="2700"/>
              <a:t>t </a:t>
            </a:r>
            <a:r>
              <a:rPr sz="2700"/>
              <a:t>at T+2, T+3, etc. </a:t>
            </a:r>
            <a:br>
              <a:rPr sz="2700"/>
            </a:br>
            <a:r>
              <a:rPr sz="2700"/>
              <a:t>=&gt; L passes through x</a:t>
            </a:r>
            <a:r>
              <a:rPr baseline="-5999" sz="2700"/>
              <a:t>t </a:t>
            </a:r>
            <a:r>
              <a:rPr sz="2700"/>
              <a:t>without waiting, contradicting choice of t.</a:t>
            </a:r>
            <a:endParaRPr sz="2700"/>
          </a:p>
          <a:p>
            <a:pPr lvl="0" marL="444500" indent="-444500" algn="l">
              <a:spcBef>
                <a:spcPts val="1400"/>
              </a:spcBef>
              <a:buSzPct val="75000"/>
              <a:buChar char="•"/>
              <a:defRPr sz="1800"/>
            </a:pPr>
            <a:r>
              <a:rPr sz="2700">
                <a:solidFill>
                  <a:srgbClr val="FF2600"/>
                </a:solidFill>
              </a:rPr>
              <a:t>=&gt; At every time step exactly </a:t>
            </a:r>
            <a:r>
              <a:rPr i="1" sz="2700">
                <a:solidFill>
                  <a:srgbClr val="FF2600"/>
                </a:solidFill>
              </a:rPr>
              <a:t>cʹ</a:t>
            </a:r>
            <a:r>
              <a:rPr baseline="-5999" i="1" sz="2700">
                <a:solidFill>
                  <a:srgbClr val="FF2600"/>
                </a:solidFill>
              </a:rPr>
              <a:t>t+1 </a:t>
            </a:r>
            <a:r>
              <a:rPr sz="2700">
                <a:solidFill>
                  <a:srgbClr val="FF2600"/>
                </a:solidFill>
              </a:rPr>
              <a:t>people leave x</a:t>
            </a:r>
            <a:r>
              <a:rPr baseline="-5999" sz="2700">
                <a:solidFill>
                  <a:srgbClr val="FF2600"/>
                </a:solidFill>
              </a:rPr>
              <a:t>t</a:t>
            </a:r>
            <a:endParaRPr baseline="-5999" sz="2700">
              <a:solidFill>
                <a:srgbClr val="FF2600"/>
              </a:solidFill>
            </a:endParaRPr>
          </a:p>
          <a:p>
            <a:pPr lvl="0" marL="444500" indent="-444500" algn="l">
              <a:buSzPct val="75000"/>
              <a:buChar char="•"/>
              <a:defRPr sz="1800"/>
            </a:pPr>
            <a:r>
              <a:rPr sz="2700">
                <a:solidFill>
                  <a:srgbClr val="FF2600"/>
                </a:solidFill>
              </a:rPr>
              <a:t>=&gt; L  leaves  x</a:t>
            </a:r>
            <a:r>
              <a:rPr baseline="-5999" sz="2700">
                <a:solidFill>
                  <a:srgbClr val="FF2600"/>
                </a:solidFill>
              </a:rPr>
              <a:t>t  </a:t>
            </a:r>
            <a:r>
              <a:rPr sz="2700">
                <a:solidFill>
                  <a:srgbClr val="FF2600"/>
                </a:solidFill>
              </a:rPr>
              <a:t>in group  g=</a:t>
            </a:r>
            <a:r>
              <a:rPr baseline="31999" sz="4500">
                <a:solidFill>
                  <a:srgbClr val="FF2600"/>
                </a:solidFill>
              </a:rPr>
              <a:t>⌈</a:t>
            </a:r>
            <a:r>
              <a:rPr sz="2700">
                <a:solidFill>
                  <a:srgbClr val="FF2600"/>
                </a:solidFill>
              </a:rPr>
              <a:t>W</a:t>
            </a:r>
            <a:r>
              <a:rPr baseline="-5999" sz="2700">
                <a:solidFill>
                  <a:srgbClr val="FF2600"/>
                </a:solidFill>
              </a:rPr>
              <a:t>t</a:t>
            </a:r>
            <a:r>
              <a:rPr sz="2700">
                <a:solidFill>
                  <a:srgbClr val="FF2600"/>
                </a:solidFill>
              </a:rPr>
              <a:t>/cʹ</a:t>
            </a:r>
            <a:r>
              <a:rPr baseline="-5999" sz="2700">
                <a:solidFill>
                  <a:srgbClr val="FF2600"/>
                </a:solidFill>
              </a:rPr>
              <a:t>t+1</a:t>
            </a:r>
            <a:r>
              <a:rPr baseline="31999" sz="4500">
                <a:solidFill>
                  <a:srgbClr val="FF2600"/>
                </a:solidFill>
              </a:rPr>
              <a:t>⌉</a:t>
            </a:r>
            <a:r>
              <a:rPr baseline="31999" sz="2700">
                <a:solidFill>
                  <a:srgbClr val="FF2600"/>
                </a:solidFill>
              </a:rPr>
              <a:t> </a:t>
            </a:r>
            <a:r>
              <a:rPr sz="2700">
                <a:solidFill>
                  <a:srgbClr val="FF2600"/>
                </a:solidFill>
              </a:rPr>
              <a:t> at time  g -1</a:t>
            </a:r>
            <a:endParaRPr sz="2700">
              <a:solidFill>
                <a:srgbClr val="FF2600"/>
              </a:solidFill>
            </a:endParaRPr>
          </a:p>
          <a:p>
            <a:pPr lvl="0" marL="444500" indent="-444500" algn="l">
              <a:buSzPct val="75000"/>
              <a:buChar char="•"/>
              <a:defRPr sz="1800"/>
            </a:pPr>
            <a:r>
              <a:rPr sz="2700">
                <a:solidFill>
                  <a:srgbClr val="FF2600"/>
                </a:solidFill>
              </a:rPr>
              <a:t>=&gt; L arrives at x at time x- x</a:t>
            </a:r>
            <a:r>
              <a:rPr baseline="-5999" sz="2700">
                <a:solidFill>
                  <a:srgbClr val="FF2600"/>
                </a:solidFill>
              </a:rPr>
              <a:t>t </a:t>
            </a:r>
            <a:r>
              <a:rPr sz="2700">
                <a:solidFill>
                  <a:srgbClr val="FF2600"/>
                </a:solidFill>
              </a:rPr>
              <a:t>+ g-1</a:t>
            </a:r>
            <a:endParaRPr sz="2700">
              <a:solidFill>
                <a:srgbClr val="FF2600"/>
              </a:solidFill>
            </a:endParaRPr>
          </a:p>
          <a:p>
            <a:pPr lvl="0" marL="444500" indent="-444500" algn="l">
              <a:spcBef>
                <a:spcPts val="2400"/>
              </a:spcBef>
              <a:buSzPct val="75000"/>
              <a:buChar char="•"/>
              <a:defRPr sz="1800"/>
            </a:pPr>
            <a:r>
              <a:rPr sz="2700">
                <a:solidFill>
                  <a:srgbClr val="0433FF"/>
                </a:solidFill>
              </a:rPr>
              <a:t>=&gt; have just proven   </a:t>
            </a:r>
            <a:r>
              <a:rPr b="1" sz="27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≤</a:t>
            </a:r>
            <a:r>
              <a:rPr sz="2700">
                <a:solidFill>
                  <a:srgbClr val="0433FF"/>
                </a:solidFill>
              </a:rPr>
              <a:t>  direction of lemma</a:t>
            </a:r>
          </a:p>
        </p:txBody>
      </p:sp>
      <p:sp>
        <p:nvSpPr>
          <p:cNvPr id="915" name="Shape 915"/>
          <p:cNvSpPr/>
          <p:nvPr/>
        </p:nvSpPr>
        <p:spPr>
          <a:xfrm>
            <a:off x="547271" y="1581047"/>
            <a:ext cx="12704236" cy="13273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 marL="444500" indent="-444500" algn="l">
              <a:buSzPct val="75000"/>
              <a:buChar char="•"/>
              <a:defRPr sz="1800"/>
            </a:pPr>
            <a:r>
              <a:rPr sz="2700"/>
              <a:t>Let L be last item on x</a:t>
            </a:r>
            <a:r>
              <a:rPr baseline="-5999" sz="2700"/>
              <a:t>0</a:t>
            </a:r>
            <a:r>
              <a:rPr sz="2700"/>
              <a:t>  and x</a:t>
            </a:r>
            <a:r>
              <a:rPr baseline="-5999" sz="2700"/>
              <a:t>t </a:t>
            </a:r>
            <a:r>
              <a:rPr sz="2700"/>
              <a:t> be last  vertex at which L is congested (waits).</a:t>
            </a:r>
            <a:br>
              <a:rPr sz="2700"/>
            </a:br>
            <a:r>
              <a:rPr i="1" sz="2500"/>
              <a:t>(If L never experiences congestion set t=0.)</a:t>
            </a:r>
            <a:br>
              <a:rPr sz="2700"/>
            </a:br>
            <a:r>
              <a:rPr sz="2700"/>
              <a:t>=&gt; If L leaves x</a:t>
            </a:r>
            <a:r>
              <a:rPr baseline="-5999" sz="2700"/>
              <a:t>t </a:t>
            </a:r>
            <a:r>
              <a:rPr sz="2700"/>
              <a:t>at time </a:t>
            </a:r>
            <a:r>
              <a:rPr sz="2700"/>
              <a:t>T</a:t>
            </a:r>
            <a:r>
              <a:rPr i="1" sz="2700"/>
              <a:t>ʹ, </a:t>
            </a:r>
            <a:r>
              <a:rPr sz="2700"/>
              <a:t> L arrives at x at time  </a:t>
            </a:r>
            <a:r>
              <a:rPr sz="2700"/>
              <a:t>T</a:t>
            </a:r>
            <a:r>
              <a:rPr i="1" sz="2700"/>
              <a:t>ʹ</a:t>
            </a:r>
            <a:r>
              <a:rPr sz="2700"/>
              <a:t>+ x-</a:t>
            </a:r>
            <a:r>
              <a:rPr sz="2700"/>
              <a:t>x</a:t>
            </a:r>
            <a:r>
              <a:rPr baseline="-5999" sz="2700"/>
              <a:t>t</a:t>
            </a:r>
          </a:p>
        </p:txBody>
      </p:sp>
      <p:pic>
        <p:nvPicPr>
          <p:cNvPr id="916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511645" y="276590"/>
            <a:ext cx="7495566" cy="938249"/>
          </a:xfrm>
          <a:prstGeom prst="rect">
            <a:avLst/>
          </a:prstGeom>
          <a:ln w="12700">
            <a:miter lim="400000"/>
          </a:ln>
        </p:spPr>
      </p:pic>
      <p:pic>
        <p:nvPicPr>
          <p:cNvPr id="917" name="pasted-image.pd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298964" y="551627"/>
            <a:ext cx="2313708" cy="876885"/>
          </a:xfrm>
          <a:prstGeom prst="rect">
            <a:avLst/>
          </a:prstGeom>
        </p:spPr>
      </p:pic>
      <p:pic>
        <p:nvPicPr>
          <p:cNvPr id="918" name="pasted-image.pd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449546" y="428088"/>
            <a:ext cx="2313709" cy="876886"/>
          </a:xfrm>
          <a:prstGeom prst="rect">
            <a:avLst/>
          </a:prstGeom>
          <a:ln w="12700">
            <a:miter lim="400000"/>
          </a:ln>
        </p:spPr>
      </p:pic>
      <p:pic>
        <p:nvPicPr>
          <p:cNvPr id="919" name="Path7c.pdf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105967" y="3060918"/>
            <a:ext cx="7868812" cy="167725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9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9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9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9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9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9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914" grpId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" name="Shape 921"/>
          <p:cNvSpPr/>
          <p:nvPr>
            <p:ph type="body" idx="1"/>
          </p:nvPr>
        </p:nvSpPr>
        <p:spPr>
          <a:xfrm>
            <a:off x="952500" y="2625237"/>
            <a:ext cx="11099800" cy="7213601"/>
          </a:xfrm>
          <a:prstGeom prst="rect">
            <a:avLst/>
          </a:prstGeom>
        </p:spPr>
        <p:txBody>
          <a:bodyPr anchor="t"/>
          <a:lstStyle/>
          <a:p>
            <a:pPr lvl="0" marL="635000" indent="-635000">
              <a:buSzPct val="100000"/>
              <a:buAutoNum type="arabicPeriod" startAt="1"/>
              <a:defRPr sz="1800"/>
            </a:pPr>
            <a:r>
              <a:rPr sz="3600"/>
              <a:t>Formulae for ϴ</a:t>
            </a:r>
            <a:r>
              <a:rPr baseline="-5999" sz="3600"/>
              <a:t>L</a:t>
            </a:r>
            <a:r>
              <a:rPr sz="3600"/>
              <a:t>(P,x) and ϴ</a:t>
            </a:r>
            <a:r>
              <a:rPr baseline="-5999" sz="3600"/>
              <a:t>L</a:t>
            </a:r>
            <a:r>
              <a:rPr sz="3600"/>
              <a:t>(P,x)</a:t>
            </a:r>
            <a:endParaRPr sz="3600"/>
          </a:p>
          <a:p>
            <a:pPr lvl="0" marL="635000" indent="-635000">
              <a:spcBef>
                <a:spcPts val="5400"/>
              </a:spcBef>
              <a:buSzPct val="100000"/>
              <a:buAutoNum type="arabicPeriod" startAt="1"/>
              <a:defRPr sz="1800"/>
            </a:pPr>
            <a:r>
              <a:rPr sz="3600">
                <a:solidFill>
                  <a:srgbClr val="FF2600"/>
                </a:solidFill>
              </a:rPr>
              <a:t>=&gt;  O(|P|) Algorithm for  ϴ</a:t>
            </a:r>
            <a:r>
              <a:rPr baseline="-5999" sz="3600">
                <a:solidFill>
                  <a:srgbClr val="FF2600"/>
                </a:solidFill>
              </a:rPr>
              <a:t>L</a:t>
            </a:r>
            <a:r>
              <a:rPr sz="3600">
                <a:solidFill>
                  <a:srgbClr val="FF2600"/>
                </a:solidFill>
              </a:rPr>
              <a:t>(P,x), ϴ</a:t>
            </a:r>
            <a:r>
              <a:rPr baseline="-5999" sz="3600">
                <a:solidFill>
                  <a:srgbClr val="FF2600"/>
                </a:solidFill>
              </a:rPr>
              <a:t>L</a:t>
            </a:r>
            <a:r>
              <a:rPr sz="3600">
                <a:solidFill>
                  <a:srgbClr val="FF2600"/>
                </a:solidFill>
              </a:rPr>
              <a:t>(P,x)</a:t>
            </a:r>
            <a:endParaRPr sz="3600">
              <a:solidFill>
                <a:srgbClr val="FF2600"/>
              </a:solidFill>
            </a:endParaRPr>
          </a:p>
          <a:p>
            <a:pPr lvl="0" marL="635000" indent="-635000">
              <a:spcBef>
                <a:spcPts val="5400"/>
              </a:spcBef>
              <a:buSzPct val="100000"/>
              <a:buAutoNum type="arabicPeriod" startAt="1"/>
              <a:defRPr sz="1800"/>
            </a:pPr>
            <a:r>
              <a:rPr sz="3600"/>
              <a:t>=&gt; O(|P| log |P|)  Algorithm for </a:t>
            </a:r>
            <a:r>
              <a:rPr sz="3600"/>
              <a:t>ϴ</a:t>
            </a:r>
            <a:r>
              <a:rPr baseline="31999" sz="3600"/>
              <a:t>1</a:t>
            </a:r>
            <a:r>
              <a:rPr sz="3600"/>
              <a:t>(P)</a:t>
            </a:r>
            <a:endParaRPr sz="3600"/>
          </a:p>
          <a:p>
            <a:pPr lvl="0" marL="635000" indent="-635000">
              <a:spcBef>
                <a:spcPts val="5400"/>
              </a:spcBef>
              <a:buSzPct val="100000"/>
              <a:buAutoNum type="arabicPeriod" startAt="1"/>
              <a:defRPr sz="1800"/>
            </a:pPr>
            <a:r>
              <a:rPr sz="3600"/>
              <a:t>=&gt; O(|P| log |P|)  Algorithm that  </a:t>
            </a:r>
            <a:r>
              <a:rPr sz="4100"/>
              <a:t>∀</a:t>
            </a:r>
            <a:r>
              <a:rPr sz="3600"/>
              <a:t>α</a:t>
            </a:r>
            <a:r>
              <a:rPr sz="3600"/>
              <a:t> </a:t>
            </a:r>
            <a:r>
              <a:rPr sz="3600"/>
              <a:t>&gt; 0</a:t>
            </a:r>
            <a:br>
              <a:rPr sz="3600"/>
            </a:br>
            <a:r>
              <a:rPr sz="3600"/>
              <a:t>       tests whether   ϴ</a:t>
            </a:r>
            <a:r>
              <a:rPr baseline="31999" sz="3600"/>
              <a:t>k</a:t>
            </a:r>
            <a:r>
              <a:rPr sz="3600"/>
              <a:t>(P) ≤ α </a:t>
            </a:r>
            <a:endParaRPr sz="3600"/>
          </a:p>
          <a:p>
            <a:pPr lvl="0" marL="635000" indent="-635000">
              <a:spcBef>
                <a:spcPts val="5400"/>
              </a:spcBef>
              <a:buSzPct val="100000"/>
              <a:buAutoNum type="arabicPeriod" startAt="1"/>
              <a:defRPr sz="1800"/>
            </a:pPr>
            <a:r>
              <a:rPr sz="3600"/>
              <a:t>=&gt; </a:t>
            </a:r>
            <a:r>
              <a:rPr sz="3600"/>
              <a:t>O(k|P| log</a:t>
            </a:r>
            <a:r>
              <a:rPr baseline="31999" sz="3600"/>
              <a:t>2</a:t>
            </a:r>
            <a:r>
              <a:rPr sz="3600"/>
              <a:t> |P|)  Algorithm for </a:t>
            </a:r>
            <a:r>
              <a:rPr sz="3600"/>
              <a:t>ϴ</a:t>
            </a:r>
            <a:r>
              <a:rPr baseline="31999" sz="3600"/>
              <a:t>k</a:t>
            </a:r>
            <a:r>
              <a:rPr sz="3600"/>
              <a:t>(P)</a:t>
            </a:r>
          </a:p>
        </p:txBody>
      </p:sp>
      <p:sp>
        <p:nvSpPr>
          <p:cNvPr id="922" name="Shape 922"/>
          <p:cNvSpPr/>
          <p:nvPr>
            <p:ph type="title" idx="4294967295"/>
          </p:nvPr>
        </p:nvSpPr>
        <p:spPr>
          <a:xfrm>
            <a:off x="952500" y="444500"/>
            <a:ext cx="11099800" cy="939372"/>
          </a:xfrm>
          <a:prstGeom prst="rect">
            <a:avLst/>
          </a:prstGeom>
        </p:spPr>
        <p:txBody>
          <a:bodyPr lIns="0" tIns="0" rIns="0" bIns="0"/>
          <a:lstStyle>
            <a:lvl1pPr algn="ctr" defTabSz="397256">
              <a:defRPr sz="5440" u="sng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>
              <a:defRPr sz="1800" u="none"/>
            </a:pPr>
            <a:r>
              <a:rPr sz="5440" u="sng"/>
              <a:t>Algorithm Development Sketch</a:t>
            </a:r>
          </a:p>
        </p:txBody>
      </p:sp>
    </p:spTree>
  </p:cSld>
  <p:clrMapOvr>
    <a:masterClrMapping/>
  </p:clrMapOvr>
  <p:transition spd="med" advClick="1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" name="Shape 924"/>
          <p:cNvSpPr/>
          <p:nvPr>
            <p:ph type="title" idx="4294967295"/>
          </p:nvPr>
        </p:nvSpPr>
        <p:spPr>
          <a:xfrm>
            <a:off x="952500" y="485567"/>
            <a:ext cx="11099800" cy="938250"/>
          </a:xfrm>
          <a:prstGeom prst="rect">
            <a:avLst/>
          </a:prstGeom>
        </p:spPr>
        <p:txBody>
          <a:bodyPr lIns="0" tIns="0" rIns="0" bIns="0"/>
          <a:lstStyle/>
          <a:p>
            <a:pPr lvl="0" algn="ctr" defTabSz="233679">
              <a:defRPr sz="1800">
                <a:solidFill>
                  <a:srgbClr val="000000"/>
                </a:solidFill>
              </a:defRPr>
            </a:pPr>
            <a:r>
              <a:rPr sz="3800" u="sng">
                <a:latin typeface="+mn-lt"/>
                <a:ea typeface="+mn-ea"/>
                <a:cs typeface="+mn-cs"/>
                <a:sym typeface="Helvetica Light"/>
              </a:rPr>
              <a:t>Formulas for ϴ</a:t>
            </a:r>
            <a:r>
              <a:rPr baseline="-5999" sz="3800" u="sng">
                <a:latin typeface="+mn-lt"/>
                <a:ea typeface="+mn-ea"/>
                <a:cs typeface="+mn-cs"/>
                <a:sym typeface="Helvetica Light"/>
              </a:rPr>
              <a:t>L</a:t>
            </a:r>
            <a:r>
              <a:rPr sz="3800" u="sng">
                <a:latin typeface="+mn-lt"/>
                <a:ea typeface="+mn-ea"/>
                <a:cs typeface="+mn-cs"/>
                <a:sym typeface="Helvetica Light"/>
              </a:rPr>
              <a:t>(P,x) and ϴ</a:t>
            </a:r>
            <a:r>
              <a:rPr baseline="-5999" sz="3800" u="sng">
                <a:latin typeface="+mn-lt"/>
                <a:ea typeface="+mn-ea"/>
                <a:cs typeface="+mn-cs"/>
                <a:sym typeface="Helvetica Light"/>
              </a:rPr>
              <a:t>R</a:t>
            </a:r>
            <a:r>
              <a:rPr sz="3800" u="sng">
                <a:latin typeface="+mn-lt"/>
                <a:ea typeface="+mn-ea"/>
                <a:cs typeface="+mn-cs"/>
                <a:sym typeface="Helvetica Light"/>
              </a:rPr>
              <a:t>(P,x)</a:t>
            </a:r>
            <a:endParaRPr sz="3800" u="sng"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925" name="Shape 925"/>
          <p:cNvSpPr/>
          <p:nvPr/>
        </p:nvSpPr>
        <p:spPr>
          <a:xfrm>
            <a:off x="291271" y="4438138"/>
            <a:ext cx="8509559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lvl="0" algn="l">
              <a:spcBef>
                <a:spcPts val="4200"/>
              </a:spcBef>
              <a:defRPr sz="1800"/>
            </a:pPr>
            <a:r>
              <a:rPr sz="3600"/>
              <a:t>Theorem: Let k be s.t.  x</a:t>
            </a:r>
            <a:r>
              <a:rPr baseline="-5999" sz="3600"/>
              <a:t>k</a:t>
            </a:r>
            <a:r>
              <a:rPr sz="3600"/>
              <a:t> &lt; x ≤ x</a:t>
            </a:r>
            <a:r>
              <a:rPr baseline="-5999" sz="3600"/>
              <a:t>k+1</a:t>
            </a:r>
            <a:r>
              <a:rPr sz="3600"/>
              <a:t>. Then</a:t>
            </a:r>
          </a:p>
        </p:txBody>
      </p:sp>
      <p:pic>
        <p:nvPicPr>
          <p:cNvPr id="926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90233" y="5405039"/>
            <a:ext cx="5820698" cy="647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927" name="pasted-image.pd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783982" y="5395716"/>
            <a:ext cx="5968326" cy="686212"/>
          </a:xfrm>
          <a:prstGeom prst="rect">
            <a:avLst/>
          </a:prstGeom>
          <a:ln w="12700">
            <a:miter lim="400000"/>
          </a:ln>
        </p:spPr>
      </p:pic>
      <p:sp>
        <p:nvSpPr>
          <p:cNvPr id="928" name="Shape 928"/>
          <p:cNvSpPr/>
          <p:nvPr/>
        </p:nvSpPr>
        <p:spPr>
          <a:xfrm>
            <a:off x="201828" y="7011045"/>
            <a:ext cx="12601144" cy="12025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sz="3600"/>
              <a:t>Corollary: ϴ</a:t>
            </a:r>
            <a:r>
              <a:rPr baseline="-5999" sz="3600"/>
              <a:t>L</a:t>
            </a:r>
            <a:r>
              <a:rPr sz="3600"/>
              <a:t>(P,x) and ϴ</a:t>
            </a:r>
            <a:r>
              <a:rPr baseline="-5999" sz="3600"/>
              <a:t>R</a:t>
            </a:r>
            <a:r>
              <a:rPr sz="3600"/>
              <a:t>(P,x) can be computed in O(|P|) time</a:t>
            </a:r>
            <a:endParaRPr sz="3600"/>
          </a:p>
        </p:txBody>
      </p:sp>
      <p:pic>
        <p:nvPicPr>
          <p:cNvPr id="929" name="Path8.pdf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690824" y="1625603"/>
            <a:ext cx="9349260" cy="244152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" name="Shape 931"/>
          <p:cNvSpPr/>
          <p:nvPr>
            <p:ph type="title" idx="4294967295"/>
          </p:nvPr>
        </p:nvSpPr>
        <p:spPr>
          <a:xfrm>
            <a:off x="952500" y="485567"/>
            <a:ext cx="11099800" cy="938250"/>
          </a:xfrm>
          <a:prstGeom prst="rect">
            <a:avLst/>
          </a:prstGeom>
        </p:spPr>
        <p:txBody>
          <a:bodyPr lIns="0" tIns="0" rIns="0" bIns="0"/>
          <a:lstStyle/>
          <a:p>
            <a:pPr lvl="0" algn="ctr" defTabSz="233679">
              <a:defRPr sz="1800">
                <a:solidFill>
                  <a:srgbClr val="000000"/>
                </a:solidFill>
              </a:defRPr>
            </a:pPr>
            <a:r>
              <a:rPr sz="3800" u="sng">
                <a:latin typeface="+mn-lt"/>
                <a:ea typeface="+mn-ea"/>
                <a:cs typeface="+mn-cs"/>
                <a:sym typeface="Helvetica Light"/>
              </a:rPr>
              <a:t>Formulas for ϴ</a:t>
            </a:r>
            <a:r>
              <a:rPr baseline="-5999" sz="3800" u="sng">
                <a:latin typeface="+mn-lt"/>
                <a:ea typeface="+mn-ea"/>
                <a:cs typeface="+mn-cs"/>
                <a:sym typeface="Helvetica Light"/>
              </a:rPr>
              <a:t>L</a:t>
            </a:r>
            <a:r>
              <a:rPr sz="3800" u="sng">
                <a:latin typeface="+mn-lt"/>
                <a:ea typeface="+mn-ea"/>
                <a:cs typeface="+mn-cs"/>
                <a:sym typeface="Helvetica Light"/>
              </a:rPr>
              <a:t>(P,x) and ϴ</a:t>
            </a:r>
            <a:r>
              <a:rPr baseline="-5999" sz="3800" u="sng">
                <a:latin typeface="+mn-lt"/>
                <a:ea typeface="+mn-ea"/>
                <a:cs typeface="+mn-cs"/>
                <a:sym typeface="Helvetica Light"/>
              </a:rPr>
              <a:t>R</a:t>
            </a:r>
            <a:r>
              <a:rPr sz="3800" u="sng">
                <a:latin typeface="+mn-lt"/>
                <a:ea typeface="+mn-ea"/>
                <a:cs typeface="+mn-cs"/>
                <a:sym typeface="Helvetica Light"/>
              </a:rPr>
              <a:t>(P,x)</a:t>
            </a:r>
            <a:endParaRPr sz="3800" u="sng"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932" name="Shape 932"/>
          <p:cNvSpPr/>
          <p:nvPr/>
        </p:nvSpPr>
        <p:spPr>
          <a:xfrm>
            <a:off x="124808" y="4268915"/>
            <a:ext cx="7125559" cy="22947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 algn="l">
              <a:defRPr sz="1800"/>
            </a:pPr>
            <a:r>
              <a:rPr sz="3600"/>
              <a:t>Claim 1: </a:t>
            </a:r>
            <a:r>
              <a:rPr sz="3600"/>
              <a:t>ϴ</a:t>
            </a:r>
            <a:r>
              <a:rPr baseline="-5999" sz="3600"/>
              <a:t>L</a:t>
            </a:r>
            <a:r>
              <a:rPr sz="3600"/>
              <a:t>(P,x)</a:t>
            </a:r>
            <a:r>
              <a:rPr sz="3600"/>
              <a:t> ( </a:t>
            </a:r>
            <a:r>
              <a:rPr sz="3600">
                <a:solidFill>
                  <a:srgbClr val="FF2600"/>
                </a:solidFill>
              </a:rPr>
              <a:t>ϴ</a:t>
            </a:r>
            <a:r>
              <a:rPr baseline="-5999" sz="3600">
                <a:solidFill>
                  <a:srgbClr val="FF2600"/>
                </a:solidFill>
              </a:rPr>
              <a:t>R</a:t>
            </a:r>
            <a:r>
              <a:rPr sz="3600">
                <a:solidFill>
                  <a:srgbClr val="FF2600"/>
                </a:solidFill>
              </a:rPr>
              <a:t>(P,x)</a:t>
            </a:r>
            <a:r>
              <a:rPr sz="3600"/>
              <a:t> </a:t>
            </a:r>
            <a:r>
              <a:rPr sz="3600"/>
              <a:t>) </a:t>
            </a:r>
            <a:endParaRPr sz="3600"/>
          </a:p>
          <a:p>
            <a:pPr lvl="0" algn="l">
              <a:defRPr sz="1800"/>
            </a:pPr>
            <a:r>
              <a:rPr sz="3600"/>
              <a:t>is a monotonically increasing (</a:t>
            </a:r>
            <a:r>
              <a:rPr sz="3600">
                <a:solidFill>
                  <a:srgbClr val="FF2600"/>
                </a:solidFill>
              </a:rPr>
              <a:t>decreasing</a:t>
            </a:r>
            <a:r>
              <a:rPr sz="3600"/>
              <a:t>)  piecewise linear function in x. </a:t>
            </a:r>
          </a:p>
        </p:txBody>
      </p:sp>
      <p:sp>
        <p:nvSpPr>
          <p:cNvPr id="933" name="Shape 933"/>
          <p:cNvSpPr/>
          <p:nvPr/>
        </p:nvSpPr>
        <p:spPr>
          <a:xfrm>
            <a:off x="-117674" y="7069528"/>
            <a:ext cx="8445568" cy="228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1" algn="l" defTabSz="457200">
              <a:defRPr sz="1800"/>
            </a:pPr>
            <a:r>
              <a:rPr sz="3600"/>
              <a:t>Claim 2:</a:t>
            </a:r>
            <a:r>
              <a:rPr sz="3600">
                <a:solidFill>
                  <a:srgbClr val="FF2600"/>
                </a:solidFill>
              </a:rPr>
              <a:t>  </a:t>
            </a:r>
            <a:r>
              <a:rPr sz="3200">
                <a:solidFill>
                  <a:srgbClr val="FF2600"/>
                </a:solidFill>
              </a:rPr>
              <a:t>ϴ(P,x) = max(ϴ</a:t>
            </a:r>
            <a:r>
              <a:rPr baseline="-5999" sz="3200">
                <a:solidFill>
                  <a:srgbClr val="FF2600"/>
                </a:solidFill>
              </a:rPr>
              <a:t>L</a:t>
            </a:r>
            <a:r>
              <a:rPr sz="3200">
                <a:solidFill>
                  <a:srgbClr val="FF2600"/>
                </a:solidFill>
              </a:rPr>
              <a:t>(P,x), ϴ</a:t>
            </a:r>
            <a:r>
              <a:rPr baseline="-5999" sz="3200">
                <a:solidFill>
                  <a:srgbClr val="FF2600"/>
                </a:solidFill>
              </a:rPr>
              <a:t>R</a:t>
            </a:r>
            <a:r>
              <a:rPr sz="3200">
                <a:solidFill>
                  <a:srgbClr val="FF2600"/>
                </a:solidFill>
              </a:rPr>
              <a:t>(P,x))</a:t>
            </a:r>
            <a:endParaRPr sz="3200">
              <a:solidFill>
                <a:srgbClr val="FF2600"/>
              </a:solidFill>
            </a:endParaRPr>
          </a:p>
          <a:p>
            <a:pPr lvl="1" algn="l" defTabSz="457200">
              <a:defRPr sz="1800"/>
            </a:pPr>
            <a:r>
              <a:rPr sz="3600"/>
              <a:t>is a unimodal function. It decreases, achieves a unique minimum and then increases</a:t>
            </a:r>
          </a:p>
        </p:txBody>
      </p:sp>
      <p:pic>
        <p:nvPicPr>
          <p:cNvPr id="934" name="Path8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90824" y="1625603"/>
            <a:ext cx="9349260" cy="2441527"/>
          </a:xfrm>
          <a:prstGeom prst="rect">
            <a:avLst/>
          </a:prstGeom>
          <a:ln w="12700">
            <a:miter lim="400000"/>
          </a:ln>
        </p:spPr>
      </p:pic>
      <p:pic>
        <p:nvPicPr>
          <p:cNvPr id="935" name="Theta_2.pd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728576" y="3818676"/>
            <a:ext cx="3924301" cy="4025901"/>
          </a:xfrm>
          <a:prstGeom prst="rect">
            <a:avLst/>
          </a:prstGeom>
          <a:ln w="25400">
            <a:solidFill>
              <a:srgbClr val="F3F7F5"/>
            </a:solidFill>
            <a:miter lim="400000"/>
          </a:ln>
          <a:effectLst>
            <a:outerShdw sx="100000" sy="100000" kx="0" ky="0" algn="b" rotWithShape="0" blurRad="50800" dist="25400" dir="360000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nodeType="clickEffect" presetClass="entr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nodeType="clickEffect" presetClass="entr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933" grpId="3"/>
      <p:bldP build="whole" bldLvl="1" animBg="1" rev="0" advAuto="0" spid="932" grpId="1"/>
      <p:bldP build="whole" bldLvl="1" animBg="1" rev="0" advAuto="0" spid="935" grpId="2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Shape 937"/>
          <p:cNvSpPr/>
          <p:nvPr>
            <p:ph type="body" idx="1"/>
          </p:nvPr>
        </p:nvSpPr>
        <p:spPr>
          <a:xfrm>
            <a:off x="952500" y="2625237"/>
            <a:ext cx="11099800" cy="7213601"/>
          </a:xfrm>
          <a:prstGeom prst="rect">
            <a:avLst/>
          </a:prstGeom>
        </p:spPr>
        <p:txBody>
          <a:bodyPr anchor="t"/>
          <a:lstStyle/>
          <a:p>
            <a:pPr lvl="0" marL="635000" indent="-635000">
              <a:buSzPct val="100000"/>
              <a:buAutoNum type="arabicPeriod" startAt="1"/>
              <a:defRPr sz="1800"/>
            </a:pPr>
            <a:r>
              <a:rPr sz="3600"/>
              <a:t>Formulae for ϴ</a:t>
            </a:r>
            <a:r>
              <a:rPr baseline="-5999" sz="3600"/>
              <a:t>L</a:t>
            </a:r>
            <a:r>
              <a:rPr sz="3600"/>
              <a:t>(P,x) and ϴ</a:t>
            </a:r>
            <a:r>
              <a:rPr baseline="-5999" sz="3600"/>
              <a:t>L</a:t>
            </a:r>
            <a:r>
              <a:rPr sz="3600"/>
              <a:t>(P,x)</a:t>
            </a:r>
            <a:endParaRPr sz="3600"/>
          </a:p>
          <a:p>
            <a:pPr lvl="0" marL="635000" indent="-635000">
              <a:spcBef>
                <a:spcPts val="5400"/>
              </a:spcBef>
              <a:buSzPct val="100000"/>
              <a:buAutoNum type="arabicPeriod" startAt="1"/>
              <a:defRPr sz="1800"/>
            </a:pPr>
            <a:r>
              <a:rPr sz="3600"/>
              <a:t>=&gt;  O(|P|) Algorithm for  ϴ</a:t>
            </a:r>
            <a:r>
              <a:rPr baseline="-5999" sz="3600"/>
              <a:t>L</a:t>
            </a:r>
            <a:r>
              <a:rPr sz="3600"/>
              <a:t>(P,x), ϴ</a:t>
            </a:r>
            <a:r>
              <a:rPr baseline="-5999" sz="3600"/>
              <a:t>L</a:t>
            </a:r>
            <a:r>
              <a:rPr sz="3600"/>
              <a:t>(P,x)</a:t>
            </a:r>
            <a:endParaRPr sz="3600"/>
          </a:p>
          <a:p>
            <a:pPr lvl="0" marL="635000" indent="-635000">
              <a:spcBef>
                <a:spcPts val="5400"/>
              </a:spcBef>
              <a:buSzPct val="100000"/>
              <a:buAutoNum type="arabicPeriod" startAt="1"/>
              <a:defRPr sz="1800"/>
            </a:pPr>
            <a:r>
              <a:rPr sz="3600">
                <a:solidFill>
                  <a:srgbClr val="FF2600"/>
                </a:solidFill>
              </a:rPr>
              <a:t>=&gt; O(|P| log |P|)  Algorithm for ϴ</a:t>
            </a:r>
            <a:r>
              <a:rPr baseline="31999" sz="3600">
                <a:solidFill>
                  <a:srgbClr val="FF2600"/>
                </a:solidFill>
              </a:rPr>
              <a:t>1</a:t>
            </a:r>
            <a:r>
              <a:rPr sz="3600">
                <a:solidFill>
                  <a:srgbClr val="FF2600"/>
                </a:solidFill>
              </a:rPr>
              <a:t>(P)</a:t>
            </a:r>
            <a:endParaRPr sz="3600">
              <a:solidFill>
                <a:srgbClr val="FF2600"/>
              </a:solidFill>
            </a:endParaRPr>
          </a:p>
          <a:p>
            <a:pPr lvl="0" marL="635000" indent="-635000">
              <a:spcBef>
                <a:spcPts val="5400"/>
              </a:spcBef>
              <a:buSzPct val="100000"/>
              <a:buAutoNum type="arabicPeriod" startAt="1"/>
              <a:defRPr sz="1800"/>
            </a:pPr>
            <a:r>
              <a:rPr sz="3600"/>
              <a:t>=&gt; O(|P| log |P|)  Algorithm that  </a:t>
            </a:r>
            <a:r>
              <a:rPr sz="4100"/>
              <a:t>∀</a:t>
            </a:r>
            <a:r>
              <a:rPr sz="3600"/>
              <a:t>α &gt; 0</a:t>
            </a:r>
            <a:br>
              <a:rPr sz="3600"/>
            </a:br>
            <a:r>
              <a:rPr sz="3600"/>
              <a:t>       tests whether   ϴ</a:t>
            </a:r>
            <a:r>
              <a:rPr baseline="31999" sz="3600"/>
              <a:t>k</a:t>
            </a:r>
            <a:r>
              <a:rPr sz="3600"/>
              <a:t>(P) ≤ α </a:t>
            </a:r>
            <a:endParaRPr sz="3600"/>
          </a:p>
          <a:p>
            <a:pPr lvl="0" marL="635000" indent="-635000">
              <a:spcBef>
                <a:spcPts val="5400"/>
              </a:spcBef>
              <a:buSzPct val="100000"/>
              <a:buAutoNum type="arabicPeriod" startAt="1"/>
              <a:defRPr sz="1800"/>
            </a:pPr>
            <a:r>
              <a:rPr sz="3600"/>
              <a:t>=&gt; </a:t>
            </a:r>
            <a:r>
              <a:rPr sz="3600"/>
              <a:t>O(k|P| log</a:t>
            </a:r>
            <a:r>
              <a:rPr baseline="31999" sz="3600"/>
              <a:t>2</a:t>
            </a:r>
            <a:r>
              <a:rPr sz="3600"/>
              <a:t> |P|)  Algorithm for </a:t>
            </a:r>
            <a:r>
              <a:rPr sz="3600"/>
              <a:t>ϴ</a:t>
            </a:r>
            <a:r>
              <a:rPr baseline="31999" sz="3600"/>
              <a:t>k</a:t>
            </a:r>
            <a:r>
              <a:rPr sz="3600"/>
              <a:t>(P)</a:t>
            </a:r>
          </a:p>
        </p:txBody>
      </p:sp>
      <p:sp>
        <p:nvSpPr>
          <p:cNvPr id="938" name="Shape 938"/>
          <p:cNvSpPr/>
          <p:nvPr>
            <p:ph type="title" idx="4294967295"/>
          </p:nvPr>
        </p:nvSpPr>
        <p:spPr>
          <a:xfrm>
            <a:off x="952500" y="444500"/>
            <a:ext cx="11099800" cy="939372"/>
          </a:xfrm>
          <a:prstGeom prst="rect">
            <a:avLst/>
          </a:prstGeom>
        </p:spPr>
        <p:txBody>
          <a:bodyPr lIns="0" tIns="0" rIns="0" bIns="0"/>
          <a:lstStyle>
            <a:lvl1pPr algn="ctr" defTabSz="397256">
              <a:defRPr sz="5440" u="sng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>
              <a:defRPr sz="1800" u="none"/>
            </a:pPr>
            <a:r>
              <a:rPr sz="5440" u="sng"/>
              <a:t>Algorithm Development Sketch</a:t>
            </a:r>
          </a:p>
        </p:txBody>
      </p:sp>
    </p:spTree>
  </p:cSld>
  <p:clrMapOvr>
    <a:masterClrMapping/>
  </p:clrMapOvr>
  <p:transition spd="med" advClick="1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0" name="Shape 940"/>
          <p:cNvSpPr/>
          <p:nvPr>
            <p:ph type="title" idx="4294967295"/>
          </p:nvPr>
        </p:nvSpPr>
        <p:spPr>
          <a:xfrm>
            <a:off x="952500" y="143336"/>
            <a:ext cx="11099800" cy="1348927"/>
          </a:xfrm>
          <a:prstGeom prst="rect">
            <a:avLst/>
          </a:prstGeom>
        </p:spPr>
        <p:txBody>
          <a:bodyPr lIns="0" tIns="0" rIns="0" bIns="0"/>
          <a:lstStyle/>
          <a:p>
            <a:pPr lvl="0" algn="ctr" defTabSz="584200">
              <a:spcBef>
                <a:spcPts val="4200"/>
              </a:spcBef>
              <a:defRPr sz="1800">
                <a:solidFill>
                  <a:srgbClr val="000000"/>
                </a:solidFill>
              </a:defRPr>
            </a:pPr>
            <a:r>
              <a:rPr sz="5000" u="sng">
                <a:latin typeface="+mn-lt"/>
                <a:ea typeface="+mn-ea"/>
                <a:cs typeface="+mn-cs"/>
                <a:sym typeface="Helvetica Light"/>
              </a:rPr>
              <a:t>An O(|P| log|P|) Algorithm for ϴ</a:t>
            </a:r>
            <a:r>
              <a:rPr baseline="31999" sz="5000" u="sng">
                <a:latin typeface="+mn-lt"/>
                <a:ea typeface="+mn-ea"/>
                <a:cs typeface="+mn-cs"/>
                <a:sym typeface="Helvetica Light"/>
              </a:rPr>
              <a:t>1</a:t>
            </a:r>
            <a:r>
              <a:rPr sz="5000" u="sng">
                <a:latin typeface="+mn-lt"/>
                <a:ea typeface="+mn-ea"/>
                <a:cs typeface="+mn-cs"/>
                <a:sym typeface="Helvetica Light"/>
              </a:rPr>
              <a:t>(P) </a:t>
            </a:r>
          </a:p>
        </p:txBody>
      </p:sp>
      <p:pic>
        <p:nvPicPr>
          <p:cNvPr id="941" name="1Sink_Example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084447" y="7345286"/>
            <a:ext cx="5981701" cy="1333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942" name="1Sink_Example_g.pd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162213" y="1208316"/>
            <a:ext cx="6731001" cy="1346201"/>
          </a:xfrm>
          <a:prstGeom prst="rect">
            <a:avLst/>
          </a:prstGeom>
          <a:ln w="12700">
            <a:miter lim="400000"/>
          </a:ln>
        </p:spPr>
      </p:pic>
      <p:pic>
        <p:nvPicPr>
          <p:cNvPr id="943" name="1Sink_Example_f.pdf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36804" y="6537812"/>
            <a:ext cx="5981701" cy="1333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944" name="1Sink_Exampled.pdf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45159" y="8259883"/>
            <a:ext cx="6705601" cy="1333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945" name="1Sink_Exampleb.pdf"/>
          <p:cNvPicPr/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624104" y="3699076"/>
            <a:ext cx="6007101" cy="1333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946" name="1Sink_Examplec.pdf"/>
          <p:cNvPicPr/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636804" y="5118444"/>
            <a:ext cx="5981701" cy="1333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947" name="1Sink_Example_h copy.pdf"/>
          <p:cNvPicPr/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636804" y="2508169"/>
            <a:ext cx="5981701" cy="1308101"/>
          </a:xfrm>
          <a:prstGeom prst="rect">
            <a:avLst/>
          </a:prstGeom>
          <a:ln w="12700">
            <a:miter lim="400000"/>
          </a:ln>
        </p:spPr>
      </p:pic>
      <p:sp>
        <p:nvSpPr>
          <p:cNvPr id="948" name="Shape 948"/>
          <p:cNvSpPr/>
          <p:nvPr/>
        </p:nvSpPr>
        <p:spPr>
          <a:xfrm>
            <a:off x="7578870" y="3485187"/>
            <a:ext cx="5321398" cy="35587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 algn="l">
              <a:defRPr sz="1800"/>
            </a:pPr>
            <a:r>
              <a:rPr sz="3600"/>
              <a:t>Search for where </a:t>
            </a:r>
            <a:endParaRPr sz="3600"/>
          </a:p>
          <a:p>
            <a:pPr lvl="0">
              <a:defRPr sz="1800"/>
            </a:pPr>
            <a:r>
              <a:rPr sz="3200">
                <a:solidFill>
                  <a:srgbClr val="FF2600"/>
                </a:solidFill>
              </a:rPr>
              <a:t>ϴ</a:t>
            </a:r>
            <a:r>
              <a:rPr baseline="-5999" sz="3200">
                <a:solidFill>
                  <a:srgbClr val="FF2600"/>
                </a:solidFill>
              </a:rPr>
              <a:t>L</a:t>
            </a:r>
            <a:r>
              <a:rPr sz="3200">
                <a:solidFill>
                  <a:srgbClr val="FF2600"/>
                </a:solidFill>
              </a:rPr>
              <a:t>(P,x</a:t>
            </a:r>
            <a:r>
              <a:rPr baseline="-5999" sz="3200">
                <a:solidFill>
                  <a:srgbClr val="FF2600"/>
                </a:solidFill>
              </a:rPr>
              <a:t>i)</a:t>
            </a:r>
            <a:r>
              <a:rPr sz="3200">
                <a:solidFill>
                  <a:srgbClr val="FF2600"/>
                </a:solidFill>
              </a:rPr>
              <a:t> &lt; ϴ</a:t>
            </a:r>
            <a:r>
              <a:rPr baseline="-5999" sz="3200">
                <a:solidFill>
                  <a:srgbClr val="FF2600"/>
                </a:solidFill>
              </a:rPr>
              <a:t>R</a:t>
            </a:r>
            <a:r>
              <a:rPr sz="3200">
                <a:solidFill>
                  <a:srgbClr val="FF2600"/>
                </a:solidFill>
              </a:rPr>
              <a:t>(P,x</a:t>
            </a:r>
            <a:r>
              <a:rPr baseline="-5999" sz="3200">
                <a:solidFill>
                  <a:srgbClr val="FF2600"/>
                </a:solidFill>
              </a:rPr>
              <a:t>i</a:t>
            </a:r>
            <a:r>
              <a:rPr sz="3200">
                <a:solidFill>
                  <a:srgbClr val="FF2600"/>
                </a:solidFill>
              </a:rPr>
              <a:t>) </a:t>
            </a:r>
            <a:endParaRPr sz="3200">
              <a:solidFill>
                <a:srgbClr val="FF2600"/>
              </a:solidFill>
            </a:endParaRPr>
          </a:p>
          <a:p>
            <a:pPr lvl="0" algn="l">
              <a:defRPr sz="1800"/>
            </a:pPr>
            <a:r>
              <a:rPr sz="3200"/>
              <a:t>switches to</a:t>
            </a:r>
            <a:endParaRPr sz="3200"/>
          </a:p>
          <a:p>
            <a:pPr lvl="0">
              <a:defRPr sz="1800"/>
            </a:pPr>
            <a:r>
              <a:rPr sz="3200">
                <a:solidFill>
                  <a:srgbClr val="FF2600"/>
                </a:solidFill>
              </a:rPr>
              <a:t>ϴ</a:t>
            </a:r>
            <a:r>
              <a:rPr baseline="-5999" sz="3200">
                <a:solidFill>
                  <a:srgbClr val="FF2600"/>
                </a:solidFill>
              </a:rPr>
              <a:t>L</a:t>
            </a:r>
            <a:r>
              <a:rPr sz="3200">
                <a:solidFill>
                  <a:srgbClr val="FF2600"/>
                </a:solidFill>
              </a:rPr>
              <a:t>(P,x</a:t>
            </a:r>
            <a:r>
              <a:rPr baseline="-5999" sz="3200">
                <a:solidFill>
                  <a:srgbClr val="FF2600"/>
                </a:solidFill>
              </a:rPr>
              <a:t>i</a:t>
            </a:r>
            <a:r>
              <a:rPr sz="3200">
                <a:solidFill>
                  <a:srgbClr val="FF2600"/>
                </a:solidFill>
              </a:rPr>
              <a:t>) &gt; ϴ</a:t>
            </a:r>
            <a:r>
              <a:rPr baseline="-5999" sz="3200">
                <a:solidFill>
                  <a:srgbClr val="FF2600"/>
                </a:solidFill>
              </a:rPr>
              <a:t>R</a:t>
            </a:r>
            <a:r>
              <a:rPr sz="3200">
                <a:solidFill>
                  <a:srgbClr val="FF2600"/>
                </a:solidFill>
              </a:rPr>
              <a:t>(P,x</a:t>
            </a:r>
            <a:r>
              <a:rPr baseline="-5999" sz="3200">
                <a:solidFill>
                  <a:srgbClr val="FF2600"/>
                </a:solidFill>
              </a:rPr>
              <a:t>i</a:t>
            </a:r>
            <a:r>
              <a:rPr sz="3200">
                <a:solidFill>
                  <a:srgbClr val="FF2600"/>
                </a:solidFill>
              </a:rPr>
              <a:t>).</a:t>
            </a:r>
            <a:endParaRPr sz="3200">
              <a:solidFill>
                <a:srgbClr val="FF2600"/>
              </a:solidFill>
            </a:endParaRPr>
          </a:p>
          <a:p>
            <a:pPr lvl="0" algn="l">
              <a:defRPr sz="1800"/>
            </a:pPr>
            <a:r>
              <a:rPr sz="3200"/>
              <a:t>Optimum sink x is in the interval where the switch occurs</a:t>
            </a:r>
          </a:p>
        </p:txBody>
      </p:sp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nodeType="clickEffect" presetClass="entr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nodeType="clickEffect" presetClass="entr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nodeType="clickEffect" presetClass="entr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nodeType="clickEffect" presetClass="entr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nodeType="clickEffect" presetClass="entr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nodeType="clickEffect" presetClass="entr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nodeType="clickEffect" presetClass="entr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945" grpId="3"/>
      <p:bldP build="whole" bldLvl="1" animBg="1" rev="0" advAuto="0" spid="944" grpId="6"/>
      <p:bldP build="whole" bldLvl="1" animBg="1" rev="0" advAuto="0" spid="948" grpId="7"/>
      <p:bldP build="whole" bldLvl="1" animBg="1" rev="0" advAuto="0" spid="941" grpId="8"/>
      <p:bldP build="whole" bldLvl="1" animBg="1" rev="0" advAuto="0" spid="947" grpId="2"/>
      <p:bldP build="whole" bldLvl="1" animBg="1" rev="0" advAuto="0" spid="942" grpId="1"/>
      <p:bldP build="whole" bldLvl="1" animBg="1" rev="0" advAuto="0" spid="943" grpId="5"/>
      <p:bldP build="whole" bldLvl="1" animBg="1" rev="0" advAuto="0" spid="946" grpId="4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0" name="Path3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59498" y="1523659"/>
            <a:ext cx="9477496" cy="2475016"/>
          </a:xfrm>
          <a:prstGeom prst="rect">
            <a:avLst/>
          </a:prstGeom>
          <a:ln w="12700">
            <a:miter lim="400000"/>
          </a:ln>
        </p:spPr>
      </p:pic>
      <p:sp>
        <p:nvSpPr>
          <p:cNvPr id="951" name="Shape 951"/>
          <p:cNvSpPr/>
          <p:nvPr/>
        </p:nvSpPr>
        <p:spPr>
          <a:xfrm>
            <a:off x="124808" y="4268915"/>
            <a:ext cx="8445568" cy="12025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 algn="l">
              <a:defRPr sz="1800"/>
            </a:pPr>
            <a:r>
              <a:rPr b="1" sz="3600">
                <a:latin typeface="Helvetica"/>
                <a:ea typeface="Helvetica"/>
                <a:cs typeface="Helvetica"/>
                <a:sym typeface="Helvetica"/>
              </a:rPr>
              <a:t>Corollary:</a:t>
            </a:r>
            <a:r>
              <a:rPr sz="3600"/>
              <a:t> For fixed x, ϴ</a:t>
            </a:r>
            <a:r>
              <a:rPr baseline="-5999" sz="3600"/>
              <a:t>L</a:t>
            </a:r>
            <a:r>
              <a:rPr sz="3600"/>
              <a:t>(P,x), ϴ</a:t>
            </a:r>
            <a:r>
              <a:rPr baseline="-5999" sz="3600"/>
              <a:t>R</a:t>
            </a:r>
            <a:r>
              <a:rPr sz="3600"/>
              <a:t>(P,x)   can be computed in O(|P|) time</a:t>
            </a:r>
          </a:p>
        </p:txBody>
      </p:sp>
      <p:pic>
        <p:nvPicPr>
          <p:cNvPr id="952" name="Theta_2.pd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326810" y="3668094"/>
            <a:ext cx="2696361" cy="2766169"/>
          </a:xfrm>
          <a:prstGeom prst="rect">
            <a:avLst/>
          </a:prstGeom>
          <a:ln w="25400">
            <a:solidFill>
              <a:srgbClr val="F3F7F5"/>
            </a:solidFill>
            <a:miter lim="400000"/>
          </a:ln>
          <a:effectLst>
            <a:outerShdw sx="100000" sy="100000" kx="0" ky="0" algn="b" rotWithShape="0" blurRad="50800" dist="25400" dir="3600000">
              <a:srgbClr val="000000">
                <a:alpha val="70000"/>
              </a:srgbClr>
            </a:outerShdw>
          </a:effectLst>
        </p:spPr>
      </p:pic>
      <p:sp>
        <p:nvSpPr>
          <p:cNvPr id="953" name="Shape 953"/>
          <p:cNvSpPr/>
          <p:nvPr/>
        </p:nvSpPr>
        <p:spPr>
          <a:xfrm>
            <a:off x="-76606" y="5741670"/>
            <a:ext cx="8445568" cy="11938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1" algn="l" defTabSz="457200">
              <a:defRPr sz="1800"/>
            </a:pPr>
            <a:r>
              <a:rPr b="1" sz="3600">
                <a:latin typeface="Helvetica"/>
                <a:ea typeface="Helvetica"/>
                <a:cs typeface="Helvetica"/>
                <a:sym typeface="Helvetica"/>
              </a:rPr>
              <a:t>Claim 2:</a:t>
            </a:r>
            <a:r>
              <a:rPr sz="3600">
                <a:solidFill>
                  <a:srgbClr val="FF2600"/>
                </a:solidFill>
              </a:rPr>
              <a:t>  </a:t>
            </a:r>
            <a:r>
              <a:rPr sz="3200">
                <a:solidFill>
                  <a:srgbClr val="FF2600"/>
                </a:solidFill>
              </a:rPr>
              <a:t>ϴ(P,x) = max(ϴ</a:t>
            </a:r>
            <a:r>
              <a:rPr baseline="-5999" sz="3200">
                <a:solidFill>
                  <a:srgbClr val="FF2600"/>
                </a:solidFill>
              </a:rPr>
              <a:t>L</a:t>
            </a:r>
            <a:r>
              <a:rPr sz="3200">
                <a:solidFill>
                  <a:srgbClr val="FF2600"/>
                </a:solidFill>
              </a:rPr>
              <a:t>(P,x), ϴ</a:t>
            </a:r>
            <a:r>
              <a:rPr baseline="-5999" sz="3200">
                <a:solidFill>
                  <a:srgbClr val="FF2600"/>
                </a:solidFill>
              </a:rPr>
              <a:t>R</a:t>
            </a:r>
            <a:r>
              <a:rPr sz="3200">
                <a:solidFill>
                  <a:srgbClr val="FF2600"/>
                </a:solidFill>
              </a:rPr>
              <a:t>(P,x))</a:t>
            </a:r>
            <a:endParaRPr sz="3200">
              <a:solidFill>
                <a:srgbClr val="FF2600"/>
              </a:solidFill>
            </a:endParaRPr>
          </a:p>
          <a:p>
            <a:pPr lvl="1" algn="l" defTabSz="457200">
              <a:defRPr sz="1800"/>
            </a:pPr>
            <a:r>
              <a:rPr sz="3600"/>
              <a:t>is a unimodal function.</a:t>
            </a:r>
          </a:p>
        </p:txBody>
      </p:sp>
      <p:sp>
        <p:nvSpPr>
          <p:cNvPr id="954" name="Shape 954"/>
          <p:cNvSpPr/>
          <p:nvPr>
            <p:ph type="title" idx="4294967295"/>
          </p:nvPr>
        </p:nvSpPr>
        <p:spPr>
          <a:xfrm>
            <a:off x="952500" y="143336"/>
            <a:ext cx="11099800" cy="1348927"/>
          </a:xfrm>
          <a:prstGeom prst="rect">
            <a:avLst/>
          </a:prstGeom>
        </p:spPr>
        <p:txBody>
          <a:bodyPr lIns="0" tIns="0" rIns="0" bIns="0"/>
          <a:lstStyle/>
          <a:p>
            <a:pPr lvl="0" algn="ctr" defTabSz="584200">
              <a:spcBef>
                <a:spcPts val="4200"/>
              </a:spcBef>
              <a:defRPr sz="1800">
                <a:solidFill>
                  <a:srgbClr val="000000"/>
                </a:solidFill>
              </a:defRPr>
            </a:pPr>
            <a:r>
              <a:rPr sz="5000" u="sng">
                <a:latin typeface="+mn-lt"/>
                <a:ea typeface="+mn-ea"/>
                <a:cs typeface="+mn-cs"/>
                <a:sym typeface="Helvetica Light"/>
              </a:rPr>
              <a:t>An O(|P| log|P|) Algorithm for ϴ</a:t>
            </a:r>
            <a:r>
              <a:rPr baseline="31999" sz="5000" u="sng">
                <a:latin typeface="+mn-lt"/>
                <a:ea typeface="+mn-ea"/>
                <a:cs typeface="+mn-cs"/>
                <a:sym typeface="Helvetica Light"/>
              </a:rPr>
              <a:t>1</a:t>
            </a:r>
            <a:r>
              <a:rPr sz="5000" u="sng">
                <a:latin typeface="+mn-lt"/>
                <a:ea typeface="+mn-ea"/>
                <a:cs typeface="+mn-cs"/>
                <a:sym typeface="Helvetica Light"/>
              </a:rPr>
              <a:t>(P) </a:t>
            </a:r>
          </a:p>
        </p:txBody>
      </p:sp>
      <p:sp>
        <p:nvSpPr>
          <p:cNvPr id="955" name="Shape 955"/>
          <p:cNvSpPr/>
          <p:nvPr/>
        </p:nvSpPr>
        <p:spPr>
          <a:xfrm>
            <a:off x="232717" y="7301536"/>
            <a:ext cx="12131057" cy="23796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 algn="l">
              <a:defRPr sz="1800"/>
            </a:pPr>
            <a:r>
              <a:rPr b="1" sz="36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Algorithm:</a:t>
            </a:r>
            <a:r>
              <a:rPr sz="3600">
                <a:solidFill>
                  <a:srgbClr val="0433FF"/>
                </a:solidFill>
              </a:rPr>
              <a:t> Using  O(|P| log|P|)  time binary search </a:t>
            </a:r>
            <a:endParaRPr sz="3600">
              <a:solidFill>
                <a:srgbClr val="0433FF"/>
              </a:solidFill>
            </a:endParaRPr>
          </a:p>
          <a:p>
            <a:pPr lvl="0" algn="l">
              <a:defRPr sz="1800"/>
            </a:pPr>
            <a:r>
              <a:rPr sz="3600">
                <a:solidFill>
                  <a:srgbClr val="0433FF"/>
                </a:solidFill>
              </a:rPr>
              <a:t>                    Find x</a:t>
            </a:r>
            <a:r>
              <a:rPr baseline="-5999" sz="3600">
                <a:solidFill>
                  <a:srgbClr val="0433FF"/>
                </a:solidFill>
              </a:rPr>
              <a:t>t</a:t>
            </a:r>
            <a:r>
              <a:rPr sz="3600">
                <a:solidFill>
                  <a:srgbClr val="0433FF"/>
                </a:solidFill>
              </a:rPr>
              <a:t> s.t ϴ</a:t>
            </a:r>
            <a:r>
              <a:rPr baseline="31999" sz="3600">
                <a:solidFill>
                  <a:srgbClr val="0433FF"/>
                </a:solidFill>
              </a:rPr>
              <a:t>1</a:t>
            </a:r>
            <a:r>
              <a:rPr sz="3600">
                <a:solidFill>
                  <a:srgbClr val="0433FF"/>
                </a:solidFill>
              </a:rPr>
              <a:t>(P)= ϴ(P,x) satisfying x</a:t>
            </a:r>
            <a:r>
              <a:rPr baseline="-5999" sz="3600">
                <a:solidFill>
                  <a:srgbClr val="0433FF"/>
                </a:solidFill>
              </a:rPr>
              <a:t>t</a:t>
            </a:r>
            <a:r>
              <a:rPr sz="3600">
                <a:solidFill>
                  <a:srgbClr val="0433FF"/>
                </a:solidFill>
              </a:rPr>
              <a:t> &lt; x ≤ x</a:t>
            </a:r>
            <a:r>
              <a:rPr baseline="-5999" sz="3600">
                <a:solidFill>
                  <a:srgbClr val="0433FF"/>
                </a:solidFill>
              </a:rPr>
              <a:t>t+1</a:t>
            </a:r>
            <a:r>
              <a:rPr sz="3600">
                <a:solidFill>
                  <a:srgbClr val="0433FF"/>
                </a:solidFill>
              </a:rPr>
              <a:t>.</a:t>
            </a:r>
            <a:endParaRPr sz="3600">
              <a:solidFill>
                <a:srgbClr val="0433FF"/>
              </a:solidFill>
            </a:endParaRPr>
          </a:p>
          <a:p>
            <a:pPr lvl="0" algn="l">
              <a:spcBef>
                <a:spcPts val="600"/>
              </a:spcBef>
              <a:defRPr sz="1800"/>
            </a:pPr>
            <a:r>
              <a:rPr sz="3600"/>
              <a:t>Gives ϴ</a:t>
            </a:r>
            <a:r>
              <a:rPr baseline="-5999" sz="3600"/>
              <a:t>L</a:t>
            </a:r>
            <a:r>
              <a:rPr sz="3600"/>
              <a:t>(P, x</a:t>
            </a:r>
            <a:r>
              <a:rPr baseline="-5999" sz="3600"/>
              <a:t>t</a:t>
            </a:r>
            <a:r>
              <a:rPr sz="3600"/>
              <a:t>), ϴ</a:t>
            </a:r>
            <a:r>
              <a:rPr baseline="-5999" sz="3600"/>
              <a:t>R</a:t>
            </a:r>
            <a:r>
              <a:rPr sz="3600"/>
              <a:t>(P, x</a:t>
            </a:r>
            <a:r>
              <a:rPr baseline="-5999" sz="3600"/>
              <a:t>t</a:t>
            </a:r>
            <a:r>
              <a:rPr sz="3600"/>
              <a:t>), ϴ</a:t>
            </a:r>
            <a:r>
              <a:rPr baseline="-5999" sz="3600"/>
              <a:t>L</a:t>
            </a:r>
            <a:r>
              <a:rPr sz="3600"/>
              <a:t>(P, x</a:t>
            </a:r>
            <a:r>
              <a:rPr baseline="-5999" sz="3600"/>
              <a:t>t+1</a:t>
            </a:r>
            <a:r>
              <a:rPr sz="3600"/>
              <a:t>), ϴ</a:t>
            </a:r>
            <a:r>
              <a:rPr baseline="-5999" sz="3600"/>
              <a:t>R</a:t>
            </a:r>
            <a:r>
              <a:rPr sz="3600"/>
              <a:t>(P, x</a:t>
            </a:r>
            <a:r>
              <a:rPr baseline="-5999" sz="3600"/>
              <a:t>t+1</a:t>
            </a:r>
            <a:r>
              <a:rPr sz="3600"/>
              <a:t>)</a:t>
            </a:r>
            <a:br>
              <a:rPr sz="3600"/>
            </a:br>
            <a:r>
              <a:rPr sz="3600"/>
              <a:t>In O(1) time do a linear interpolation to find x.</a:t>
            </a:r>
          </a:p>
        </p:txBody>
      </p:sp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955" grpId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Shape 957"/>
          <p:cNvSpPr/>
          <p:nvPr>
            <p:ph type="body" idx="1"/>
          </p:nvPr>
        </p:nvSpPr>
        <p:spPr>
          <a:xfrm>
            <a:off x="952500" y="2625237"/>
            <a:ext cx="11099800" cy="7213601"/>
          </a:xfrm>
          <a:prstGeom prst="rect">
            <a:avLst/>
          </a:prstGeom>
        </p:spPr>
        <p:txBody>
          <a:bodyPr anchor="t"/>
          <a:lstStyle/>
          <a:p>
            <a:pPr lvl="0" marL="635000" indent="-635000">
              <a:buSzPct val="100000"/>
              <a:buAutoNum type="arabicPeriod" startAt="1"/>
              <a:defRPr sz="1800"/>
            </a:pPr>
            <a:r>
              <a:rPr sz="3600"/>
              <a:t>Formulae for ϴ</a:t>
            </a:r>
            <a:r>
              <a:rPr baseline="-5999" sz="3600"/>
              <a:t>L</a:t>
            </a:r>
            <a:r>
              <a:rPr sz="3600"/>
              <a:t>(P,x) and ϴ</a:t>
            </a:r>
            <a:r>
              <a:rPr baseline="-5999" sz="3600"/>
              <a:t>L</a:t>
            </a:r>
            <a:r>
              <a:rPr sz="3600"/>
              <a:t>(P,x)</a:t>
            </a:r>
            <a:endParaRPr sz="3600"/>
          </a:p>
          <a:p>
            <a:pPr lvl="0" marL="635000" indent="-635000">
              <a:spcBef>
                <a:spcPts val="5400"/>
              </a:spcBef>
              <a:buSzPct val="100000"/>
              <a:buAutoNum type="arabicPeriod" startAt="1"/>
              <a:defRPr sz="1800"/>
            </a:pPr>
            <a:r>
              <a:rPr sz="3600"/>
              <a:t>=&gt;  O(|P|) Algorithm for  ϴ</a:t>
            </a:r>
            <a:r>
              <a:rPr baseline="-5999" sz="3600"/>
              <a:t>L</a:t>
            </a:r>
            <a:r>
              <a:rPr sz="3600"/>
              <a:t>(P,x), ϴ</a:t>
            </a:r>
            <a:r>
              <a:rPr baseline="-5999" sz="3600"/>
              <a:t>L</a:t>
            </a:r>
            <a:r>
              <a:rPr sz="3600"/>
              <a:t>(P,x)</a:t>
            </a:r>
            <a:endParaRPr sz="3600"/>
          </a:p>
          <a:p>
            <a:pPr lvl="0" marL="635000" indent="-635000">
              <a:spcBef>
                <a:spcPts val="5400"/>
              </a:spcBef>
              <a:buSzPct val="100000"/>
              <a:buAutoNum type="arabicPeriod" startAt="1"/>
              <a:defRPr sz="1800"/>
            </a:pPr>
            <a:r>
              <a:rPr sz="3600"/>
              <a:t>=&gt; O(|P| log |P|)  Algorithm for ϴ</a:t>
            </a:r>
            <a:r>
              <a:rPr baseline="31999" sz="3600"/>
              <a:t>1</a:t>
            </a:r>
            <a:r>
              <a:rPr sz="3600"/>
              <a:t>(P)</a:t>
            </a:r>
            <a:endParaRPr sz="3600"/>
          </a:p>
          <a:p>
            <a:pPr lvl="0" marL="635000" indent="-635000">
              <a:spcBef>
                <a:spcPts val="5400"/>
              </a:spcBef>
              <a:buSzPct val="100000"/>
              <a:buAutoNum type="arabicPeriod" startAt="1"/>
              <a:defRPr sz="1800"/>
            </a:pPr>
            <a:r>
              <a:rPr sz="3600">
                <a:solidFill>
                  <a:srgbClr val="FF2600"/>
                </a:solidFill>
              </a:rPr>
              <a:t>=&gt; O(|P| log |P|)  Algorithm that  </a:t>
            </a:r>
            <a:r>
              <a:rPr sz="4100">
                <a:solidFill>
                  <a:srgbClr val="FF2600"/>
                </a:solidFill>
              </a:rPr>
              <a:t>∀</a:t>
            </a:r>
            <a:r>
              <a:rPr sz="3600">
                <a:solidFill>
                  <a:srgbClr val="FF2600"/>
                </a:solidFill>
              </a:rPr>
              <a:t>α &gt; 0</a:t>
            </a:r>
            <a:br>
              <a:rPr sz="3600">
                <a:solidFill>
                  <a:srgbClr val="FF2600"/>
                </a:solidFill>
              </a:rPr>
            </a:br>
            <a:r>
              <a:rPr sz="3600">
                <a:solidFill>
                  <a:srgbClr val="FF2600"/>
                </a:solidFill>
              </a:rPr>
              <a:t>       tests whether   ϴ</a:t>
            </a:r>
            <a:r>
              <a:rPr baseline="31999" sz="3600">
                <a:solidFill>
                  <a:srgbClr val="FF2600"/>
                </a:solidFill>
              </a:rPr>
              <a:t>k</a:t>
            </a:r>
            <a:r>
              <a:rPr sz="3600">
                <a:solidFill>
                  <a:srgbClr val="FF2600"/>
                </a:solidFill>
              </a:rPr>
              <a:t>(P) ≤ α </a:t>
            </a:r>
            <a:endParaRPr sz="3600">
              <a:solidFill>
                <a:srgbClr val="FF2600"/>
              </a:solidFill>
            </a:endParaRPr>
          </a:p>
          <a:p>
            <a:pPr lvl="0" marL="635000" indent="-635000">
              <a:spcBef>
                <a:spcPts val="5400"/>
              </a:spcBef>
              <a:buSzPct val="100000"/>
              <a:buAutoNum type="arabicPeriod" startAt="1"/>
              <a:defRPr sz="1800"/>
            </a:pPr>
            <a:r>
              <a:rPr sz="3600"/>
              <a:t>=&gt; </a:t>
            </a:r>
            <a:r>
              <a:rPr sz="3600"/>
              <a:t>O(k|P| log</a:t>
            </a:r>
            <a:r>
              <a:rPr baseline="31999" sz="3600"/>
              <a:t>2</a:t>
            </a:r>
            <a:r>
              <a:rPr sz="3600"/>
              <a:t> |P|)  Algorithm for </a:t>
            </a:r>
            <a:r>
              <a:rPr sz="3600"/>
              <a:t>ϴ</a:t>
            </a:r>
            <a:r>
              <a:rPr baseline="31999" sz="3600"/>
              <a:t>k</a:t>
            </a:r>
            <a:r>
              <a:rPr sz="3600"/>
              <a:t>(P)</a:t>
            </a:r>
          </a:p>
        </p:txBody>
      </p:sp>
      <p:sp>
        <p:nvSpPr>
          <p:cNvPr id="958" name="Shape 958"/>
          <p:cNvSpPr/>
          <p:nvPr>
            <p:ph type="title" idx="4294967295"/>
          </p:nvPr>
        </p:nvSpPr>
        <p:spPr>
          <a:xfrm>
            <a:off x="952500" y="444500"/>
            <a:ext cx="11099800" cy="939372"/>
          </a:xfrm>
          <a:prstGeom prst="rect">
            <a:avLst/>
          </a:prstGeom>
        </p:spPr>
        <p:txBody>
          <a:bodyPr lIns="0" tIns="0" rIns="0" bIns="0"/>
          <a:lstStyle>
            <a:lvl1pPr algn="ctr" defTabSz="397256">
              <a:defRPr sz="5440" u="sng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>
              <a:defRPr sz="1800" u="none"/>
            </a:pPr>
            <a:r>
              <a:rPr sz="5440" u="sng"/>
              <a:t>Algorithm Development Sketch</a:t>
            </a:r>
          </a:p>
        </p:txBody>
      </p:sp>
    </p:spTree>
  </p:cSld>
  <p:clrMapOvr>
    <a:masterClrMapping/>
  </p:clrMapOvr>
  <p:transition spd="med" advClick="1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0" name="Shape 960"/>
          <p:cNvSpPr/>
          <p:nvPr>
            <p:ph type="title" idx="4294967295"/>
          </p:nvPr>
        </p:nvSpPr>
        <p:spPr>
          <a:xfrm>
            <a:off x="952500" y="143336"/>
            <a:ext cx="11099800" cy="1348927"/>
          </a:xfrm>
          <a:prstGeom prst="rect">
            <a:avLst/>
          </a:prstGeom>
        </p:spPr>
        <p:txBody>
          <a:bodyPr lIns="0" tIns="0" rIns="0" bIns="0"/>
          <a:lstStyle/>
          <a:p>
            <a:pPr lvl="0" algn="ctr" defTabSz="560831">
              <a:spcBef>
                <a:spcPts val="4000"/>
              </a:spcBef>
              <a:defRPr sz="1800">
                <a:solidFill>
                  <a:srgbClr val="000000"/>
                </a:solidFill>
              </a:defRPr>
            </a:pPr>
            <a:r>
              <a:rPr sz="4224" u="sng">
                <a:latin typeface="+mn-lt"/>
                <a:ea typeface="+mn-ea"/>
                <a:cs typeface="+mn-cs"/>
                <a:sym typeface="Helvetica Light"/>
              </a:rPr>
              <a:t>An O(|P| log|P|) Testing Algorithm for ϴ</a:t>
            </a:r>
            <a:r>
              <a:rPr baseline="31999" sz="4224" u="sng">
                <a:latin typeface="+mn-lt"/>
                <a:ea typeface="+mn-ea"/>
                <a:cs typeface="+mn-cs"/>
                <a:sym typeface="Helvetica Light"/>
              </a:rPr>
              <a:t>k</a:t>
            </a:r>
            <a:r>
              <a:rPr sz="4224" u="sng">
                <a:latin typeface="+mn-lt"/>
                <a:ea typeface="+mn-ea"/>
                <a:cs typeface="+mn-cs"/>
                <a:sym typeface="Helvetica Light"/>
              </a:rPr>
              <a:t>(P) [1] </a:t>
            </a:r>
          </a:p>
        </p:txBody>
      </p:sp>
      <p:sp>
        <p:nvSpPr>
          <p:cNvPr id="961" name="Shape 961"/>
          <p:cNvSpPr/>
          <p:nvPr/>
        </p:nvSpPr>
        <p:spPr>
          <a:xfrm>
            <a:off x="588638" y="1240148"/>
            <a:ext cx="12005484" cy="1193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 algn="l">
              <a:defRPr sz="1800"/>
            </a:pPr>
            <a:r>
              <a:rPr sz="3600"/>
              <a:t>Set P</a:t>
            </a:r>
            <a:r>
              <a:rPr baseline="-5999" sz="3600"/>
              <a:t>i,j </a:t>
            </a:r>
            <a:r>
              <a:rPr sz="3600"/>
              <a:t>to be path from x</a:t>
            </a:r>
            <a:r>
              <a:rPr baseline="-5999" sz="3600"/>
              <a:t>i</a:t>
            </a:r>
            <a:r>
              <a:rPr sz="3600"/>
              <a:t> to x</a:t>
            </a:r>
            <a:r>
              <a:rPr baseline="-5999" sz="3600"/>
              <a:t>j</a:t>
            </a:r>
            <a:r>
              <a:rPr sz="3600"/>
              <a:t> and P</a:t>
            </a:r>
            <a:r>
              <a:rPr baseline="-5999" sz="3600"/>
              <a:t>i,x </a:t>
            </a:r>
            <a:r>
              <a:rPr sz="3600"/>
              <a:t> path from x</a:t>
            </a:r>
            <a:r>
              <a:rPr baseline="-5999" sz="3600"/>
              <a:t>i</a:t>
            </a:r>
            <a:r>
              <a:rPr sz="3600"/>
              <a:t> to x.</a:t>
            </a:r>
            <a:br>
              <a:rPr sz="3600"/>
            </a:br>
            <a:r>
              <a:rPr sz="3600"/>
              <a:t>Set |P| to be # of vertices in P.</a:t>
            </a:r>
          </a:p>
        </p:txBody>
      </p:sp>
      <p:sp>
        <p:nvSpPr>
          <p:cNvPr id="962" name="Shape 962"/>
          <p:cNvSpPr/>
          <p:nvPr/>
        </p:nvSpPr>
        <p:spPr>
          <a:xfrm>
            <a:off x="494419" y="2636453"/>
            <a:ext cx="12193922" cy="12877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 algn="l">
              <a:defRPr sz="1800"/>
            </a:pPr>
            <a:r>
              <a:rPr sz="3600" u="sng"/>
              <a:t>Thm:</a:t>
            </a:r>
            <a:r>
              <a:rPr sz="3600"/>
              <a:t>  </a:t>
            </a:r>
            <a:r>
              <a:rPr sz="4700"/>
              <a:t>∀</a:t>
            </a:r>
            <a:r>
              <a:rPr sz="3600"/>
              <a:t>α &gt; 0, k&gt;0  and i,j can test   </a:t>
            </a:r>
            <a:r>
              <a:rPr b="1" sz="36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if ϴ</a:t>
            </a:r>
            <a:r>
              <a:rPr b="1" baseline="31999" sz="36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k</a:t>
            </a:r>
            <a:r>
              <a:rPr b="1" sz="36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(P</a:t>
            </a:r>
            <a:r>
              <a:rPr b="1" baseline="-5999" sz="36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i,n</a:t>
            </a:r>
            <a:r>
              <a:rPr b="1" sz="36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) ≤ α  </a:t>
            </a:r>
            <a:br>
              <a:rPr sz="3600"/>
            </a:br>
            <a:r>
              <a:rPr sz="3600"/>
              <a:t>in </a:t>
            </a:r>
            <a:r>
              <a:rPr b="1" i="1" sz="36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O( |P</a:t>
            </a:r>
            <a:r>
              <a:rPr b="1" baseline="-5999" i="1" sz="36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i,n </a:t>
            </a:r>
            <a:r>
              <a:rPr b="1" i="1" sz="36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|  log |P</a:t>
            </a:r>
            <a:r>
              <a:rPr b="1" baseline="-5999" i="1" sz="36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i,n </a:t>
            </a:r>
            <a:r>
              <a:rPr b="1" i="1" sz="36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| )</a:t>
            </a:r>
            <a:r>
              <a:rPr b="1" sz="36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  </a:t>
            </a:r>
            <a:r>
              <a:rPr sz="3600"/>
              <a:t>time</a:t>
            </a:r>
          </a:p>
        </p:txBody>
      </p:sp>
      <p:sp>
        <p:nvSpPr>
          <p:cNvPr id="963" name="Shape 963"/>
          <p:cNvSpPr/>
          <p:nvPr/>
        </p:nvSpPr>
        <p:spPr>
          <a:xfrm>
            <a:off x="501264" y="4126681"/>
            <a:ext cx="12495086" cy="12877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 algn="l">
              <a:defRPr sz="1800"/>
            </a:pPr>
            <a:r>
              <a:rPr sz="3600" u="sng"/>
              <a:t>Lemma:</a:t>
            </a:r>
            <a:r>
              <a:rPr sz="3600"/>
              <a:t>  </a:t>
            </a:r>
            <a:r>
              <a:rPr sz="4700"/>
              <a:t>∀</a:t>
            </a:r>
            <a:r>
              <a:rPr sz="3600"/>
              <a:t>α &gt; 0, and i  can find </a:t>
            </a:r>
            <a:r>
              <a:rPr b="1" sz="36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maximum j s.t.  ϴ</a:t>
            </a:r>
            <a:r>
              <a:rPr b="1" baseline="31999" sz="36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1</a:t>
            </a:r>
            <a:r>
              <a:rPr b="1" sz="36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(P</a:t>
            </a:r>
            <a:r>
              <a:rPr b="1" baseline="-5999" sz="36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i,j</a:t>
            </a:r>
            <a:r>
              <a:rPr b="1" sz="36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) ≤ α</a:t>
            </a:r>
            <a:r>
              <a:rPr sz="3600"/>
              <a:t> in </a:t>
            </a:r>
            <a:r>
              <a:rPr b="1" i="1" sz="36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O( |P</a:t>
            </a:r>
            <a:r>
              <a:rPr b="1" baseline="-5999" i="1" sz="36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i,j </a:t>
            </a:r>
            <a:r>
              <a:rPr b="1" i="1" sz="36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|  log |P</a:t>
            </a:r>
            <a:r>
              <a:rPr b="1" baseline="-5999" i="1" sz="36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i,j </a:t>
            </a:r>
            <a:r>
              <a:rPr b="1" i="1" sz="36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| )</a:t>
            </a:r>
            <a:r>
              <a:rPr b="1" sz="36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3600"/>
              <a:t>  time</a:t>
            </a:r>
          </a:p>
        </p:txBody>
      </p:sp>
      <p:sp>
        <p:nvSpPr>
          <p:cNvPr id="964" name="Shape 964"/>
          <p:cNvSpPr/>
          <p:nvPr/>
        </p:nvSpPr>
        <p:spPr>
          <a:xfrm>
            <a:off x="501264" y="5810360"/>
            <a:ext cx="12495086" cy="17486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 algn="l">
              <a:defRPr sz="1800"/>
            </a:pPr>
            <a:r>
              <a:rPr sz="3600" u="sng"/>
              <a:t>Proof Idea (Lemma):</a:t>
            </a:r>
            <a:r>
              <a:rPr sz="3600"/>
              <a:t>  </a:t>
            </a:r>
            <a:endParaRPr sz="3600"/>
          </a:p>
          <a:p>
            <a:pPr lvl="0" algn="l">
              <a:defRPr sz="1800"/>
            </a:pPr>
            <a:r>
              <a:rPr sz="3600"/>
              <a:t>In </a:t>
            </a:r>
            <a:r>
              <a:rPr b="1" i="1" sz="36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O(|P</a:t>
            </a:r>
            <a:r>
              <a:rPr b="1" baseline="-5999" i="1" sz="36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i,x </a:t>
            </a:r>
            <a:r>
              <a:rPr b="1" i="1" sz="36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|  log | P</a:t>
            </a:r>
            <a:r>
              <a:rPr b="1" baseline="-5999" i="1" sz="36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i,x </a:t>
            </a:r>
            <a:r>
              <a:rPr b="1" i="1" sz="36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|)</a:t>
            </a:r>
            <a:r>
              <a:rPr sz="3600"/>
              <a:t>  use linear formula for ϴ</a:t>
            </a:r>
            <a:r>
              <a:rPr baseline="-5999" sz="3600"/>
              <a:t>L</a:t>
            </a:r>
            <a:r>
              <a:rPr sz="3600"/>
              <a:t>(P</a:t>
            </a:r>
            <a:r>
              <a:rPr baseline="-5999" sz="3600"/>
              <a:t>i,n</a:t>
            </a:r>
            <a:r>
              <a:rPr sz="3600"/>
              <a:t>,x)  &amp;  doubling search technique to find max x s.t. </a:t>
            </a:r>
            <a:r>
              <a:rPr b="1" sz="36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ϴ</a:t>
            </a:r>
            <a:r>
              <a:rPr b="1" baseline="-5999" sz="36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L</a:t>
            </a:r>
            <a:r>
              <a:rPr b="1" sz="36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(P</a:t>
            </a:r>
            <a:r>
              <a:rPr b="1" baseline="-5999" sz="36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i,n</a:t>
            </a:r>
            <a:r>
              <a:rPr b="1" sz="36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,x) ≤ α</a:t>
            </a:r>
            <a:r>
              <a:rPr sz="3600"/>
              <a:t>.  </a:t>
            </a:r>
          </a:p>
        </p:txBody>
      </p:sp>
      <p:pic>
        <p:nvPicPr>
          <p:cNvPr id="965" name="Path9a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88224" y="8398230"/>
            <a:ext cx="11428352" cy="1110448"/>
          </a:xfrm>
          <a:prstGeom prst="rect">
            <a:avLst/>
          </a:prstGeom>
          <a:ln w="12700">
            <a:miter lim="400000"/>
          </a:ln>
        </p:spPr>
      </p:pic>
      <p:sp>
        <p:nvSpPr>
          <p:cNvPr id="966" name="Shape 966"/>
          <p:cNvSpPr/>
          <p:nvPr/>
        </p:nvSpPr>
        <p:spPr>
          <a:xfrm>
            <a:off x="8395" y="5504517"/>
            <a:ext cx="12988010" cy="1"/>
          </a:xfrm>
          <a:prstGeom prst="line">
            <a:avLst/>
          </a:prstGeom>
          <a:ln w="25400">
            <a:solidFill>
              <a:srgbClr val="AA7942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</a:p>
        </p:txBody>
      </p:sp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nodeType="clickEffect" presetClass="entr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nodeType="afterEffect" presetClass="entr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nodeType="clickEffect" presetClass="entr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nodeType="afterEffect" presetClass="entr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962" grpId="1"/>
      <p:bldP build="whole" bldLvl="1" animBg="1" rev="0" advAuto="0" spid="966" grpId="3"/>
      <p:bldP build="whole" bldLvl="1" animBg="1" rev="0" advAuto="0" spid="964" grpId="4"/>
      <p:bldP build="whole" bldLvl="1" animBg="1" rev="0" advAuto="0" spid="965" grpId="5"/>
      <p:bldP build="whole" bldLvl="1" animBg="1" rev="0" advAuto="0" spid="963" grpId="2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8" name="Shape 968"/>
          <p:cNvSpPr/>
          <p:nvPr>
            <p:ph type="title" idx="4294967295"/>
          </p:nvPr>
        </p:nvSpPr>
        <p:spPr>
          <a:xfrm>
            <a:off x="952500" y="143336"/>
            <a:ext cx="11099800" cy="1348927"/>
          </a:xfrm>
          <a:prstGeom prst="rect">
            <a:avLst/>
          </a:prstGeom>
        </p:spPr>
        <p:txBody>
          <a:bodyPr lIns="0" tIns="0" rIns="0" bIns="0"/>
          <a:lstStyle/>
          <a:p>
            <a:pPr lvl="0" algn="ctr" defTabSz="560831">
              <a:spcBef>
                <a:spcPts val="4000"/>
              </a:spcBef>
              <a:defRPr sz="1800">
                <a:solidFill>
                  <a:srgbClr val="000000"/>
                </a:solidFill>
              </a:defRPr>
            </a:pPr>
            <a:r>
              <a:rPr sz="4224" u="sng">
                <a:latin typeface="+mn-lt"/>
                <a:ea typeface="+mn-ea"/>
                <a:cs typeface="+mn-cs"/>
                <a:sym typeface="Helvetica Light"/>
              </a:rPr>
              <a:t>An O(|P| log|P|) Testing Algorithm for ϴ</a:t>
            </a:r>
            <a:r>
              <a:rPr baseline="31999" sz="4224" u="sng">
                <a:latin typeface="+mn-lt"/>
                <a:ea typeface="+mn-ea"/>
                <a:cs typeface="+mn-cs"/>
                <a:sym typeface="Helvetica Light"/>
              </a:rPr>
              <a:t>k</a:t>
            </a:r>
            <a:r>
              <a:rPr sz="4224" u="sng">
                <a:latin typeface="+mn-lt"/>
                <a:ea typeface="+mn-ea"/>
                <a:cs typeface="+mn-cs"/>
                <a:sym typeface="Helvetica Light"/>
              </a:rPr>
              <a:t>(P) [2]</a:t>
            </a:r>
          </a:p>
        </p:txBody>
      </p:sp>
      <p:sp>
        <p:nvSpPr>
          <p:cNvPr id="969" name="Shape 969"/>
          <p:cNvSpPr/>
          <p:nvPr/>
        </p:nvSpPr>
        <p:spPr>
          <a:xfrm>
            <a:off x="588638" y="1240148"/>
            <a:ext cx="12005484" cy="1193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 algn="l">
              <a:defRPr sz="1800"/>
            </a:pPr>
            <a:r>
              <a:rPr sz="3600"/>
              <a:t>Set P</a:t>
            </a:r>
            <a:r>
              <a:rPr baseline="-5999" sz="3600"/>
              <a:t>i,j </a:t>
            </a:r>
            <a:r>
              <a:rPr sz="3600"/>
              <a:t>to be path from x</a:t>
            </a:r>
            <a:r>
              <a:rPr baseline="-5999" sz="3600"/>
              <a:t>i</a:t>
            </a:r>
            <a:r>
              <a:rPr sz="3600"/>
              <a:t> to x</a:t>
            </a:r>
            <a:r>
              <a:rPr baseline="-5999" sz="3600"/>
              <a:t>j</a:t>
            </a:r>
            <a:r>
              <a:rPr sz="3600"/>
              <a:t> and P</a:t>
            </a:r>
            <a:r>
              <a:rPr baseline="-5999" sz="3600"/>
              <a:t>i,x </a:t>
            </a:r>
            <a:r>
              <a:rPr sz="3600"/>
              <a:t> path from x</a:t>
            </a:r>
            <a:r>
              <a:rPr baseline="-5999" sz="3600"/>
              <a:t>i</a:t>
            </a:r>
            <a:r>
              <a:rPr sz="3600"/>
              <a:t> to x.</a:t>
            </a:r>
            <a:br>
              <a:rPr sz="3600"/>
            </a:br>
            <a:r>
              <a:rPr sz="3600"/>
              <a:t>Set |P| to be # of vertices in P.</a:t>
            </a:r>
          </a:p>
        </p:txBody>
      </p:sp>
      <p:sp>
        <p:nvSpPr>
          <p:cNvPr id="970" name="Shape 970"/>
          <p:cNvSpPr/>
          <p:nvPr/>
        </p:nvSpPr>
        <p:spPr>
          <a:xfrm>
            <a:off x="494419" y="2636453"/>
            <a:ext cx="12193922" cy="12877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 algn="l">
              <a:defRPr sz="1800"/>
            </a:pPr>
            <a:r>
              <a:rPr sz="3600" u="sng"/>
              <a:t>Thm:</a:t>
            </a:r>
            <a:r>
              <a:rPr sz="3600"/>
              <a:t>  </a:t>
            </a:r>
            <a:r>
              <a:rPr sz="4700"/>
              <a:t>∀</a:t>
            </a:r>
            <a:r>
              <a:rPr sz="3600"/>
              <a:t>α &gt; 0, k&gt;0  and i,j can test   </a:t>
            </a:r>
            <a:r>
              <a:rPr b="1" sz="36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if ϴ</a:t>
            </a:r>
            <a:r>
              <a:rPr b="1" baseline="31999" sz="36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k</a:t>
            </a:r>
            <a:r>
              <a:rPr b="1" sz="36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(P</a:t>
            </a:r>
            <a:r>
              <a:rPr b="1" baseline="-5999" sz="36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i,n</a:t>
            </a:r>
            <a:r>
              <a:rPr b="1" sz="36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) ≤ α  </a:t>
            </a:r>
            <a:br>
              <a:rPr sz="3600"/>
            </a:br>
            <a:r>
              <a:rPr sz="3600"/>
              <a:t>in </a:t>
            </a:r>
            <a:r>
              <a:rPr b="1" i="1" sz="36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O( |P</a:t>
            </a:r>
            <a:r>
              <a:rPr b="1" baseline="-5999" i="1" sz="36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i,n</a:t>
            </a:r>
            <a:r>
              <a:rPr b="1" i="1" sz="36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|  log |P</a:t>
            </a:r>
            <a:r>
              <a:rPr b="1" baseline="-5999" i="1" sz="36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i,n </a:t>
            </a:r>
            <a:r>
              <a:rPr b="1" i="1" sz="36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| )</a:t>
            </a:r>
            <a:r>
              <a:rPr b="1" sz="36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  </a:t>
            </a:r>
            <a:r>
              <a:rPr sz="3600"/>
              <a:t>time</a:t>
            </a:r>
          </a:p>
        </p:txBody>
      </p:sp>
      <p:pic>
        <p:nvPicPr>
          <p:cNvPr id="971" name="Path9b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84254" y="8401518"/>
            <a:ext cx="11436292" cy="1111219"/>
          </a:xfrm>
          <a:prstGeom prst="rect">
            <a:avLst/>
          </a:prstGeom>
          <a:ln w="12700">
            <a:miter lim="400000"/>
          </a:ln>
        </p:spPr>
      </p:pic>
      <p:sp>
        <p:nvSpPr>
          <p:cNvPr id="972" name="Shape 972"/>
          <p:cNvSpPr/>
          <p:nvPr/>
        </p:nvSpPr>
        <p:spPr>
          <a:xfrm>
            <a:off x="501264" y="4126681"/>
            <a:ext cx="12495086" cy="12877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 algn="l">
              <a:defRPr sz="1800"/>
            </a:pPr>
            <a:r>
              <a:rPr sz="3600" u="sng"/>
              <a:t>Lemma:</a:t>
            </a:r>
            <a:r>
              <a:rPr sz="3600"/>
              <a:t>  </a:t>
            </a:r>
            <a:r>
              <a:rPr sz="4700"/>
              <a:t>∀</a:t>
            </a:r>
            <a:r>
              <a:rPr sz="3600"/>
              <a:t>α &gt; 0, and i  can find </a:t>
            </a:r>
            <a:r>
              <a:rPr b="1" sz="36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maximum j s.t.  ϴ</a:t>
            </a:r>
            <a:r>
              <a:rPr b="1" baseline="31999" sz="36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1</a:t>
            </a:r>
            <a:r>
              <a:rPr b="1" sz="36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(P</a:t>
            </a:r>
            <a:r>
              <a:rPr b="1" baseline="-5999" sz="36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i,j</a:t>
            </a:r>
            <a:r>
              <a:rPr b="1" sz="36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) ≤ α</a:t>
            </a:r>
            <a:r>
              <a:rPr sz="3600"/>
              <a:t> in </a:t>
            </a:r>
            <a:r>
              <a:rPr b="1" i="1" sz="36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O( |P</a:t>
            </a:r>
            <a:r>
              <a:rPr b="1" baseline="-5999" i="1" sz="36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i,j </a:t>
            </a:r>
            <a:r>
              <a:rPr b="1" i="1" sz="36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|  log |P</a:t>
            </a:r>
            <a:r>
              <a:rPr b="1" baseline="-5999" i="1" sz="36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i,j </a:t>
            </a:r>
            <a:r>
              <a:rPr b="1" i="1" sz="36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| ) </a:t>
            </a:r>
            <a:r>
              <a:rPr sz="3600"/>
              <a:t>  time</a:t>
            </a:r>
          </a:p>
        </p:txBody>
      </p:sp>
      <p:sp>
        <p:nvSpPr>
          <p:cNvPr id="973" name="Shape 973"/>
          <p:cNvSpPr/>
          <p:nvPr/>
        </p:nvSpPr>
        <p:spPr>
          <a:xfrm>
            <a:off x="8395" y="5504517"/>
            <a:ext cx="12988010" cy="1"/>
          </a:xfrm>
          <a:prstGeom prst="line">
            <a:avLst/>
          </a:prstGeom>
          <a:ln w="25400">
            <a:solidFill>
              <a:srgbClr val="AA7942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</a:p>
        </p:txBody>
      </p:sp>
      <p:sp>
        <p:nvSpPr>
          <p:cNvPr id="974" name="Shape 974"/>
          <p:cNvSpPr/>
          <p:nvPr/>
        </p:nvSpPr>
        <p:spPr>
          <a:xfrm>
            <a:off x="501264" y="5810360"/>
            <a:ext cx="12495086" cy="17486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 algn="l">
              <a:defRPr sz="1800"/>
            </a:pPr>
            <a:r>
              <a:rPr sz="3600" u="sng"/>
              <a:t>Proof Idea (Lemma):</a:t>
            </a:r>
            <a:r>
              <a:rPr sz="3600"/>
              <a:t>  </a:t>
            </a:r>
            <a:endParaRPr sz="3600"/>
          </a:p>
          <a:p>
            <a:pPr lvl="0" algn="l">
              <a:defRPr sz="1800"/>
            </a:pPr>
            <a:r>
              <a:rPr sz="3600"/>
              <a:t>In </a:t>
            </a:r>
            <a:r>
              <a:rPr b="1" i="1" sz="36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O(|P</a:t>
            </a:r>
            <a:r>
              <a:rPr b="1" baseline="-5999" i="1" sz="36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i,x </a:t>
            </a:r>
            <a:r>
              <a:rPr b="1" i="1" sz="36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|  log | P</a:t>
            </a:r>
            <a:r>
              <a:rPr b="1" baseline="-5999" i="1" sz="36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i,x </a:t>
            </a:r>
            <a:r>
              <a:rPr b="1" i="1" sz="36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|)</a:t>
            </a:r>
            <a:r>
              <a:rPr sz="3600"/>
              <a:t>  use linear formula for ϴ</a:t>
            </a:r>
            <a:r>
              <a:rPr baseline="-5999" sz="3600"/>
              <a:t>L</a:t>
            </a:r>
            <a:r>
              <a:rPr sz="3600"/>
              <a:t>(P</a:t>
            </a:r>
            <a:r>
              <a:rPr baseline="-5999" sz="3600"/>
              <a:t>i,n</a:t>
            </a:r>
            <a:r>
              <a:rPr sz="3600"/>
              <a:t>,x)  &amp;  doubling search technique to find max x s.t. </a:t>
            </a:r>
            <a:r>
              <a:rPr b="1" sz="36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ϴ</a:t>
            </a:r>
            <a:r>
              <a:rPr b="1" baseline="-5999" sz="36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L</a:t>
            </a:r>
            <a:r>
              <a:rPr b="1" sz="36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(P</a:t>
            </a:r>
            <a:r>
              <a:rPr b="1" baseline="-5999" sz="36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i,n</a:t>
            </a:r>
            <a:r>
              <a:rPr b="1" sz="36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,x) ≤ α</a:t>
            </a:r>
            <a:r>
              <a:rPr sz="3600"/>
              <a:t>.  </a:t>
            </a:r>
          </a:p>
        </p:txBody>
      </p:sp>
      <p:sp>
        <p:nvSpPr>
          <p:cNvPr id="975" name="Shape 975"/>
          <p:cNvSpPr/>
          <p:nvPr/>
        </p:nvSpPr>
        <p:spPr>
          <a:xfrm>
            <a:off x="549176" y="7656395"/>
            <a:ext cx="12399262" cy="6477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sz="3600"/>
              <a:t>Similarly, in </a:t>
            </a:r>
            <a:r>
              <a:rPr b="1" i="1" sz="36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O(|P</a:t>
            </a:r>
            <a:r>
              <a:rPr b="1" baseline="-5999" i="1" sz="36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x,j </a:t>
            </a:r>
            <a:r>
              <a:rPr b="1" i="1" sz="36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|  log | P</a:t>
            </a:r>
            <a:r>
              <a:rPr b="1" baseline="-5999" i="1" sz="36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x,j </a:t>
            </a:r>
            <a:r>
              <a:rPr b="1" i="1" sz="36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|)</a:t>
            </a:r>
            <a:r>
              <a:rPr sz="3600"/>
              <a:t>,   find max j s.t. </a:t>
            </a:r>
            <a:r>
              <a:rPr b="1" sz="36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ϴ</a:t>
            </a:r>
            <a:r>
              <a:rPr b="1" baseline="-5999" sz="36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R</a:t>
            </a:r>
            <a:r>
              <a:rPr b="1" sz="36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(P</a:t>
            </a:r>
            <a:r>
              <a:rPr b="1" baseline="-5999" sz="36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i,n</a:t>
            </a:r>
            <a:r>
              <a:rPr b="1" sz="36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,x) ≤ α</a:t>
            </a:r>
          </a:p>
        </p:txBody>
      </p:sp>
    </p:spTree>
  </p:cSld>
  <p:clrMapOvr>
    <a:masterClrMapping/>
  </p:clrMapOvr>
  <p:transition spd="med" advClick="1"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7" name="Shape 977"/>
          <p:cNvSpPr/>
          <p:nvPr>
            <p:ph type="title" idx="4294967295"/>
          </p:nvPr>
        </p:nvSpPr>
        <p:spPr>
          <a:xfrm>
            <a:off x="952500" y="143336"/>
            <a:ext cx="11099800" cy="1348927"/>
          </a:xfrm>
          <a:prstGeom prst="rect">
            <a:avLst/>
          </a:prstGeom>
        </p:spPr>
        <p:txBody>
          <a:bodyPr lIns="0" tIns="0" rIns="0" bIns="0"/>
          <a:lstStyle/>
          <a:p>
            <a:pPr lvl="0" algn="ctr" defTabSz="560831">
              <a:spcBef>
                <a:spcPts val="4000"/>
              </a:spcBef>
              <a:defRPr sz="1800">
                <a:solidFill>
                  <a:srgbClr val="000000"/>
                </a:solidFill>
              </a:defRPr>
            </a:pPr>
            <a:r>
              <a:rPr sz="4224" u="sng">
                <a:latin typeface="+mn-lt"/>
                <a:ea typeface="+mn-ea"/>
                <a:cs typeface="+mn-cs"/>
                <a:sym typeface="Helvetica Light"/>
              </a:rPr>
              <a:t>An O(|P| log|P|) Testing Algorithm for ϴ</a:t>
            </a:r>
            <a:r>
              <a:rPr baseline="31999" sz="4224" u="sng">
                <a:latin typeface="+mn-lt"/>
                <a:ea typeface="+mn-ea"/>
                <a:cs typeface="+mn-cs"/>
                <a:sym typeface="Helvetica Light"/>
              </a:rPr>
              <a:t>k</a:t>
            </a:r>
            <a:r>
              <a:rPr sz="4224" u="sng">
                <a:latin typeface="+mn-lt"/>
                <a:ea typeface="+mn-ea"/>
                <a:cs typeface="+mn-cs"/>
                <a:sym typeface="Helvetica Light"/>
              </a:rPr>
              <a:t>(P) [3] </a:t>
            </a:r>
          </a:p>
        </p:txBody>
      </p:sp>
      <p:sp>
        <p:nvSpPr>
          <p:cNvPr id="978" name="Shape 978"/>
          <p:cNvSpPr/>
          <p:nvPr/>
        </p:nvSpPr>
        <p:spPr>
          <a:xfrm>
            <a:off x="309614" y="6137810"/>
            <a:ext cx="12495086" cy="173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 algn="l">
              <a:defRPr sz="1800"/>
            </a:pPr>
            <a:r>
              <a:rPr sz="3600" u="sng"/>
              <a:t>Proof Sketch (Thm):</a:t>
            </a:r>
            <a:r>
              <a:rPr sz="3600"/>
              <a:t>  Use Lemma to peel off, from left side of  P</a:t>
            </a:r>
            <a:r>
              <a:rPr baseline="-5999" sz="3600"/>
              <a:t>i,j</a:t>
            </a:r>
            <a:r>
              <a:rPr sz="3600"/>
              <a:t>, k max-length subpaths that can each be 1-evacuated in α  time.  If this covers all  P</a:t>
            </a:r>
            <a:r>
              <a:rPr baseline="-5999" sz="3600"/>
              <a:t>i,j</a:t>
            </a:r>
            <a:r>
              <a:rPr sz="3600"/>
              <a:t>, then YES.  Otherwise NO.</a:t>
            </a:r>
          </a:p>
        </p:txBody>
      </p:sp>
      <p:pic>
        <p:nvPicPr>
          <p:cNvPr id="979" name="Path10a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555" y="7901824"/>
            <a:ext cx="11832995" cy="1270491"/>
          </a:xfrm>
          <a:prstGeom prst="rect">
            <a:avLst/>
          </a:prstGeom>
          <a:ln w="12700">
            <a:miter lim="400000"/>
          </a:ln>
        </p:spPr>
      </p:pic>
      <p:sp>
        <p:nvSpPr>
          <p:cNvPr id="980" name="Shape 980"/>
          <p:cNvSpPr/>
          <p:nvPr/>
        </p:nvSpPr>
        <p:spPr>
          <a:xfrm>
            <a:off x="588638" y="1349662"/>
            <a:ext cx="12005484" cy="1193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 algn="l">
              <a:defRPr sz="1800"/>
            </a:pPr>
            <a:r>
              <a:rPr sz="3600"/>
              <a:t>Set P</a:t>
            </a:r>
            <a:r>
              <a:rPr baseline="-5999" sz="3600"/>
              <a:t>i,j </a:t>
            </a:r>
            <a:r>
              <a:rPr sz="3600"/>
              <a:t>to be path from x</a:t>
            </a:r>
            <a:r>
              <a:rPr baseline="-5999" sz="3600"/>
              <a:t>i</a:t>
            </a:r>
            <a:r>
              <a:rPr sz="3600"/>
              <a:t> to x</a:t>
            </a:r>
            <a:r>
              <a:rPr baseline="-5999" sz="3600"/>
              <a:t>j</a:t>
            </a:r>
            <a:r>
              <a:rPr sz="3600"/>
              <a:t> and P</a:t>
            </a:r>
            <a:r>
              <a:rPr baseline="-5999" sz="3600"/>
              <a:t>i,x </a:t>
            </a:r>
            <a:r>
              <a:rPr sz="3600"/>
              <a:t> path from x</a:t>
            </a:r>
            <a:r>
              <a:rPr baseline="-5999" sz="3600"/>
              <a:t>i</a:t>
            </a:r>
            <a:r>
              <a:rPr sz="3600"/>
              <a:t> to x.</a:t>
            </a:r>
            <a:br>
              <a:rPr sz="3600"/>
            </a:br>
            <a:r>
              <a:rPr sz="3600"/>
              <a:t>Set |P| to be # of vertices in P.</a:t>
            </a:r>
          </a:p>
        </p:txBody>
      </p:sp>
      <p:sp>
        <p:nvSpPr>
          <p:cNvPr id="981" name="Shape 981"/>
          <p:cNvSpPr/>
          <p:nvPr/>
        </p:nvSpPr>
        <p:spPr>
          <a:xfrm>
            <a:off x="494419" y="2761546"/>
            <a:ext cx="12193922" cy="12877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 algn="l">
              <a:defRPr sz="1800"/>
            </a:pPr>
            <a:r>
              <a:rPr sz="3600" u="sng"/>
              <a:t>Thm:</a:t>
            </a:r>
            <a:r>
              <a:rPr sz="3600"/>
              <a:t>  </a:t>
            </a:r>
            <a:r>
              <a:rPr sz="4700"/>
              <a:t>∀</a:t>
            </a:r>
            <a:r>
              <a:rPr sz="3600"/>
              <a:t>α &gt; 0, k&gt;0  and i,j can test   </a:t>
            </a:r>
            <a:r>
              <a:rPr b="1" sz="36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if ϴ</a:t>
            </a:r>
            <a:r>
              <a:rPr b="1" baseline="31999" sz="36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k</a:t>
            </a:r>
            <a:r>
              <a:rPr b="1" sz="36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(P</a:t>
            </a:r>
            <a:r>
              <a:rPr b="1" baseline="-5999" sz="36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i,n</a:t>
            </a:r>
            <a:r>
              <a:rPr b="1" sz="36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) ≤ α  </a:t>
            </a:r>
            <a:br>
              <a:rPr sz="3600"/>
            </a:br>
            <a:r>
              <a:rPr sz="3600"/>
              <a:t>in </a:t>
            </a:r>
            <a:r>
              <a:rPr b="1" sz="36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O(| P</a:t>
            </a:r>
            <a:r>
              <a:rPr b="1" baseline="-5999" sz="36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i,n </a:t>
            </a:r>
            <a:r>
              <a:rPr b="1" sz="36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| log | P</a:t>
            </a:r>
            <a:r>
              <a:rPr b="1" baseline="-5999" sz="36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i,n </a:t>
            </a:r>
            <a:r>
              <a:rPr b="1" sz="36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|)  </a:t>
            </a:r>
            <a:r>
              <a:rPr sz="3600"/>
              <a:t>time</a:t>
            </a:r>
          </a:p>
        </p:txBody>
      </p:sp>
      <p:sp>
        <p:nvSpPr>
          <p:cNvPr id="982" name="Shape 982"/>
          <p:cNvSpPr/>
          <p:nvPr/>
        </p:nvSpPr>
        <p:spPr>
          <a:xfrm>
            <a:off x="494419" y="4188283"/>
            <a:ext cx="12495086" cy="12877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 algn="l">
              <a:defRPr sz="1800"/>
            </a:pPr>
            <a:r>
              <a:rPr sz="3600" u="sng"/>
              <a:t>Lemma:</a:t>
            </a:r>
            <a:r>
              <a:rPr sz="3600"/>
              <a:t>  </a:t>
            </a:r>
            <a:r>
              <a:rPr sz="4700"/>
              <a:t>∀</a:t>
            </a:r>
            <a:r>
              <a:rPr sz="3600"/>
              <a:t>α &gt; 0, and i  can find </a:t>
            </a:r>
            <a:r>
              <a:rPr b="1" sz="36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maximum j s.t.  ϴ</a:t>
            </a:r>
            <a:r>
              <a:rPr b="1" baseline="31999" sz="36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1</a:t>
            </a:r>
            <a:r>
              <a:rPr b="1" sz="36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(P</a:t>
            </a:r>
            <a:r>
              <a:rPr b="1" baseline="-5999" sz="36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i,j</a:t>
            </a:r>
            <a:r>
              <a:rPr b="1" sz="36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) ≤ α</a:t>
            </a:r>
            <a:r>
              <a:rPr sz="3600"/>
              <a:t> in </a:t>
            </a:r>
            <a:r>
              <a:rPr b="1" sz="36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O(| P</a:t>
            </a:r>
            <a:r>
              <a:rPr b="1" baseline="-5999" sz="36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i,j </a:t>
            </a:r>
            <a:r>
              <a:rPr b="1" sz="36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| log | P</a:t>
            </a:r>
            <a:r>
              <a:rPr b="1" baseline="-5999" sz="36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i,j </a:t>
            </a:r>
            <a:r>
              <a:rPr b="1" sz="36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|) </a:t>
            </a:r>
            <a:r>
              <a:rPr sz="3600"/>
              <a:t>  time</a:t>
            </a:r>
          </a:p>
        </p:txBody>
      </p:sp>
      <p:sp>
        <p:nvSpPr>
          <p:cNvPr id="983" name="Shape 983"/>
          <p:cNvSpPr/>
          <p:nvPr/>
        </p:nvSpPr>
        <p:spPr>
          <a:xfrm>
            <a:off x="8395" y="5627720"/>
            <a:ext cx="12988010" cy="1"/>
          </a:xfrm>
          <a:prstGeom prst="line">
            <a:avLst/>
          </a:prstGeom>
          <a:ln w="25400">
            <a:solidFill>
              <a:srgbClr val="AA7942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</a:p>
        </p:txBody>
      </p:sp>
      <p:sp>
        <p:nvSpPr>
          <p:cNvPr id="984" name="Shape 984"/>
          <p:cNvSpPr/>
          <p:nvPr/>
        </p:nvSpPr>
        <p:spPr>
          <a:xfrm>
            <a:off x="1026694" y="8031426"/>
            <a:ext cx="1182180" cy="508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b="1" i="1" sz="2700">
                <a:solidFill>
                  <a:srgbClr val="942192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i="0" sz="1800">
                <a:solidFill>
                  <a:srgbClr val="000000"/>
                </a:solidFill>
              </a:defRPr>
            </a:pPr>
            <a:r>
              <a:rPr b="1" i="1" sz="2700">
                <a:solidFill>
                  <a:srgbClr val="942192"/>
                </a:solidFill>
              </a:rPr>
              <a:t>α evac</a:t>
            </a:r>
          </a:p>
        </p:txBody>
      </p:sp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nodeType="clickEffect" presetClass="entr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nodeType="afterEffect" presetClass="entr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979" grpId="2"/>
      <p:bldP build="whole" bldLvl="1" animBg="1" rev="0" advAuto="0" spid="984" grpId="3"/>
      <p:bldP build="whole" bldLvl="1" animBg="1" rev="0" advAuto="0" spid="978" grpId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6" name="Path10b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55910" y="7723864"/>
            <a:ext cx="11835895" cy="2230319"/>
          </a:xfrm>
          <a:prstGeom prst="rect">
            <a:avLst/>
          </a:prstGeom>
          <a:ln w="12700">
            <a:miter lim="400000"/>
          </a:ln>
        </p:spPr>
      </p:pic>
      <p:sp>
        <p:nvSpPr>
          <p:cNvPr id="987" name="Shape 987"/>
          <p:cNvSpPr/>
          <p:nvPr>
            <p:ph type="title" idx="4294967295"/>
          </p:nvPr>
        </p:nvSpPr>
        <p:spPr>
          <a:xfrm>
            <a:off x="952500" y="143336"/>
            <a:ext cx="11099800" cy="1348927"/>
          </a:xfrm>
          <a:prstGeom prst="rect">
            <a:avLst/>
          </a:prstGeom>
        </p:spPr>
        <p:txBody>
          <a:bodyPr lIns="0" tIns="0" rIns="0" bIns="0"/>
          <a:lstStyle/>
          <a:p>
            <a:pPr lvl="0" algn="ctr" defTabSz="560831">
              <a:spcBef>
                <a:spcPts val="4000"/>
              </a:spcBef>
              <a:defRPr sz="1800">
                <a:solidFill>
                  <a:srgbClr val="000000"/>
                </a:solidFill>
              </a:defRPr>
            </a:pPr>
            <a:r>
              <a:rPr sz="4224" u="sng">
                <a:latin typeface="+mn-lt"/>
                <a:ea typeface="+mn-ea"/>
                <a:cs typeface="+mn-cs"/>
                <a:sym typeface="Helvetica Light"/>
              </a:rPr>
              <a:t>An O(|P| log|P|) Testing Algorithm for ϴ</a:t>
            </a:r>
            <a:r>
              <a:rPr baseline="31999" sz="4224" u="sng">
                <a:latin typeface="+mn-lt"/>
                <a:ea typeface="+mn-ea"/>
                <a:cs typeface="+mn-cs"/>
                <a:sym typeface="Helvetica Light"/>
              </a:rPr>
              <a:t>k</a:t>
            </a:r>
            <a:r>
              <a:rPr sz="4224" u="sng">
                <a:latin typeface="+mn-lt"/>
                <a:ea typeface="+mn-ea"/>
                <a:cs typeface="+mn-cs"/>
                <a:sym typeface="Helvetica Light"/>
              </a:rPr>
              <a:t>(P) [4]</a:t>
            </a:r>
          </a:p>
        </p:txBody>
      </p:sp>
      <p:sp>
        <p:nvSpPr>
          <p:cNvPr id="988" name="Shape 988"/>
          <p:cNvSpPr/>
          <p:nvPr/>
        </p:nvSpPr>
        <p:spPr>
          <a:xfrm>
            <a:off x="309614" y="6137810"/>
            <a:ext cx="12495086" cy="173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 algn="l">
              <a:defRPr sz="1800"/>
            </a:pPr>
            <a:r>
              <a:rPr sz="3600" u="sng"/>
              <a:t>Proof Sketch (Thm):</a:t>
            </a:r>
            <a:r>
              <a:rPr sz="3600"/>
              <a:t>  Use Lemma to peel off, from left side of  P</a:t>
            </a:r>
            <a:r>
              <a:rPr baseline="-5999" sz="3600"/>
              <a:t>i,j</a:t>
            </a:r>
            <a:r>
              <a:rPr sz="3600"/>
              <a:t>, k max-length subpaths that can each be 1-evacuated in α  time.  If this covers all  P</a:t>
            </a:r>
            <a:r>
              <a:rPr baseline="-5999" sz="3600"/>
              <a:t>i,j</a:t>
            </a:r>
            <a:r>
              <a:rPr sz="3600"/>
              <a:t>, then YES.  Otherwise NO.</a:t>
            </a:r>
          </a:p>
        </p:txBody>
      </p:sp>
      <p:sp>
        <p:nvSpPr>
          <p:cNvPr id="989" name="Shape 989"/>
          <p:cNvSpPr/>
          <p:nvPr/>
        </p:nvSpPr>
        <p:spPr>
          <a:xfrm>
            <a:off x="588638" y="1349662"/>
            <a:ext cx="12005484" cy="1193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 algn="l">
              <a:defRPr sz="1800"/>
            </a:pPr>
            <a:r>
              <a:rPr sz="3600"/>
              <a:t>Set P</a:t>
            </a:r>
            <a:r>
              <a:rPr baseline="-5999" sz="3600"/>
              <a:t>i,j </a:t>
            </a:r>
            <a:r>
              <a:rPr sz="3600"/>
              <a:t>to be path from x</a:t>
            </a:r>
            <a:r>
              <a:rPr baseline="-5999" sz="3600"/>
              <a:t>i</a:t>
            </a:r>
            <a:r>
              <a:rPr sz="3600"/>
              <a:t> to x</a:t>
            </a:r>
            <a:r>
              <a:rPr baseline="-5999" sz="3600"/>
              <a:t>j</a:t>
            </a:r>
            <a:r>
              <a:rPr sz="3600"/>
              <a:t> and P</a:t>
            </a:r>
            <a:r>
              <a:rPr baseline="-5999" sz="3600"/>
              <a:t>i,x </a:t>
            </a:r>
            <a:r>
              <a:rPr sz="3600"/>
              <a:t> path from x</a:t>
            </a:r>
            <a:r>
              <a:rPr baseline="-5999" sz="3600"/>
              <a:t>i</a:t>
            </a:r>
            <a:r>
              <a:rPr sz="3600"/>
              <a:t> to x.</a:t>
            </a:r>
            <a:br>
              <a:rPr sz="3600"/>
            </a:br>
            <a:r>
              <a:rPr sz="3600"/>
              <a:t>Set |P| to be # of vertices in P.</a:t>
            </a:r>
          </a:p>
        </p:txBody>
      </p:sp>
      <p:sp>
        <p:nvSpPr>
          <p:cNvPr id="990" name="Shape 990"/>
          <p:cNvSpPr/>
          <p:nvPr/>
        </p:nvSpPr>
        <p:spPr>
          <a:xfrm>
            <a:off x="494419" y="2761546"/>
            <a:ext cx="12193922" cy="12877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 algn="l">
              <a:defRPr sz="1800"/>
            </a:pPr>
            <a:r>
              <a:rPr sz="3600" u="sng"/>
              <a:t>Thm:</a:t>
            </a:r>
            <a:r>
              <a:rPr sz="3600"/>
              <a:t>  </a:t>
            </a:r>
            <a:r>
              <a:rPr sz="4700"/>
              <a:t>∀</a:t>
            </a:r>
            <a:r>
              <a:rPr sz="3600"/>
              <a:t>α &gt; 0, k&gt;0  and i,j can test   </a:t>
            </a:r>
            <a:r>
              <a:rPr b="1" sz="36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if ϴ</a:t>
            </a:r>
            <a:r>
              <a:rPr b="1" baseline="31999" sz="36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k</a:t>
            </a:r>
            <a:r>
              <a:rPr b="1" sz="36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(P</a:t>
            </a:r>
            <a:r>
              <a:rPr b="1" baseline="-5999" sz="36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i,n</a:t>
            </a:r>
            <a:r>
              <a:rPr b="1" sz="36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) ≤ α  </a:t>
            </a:r>
            <a:br>
              <a:rPr sz="3600"/>
            </a:br>
            <a:r>
              <a:rPr sz="3600"/>
              <a:t>in </a:t>
            </a:r>
            <a:r>
              <a:rPr b="1" sz="36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O(| P</a:t>
            </a:r>
            <a:r>
              <a:rPr b="1" baseline="-5999" sz="36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i,n </a:t>
            </a:r>
            <a:r>
              <a:rPr b="1" sz="36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| log | P</a:t>
            </a:r>
            <a:r>
              <a:rPr b="1" baseline="-5999" sz="36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i,n </a:t>
            </a:r>
            <a:r>
              <a:rPr b="1" sz="36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|)  </a:t>
            </a:r>
            <a:r>
              <a:rPr sz="3600"/>
              <a:t>time</a:t>
            </a:r>
          </a:p>
        </p:txBody>
      </p:sp>
      <p:sp>
        <p:nvSpPr>
          <p:cNvPr id="991" name="Shape 991"/>
          <p:cNvSpPr/>
          <p:nvPr/>
        </p:nvSpPr>
        <p:spPr>
          <a:xfrm>
            <a:off x="494419" y="4188283"/>
            <a:ext cx="12495086" cy="12877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 algn="l">
              <a:defRPr sz="1800"/>
            </a:pPr>
            <a:r>
              <a:rPr sz="3600" u="sng"/>
              <a:t>Lemma:</a:t>
            </a:r>
            <a:r>
              <a:rPr sz="3600"/>
              <a:t>  </a:t>
            </a:r>
            <a:r>
              <a:rPr sz="4700"/>
              <a:t>∀</a:t>
            </a:r>
            <a:r>
              <a:rPr sz="3600"/>
              <a:t>α &gt; 0, and i  can find </a:t>
            </a:r>
            <a:r>
              <a:rPr b="1" sz="36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maximum j s.t.  ϴ</a:t>
            </a:r>
            <a:r>
              <a:rPr b="1" baseline="31999" sz="36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1</a:t>
            </a:r>
            <a:r>
              <a:rPr b="1" sz="36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(P</a:t>
            </a:r>
            <a:r>
              <a:rPr b="1" baseline="-5999" sz="36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i,j</a:t>
            </a:r>
            <a:r>
              <a:rPr b="1" sz="36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) ≤ α</a:t>
            </a:r>
            <a:r>
              <a:rPr sz="3600"/>
              <a:t> in </a:t>
            </a:r>
            <a:r>
              <a:rPr b="1" sz="36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O(| P</a:t>
            </a:r>
            <a:r>
              <a:rPr b="1" baseline="-5999" sz="36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i,j </a:t>
            </a:r>
            <a:r>
              <a:rPr b="1" sz="36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| log | P</a:t>
            </a:r>
            <a:r>
              <a:rPr b="1" baseline="-5999" sz="36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i,j </a:t>
            </a:r>
            <a:r>
              <a:rPr b="1" sz="36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|) </a:t>
            </a:r>
            <a:r>
              <a:rPr sz="3600"/>
              <a:t>  time</a:t>
            </a:r>
          </a:p>
        </p:txBody>
      </p:sp>
      <p:sp>
        <p:nvSpPr>
          <p:cNvPr id="992" name="Shape 992"/>
          <p:cNvSpPr/>
          <p:nvPr/>
        </p:nvSpPr>
        <p:spPr>
          <a:xfrm>
            <a:off x="8395" y="5627720"/>
            <a:ext cx="12988010" cy="1"/>
          </a:xfrm>
          <a:prstGeom prst="line">
            <a:avLst/>
          </a:prstGeom>
          <a:ln w="25400">
            <a:solidFill>
              <a:srgbClr val="AA7942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</a:p>
        </p:txBody>
      </p:sp>
      <p:sp>
        <p:nvSpPr>
          <p:cNvPr id="993" name="Shape 993"/>
          <p:cNvSpPr/>
          <p:nvPr/>
        </p:nvSpPr>
        <p:spPr>
          <a:xfrm>
            <a:off x="1026694" y="8031426"/>
            <a:ext cx="1182180" cy="508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b="1" i="1" sz="2700">
                <a:solidFill>
                  <a:srgbClr val="942192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i="0" sz="1800">
                <a:solidFill>
                  <a:srgbClr val="000000"/>
                </a:solidFill>
              </a:defRPr>
            </a:pPr>
            <a:r>
              <a:rPr b="1" i="1" sz="2700">
                <a:solidFill>
                  <a:srgbClr val="942192"/>
                </a:solidFill>
              </a:rPr>
              <a:t>α evac</a:t>
            </a:r>
          </a:p>
        </p:txBody>
      </p:sp>
      <p:sp>
        <p:nvSpPr>
          <p:cNvPr id="994" name="Shape 994"/>
          <p:cNvSpPr/>
          <p:nvPr/>
        </p:nvSpPr>
        <p:spPr>
          <a:xfrm>
            <a:off x="3604072" y="8031426"/>
            <a:ext cx="1182180" cy="508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b="1" i="1" sz="2700">
                <a:solidFill>
                  <a:srgbClr val="942192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i="0" sz="1800">
                <a:solidFill>
                  <a:srgbClr val="000000"/>
                </a:solidFill>
              </a:defRPr>
            </a:pPr>
            <a:r>
              <a:rPr b="1" i="1" sz="2700">
                <a:solidFill>
                  <a:srgbClr val="942192"/>
                </a:solidFill>
              </a:rPr>
              <a:t>α evac</a:t>
            </a:r>
          </a:p>
        </p:txBody>
      </p:sp>
    </p:spTree>
  </p:cSld>
  <p:clrMapOvr>
    <a:masterClrMapping/>
  </p:clrMapOvr>
  <p:transition spd="med" advClick="1"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6" name="Path10c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9388" y="7744676"/>
            <a:ext cx="11840835" cy="2231250"/>
          </a:xfrm>
          <a:prstGeom prst="rect">
            <a:avLst/>
          </a:prstGeom>
          <a:ln w="12700">
            <a:miter lim="400000"/>
          </a:ln>
        </p:spPr>
      </p:pic>
      <p:sp>
        <p:nvSpPr>
          <p:cNvPr id="997" name="Shape 997"/>
          <p:cNvSpPr/>
          <p:nvPr>
            <p:ph type="title" idx="4294967295"/>
          </p:nvPr>
        </p:nvSpPr>
        <p:spPr>
          <a:xfrm>
            <a:off x="952500" y="143336"/>
            <a:ext cx="11099800" cy="1348927"/>
          </a:xfrm>
          <a:prstGeom prst="rect">
            <a:avLst/>
          </a:prstGeom>
        </p:spPr>
        <p:txBody>
          <a:bodyPr lIns="0" tIns="0" rIns="0" bIns="0"/>
          <a:lstStyle/>
          <a:p>
            <a:pPr lvl="0" algn="ctr" defTabSz="560831">
              <a:spcBef>
                <a:spcPts val="4000"/>
              </a:spcBef>
              <a:defRPr sz="1800">
                <a:solidFill>
                  <a:srgbClr val="000000"/>
                </a:solidFill>
              </a:defRPr>
            </a:pPr>
            <a:r>
              <a:rPr sz="4224" u="sng">
                <a:latin typeface="+mn-lt"/>
                <a:ea typeface="+mn-ea"/>
                <a:cs typeface="+mn-cs"/>
                <a:sym typeface="Helvetica Light"/>
              </a:rPr>
              <a:t>An O(|P| log|P|) Testing Algorithm for ϴ</a:t>
            </a:r>
            <a:r>
              <a:rPr baseline="31999" sz="4224" u="sng">
                <a:latin typeface="+mn-lt"/>
                <a:ea typeface="+mn-ea"/>
                <a:cs typeface="+mn-cs"/>
                <a:sym typeface="Helvetica Light"/>
              </a:rPr>
              <a:t>k</a:t>
            </a:r>
            <a:r>
              <a:rPr sz="4224" u="sng">
                <a:latin typeface="+mn-lt"/>
                <a:ea typeface="+mn-ea"/>
                <a:cs typeface="+mn-cs"/>
                <a:sym typeface="Helvetica Light"/>
              </a:rPr>
              <a:t>(P) [5] </a:t>
            </a:r>
          </a:p>
        </p:txBody>
      </p:sp>
      <p:sp>
        <p:nvSpPr>
          <p:cNvPr id="998" name="Shape 998"/>
          <p:cNvSpPr/>
          <p:nvPr/>
        </p:nvSpPr>
        <p:spPr>
          <a:xfrm>
            <a:off x="309614" y="6137810"/>
            <a:ext cx="12495086" cy="173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 algn="l">
              <a:defRPr sz="1800"/>
            </a:pPr>
            <a:r>
              <a:rPr sz="3600" u="sng"/>
              <a:t>Proof Sketch (Thm):</a:t>
            </a:r>
            <a:r>
              <a:rPr sz="3600"/>
              <a:t>  Use Lemma to peel off, from left side of  P</a:t>
            </a:r>
            <a:r>
              <a:rPr baseline="-5999" sz="3600"/>
              <a:t>i,j</a:t>
            </a:r>
            <a:r>
              <a:rPr sz="3600"/>
              <a:t>, k max-length subpaths that can each be 1-evacuated in α  time.  If this covers all  P</a:t>
            </a:r>
            <a:r>
              <a:rPr baseline="-5999" sz="3600"/>
              <a:t>i,j</a:t>
            </a:r>
            <a:r>
              <a:rPr sz="3600"/>
              <a:t>, then YES.  Otherwise NO.</a:t>
            </a:r>
          </a:p>
        </p:txBody>
      </p:sp>
      <p:sp>
        <p:nvSpPr>
          <p:cNvPr id="999" name="Shape 999"/>
          <p:cNvSpPr/>
          <p:nvPr/>
        </p:nvSpPr>
        <p:spPr>
          <a:xfrm>
            <a:off x="588638" y="1349662"/>
            <a:ext cx="12005484" cy="1193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 algn="l">
              <a:defRPr sz="1800"/>
            </a:pPr>
            <a:r>
              <a:rPr sz="3600"/>
              <a:t>Set P</a:t>
            </a:r>
            <a:r>
              <a:rPr baseline="-5999" sz="3600"/>
              <a:t>i,j </a:t>
            </a:r>
            <a:r>
              <a:rPr sz="3600"/>
              <a:t>to be path from x</a:t>
            </a:r>
            <a:r>
              <a:rPr baseline="-5999" sz="3600"/>
              <a:t>i</a:t>
            </a:r>
            <a:r>
              <a:rPr sz="3600"/>
              <a:t> to x</a:t>
            </a:r>
            <a:r>
              <a:rPr baseline="-5999" sz="3600"/>
              <a:t>j</a:t>
            </a:r>
            <a:r>
              <a:rPr sz="3600"/>
              <a:t> and P</a:t>
            </a:r>
            <a:r>
              <a:rPr baseline="-5999" sz="3600"/>
              <a:t>i,x </a:t>
            </a:r>
            <a:r>
              <a:rPr sz="3600"/>
              <a:t> path from x</a:t>
            </a:r>
            <a:r>
              <a:rPr baseline="-5999" sz="3600"/>
              <a:t>i</a:t>
            </a:r>
            <a:r>
              <a:rPr sz="3600"/>
              <a:t> to x.</a:t>
            </a:r>
            <a:br>
              <a:rPr sz="3600"/>
            </a:br>
            <a:r>
              <a:rPr sz="3600"/>
              <a:t>Set |P| to be # of vertices in P.</a:t>
            </a:r>
          </a:p>
        </p:txBody>
      </p:sp>
      <p:sp>
        <p:nvSpPr>
          <p:cNvPr id="1000" name="Shape 1000"/>
          <p:cNvSpPr/>
          <p:nvPr/>
        </p:nvSpPr>
        <p:spPr>
          <a:xfrm>
            <a:off x="494419" y="2761546"/>
            <a:ext cx="12193922" cy="12877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 algn="l">
              <a:defRPr sz="1800"/>
            </a:pPr>
            <a:r>
              <a:rPr sz="3600" u="sng"/>
              <a:t>Thm:</a:t>
            </a:r>
            <a:r>
              <a:rPr sz="3600"/>
              <a:t>  </a:t>
            </a:r>
            <a:r>
              <a:rPr sz="4700"/>
              <a:t>∀</a:t>
            </a:r>
            <a:r>
              <a:rPr sz="3600"/>
              <a:t>α &gt; 0, k&gt;0  and i,j can test   </a:t>
            </a:r>
            <a:r>
              <a:rPr b="1" sz="36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if ϴ</a:t>
            </a:r>
            <a:r>
              <a:rPr b="1" baseline="31999" sz="36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k</a:t>
            </a:r>
            <a:r>
              <a:rPr b="1" sz="36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(P</a:t>
            </a:r>
            <a:r>
              <a:rPr b="1" baseline="-5999" sz="36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i,n</a:t>
            </a:r>
            <a:r>
              <a:rPr b="1" sz="36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) ≤ α  </a:t>
            </a:r>
            <a:br>
              <a:rPr sz="3600"/>
            </a:br>
            <a:r>
              <a:rPr sz="3600"/>
              <a:t>in </a:t>
            </a:r>
            <a:r>
              <a:rPr b="1" sz="36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O(| P</a:t>
            </a:r>
            <a:r>
              <a:rPr b="1" baseline="-5999" sz="36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i,n </a:t>
            </a:r>
            <a:r>
              <a:rPr b="1" sz="36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| log | P</a:t>
            </a:r>
            <a:r>
              <a:rPr b="1" baseline="-5999" sz="36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i,n </a:t>
            </a:r>
            <a:r>
              <a:rPr b="1" sz="36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|)  </a:t>
            </a:r>
            <a:r>
              <a:rPr sz="3600"/>
              <a:t>time</a:t>
            </a:r>
          </a:p>
        </p:txBody>
      </p:sp>
      <p:sp>
        <p:nvSpPr>
          <p:cNvPr id="1001" name="Shape 1001"/>
          <p:cNvSpPr/>
          <p:nvPr/>
        </p:nvSpPr>
        <p:spPr>
          <a:xfrm>
            <a:off x="494419" y="4188283"/>
            <a:ext cx="12495086" cy="12877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 algn="l">
              <a:defRPr sz="1800"/>
            </a:pPr>
            <a:r>
              <a:rPr sz="3600" u="sng"/>
              <a:t>Lemma:</a:t>
            </a:r>
            <a:r>
              <a:rPr sz="3600"/>
              <a:t>  </a:t>
            </a:r>
            <a:r>
              <a:rPr sz="4700"/>
              <a:t>∀</a:t>
            </a:r>
            <a:r>
              <a:rPr sz="3600"/>
              <a:t>α &gt; 0, and i  can find </a:t>
            </a:r>
            <a:r>
              <a:rPr b="1" sz="36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maximum j s.t.  ϴ</a:t>
            </a:r>
            <a:r>
              <a:rPr b="1" baseline="31999" sz="36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1</a:t>
            </a:r>
            <a:r>
              <a:rPr b="1" sz="36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(P</a:t>
            </a:r>
            <a:r>
              <a:rPr b="1" baseline="-5999" sz="36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i,j</a:t>
            </a:r>
            <a:r>
              <a:rPr b="1" sz="36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) ≤ α</a:t>
            </a:r>
            <a:r>
              <a:rPr sz="3600"/>
              <a:t> in </a:t>
            </a:r>
            <a:r>
              <a:rPr b="1" sz="36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O(| P</a:t>
            </a:r>
            <a:r>
              <a:rPr b="1" baseline="-5999" sz="36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i,j </a:t>
            </a:r>
            <a:r>
              <a:rPr b="1" sz="36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| log | P</a:t>
            </a:r>
            <a:r>
              <a:rPr b="1" baseline="-5999" sz="36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i,j </a:t>
            </a:r>
            <a:r>
              <a:rPr b="1" sz="36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|) </a:t>
            </a:r>
            <a:r>
              <a:rPr sz="3600"/>
              <a:t>  time</a:t>
            </a:r>
          </a:p>
        </p:txBody>
      </p:sp>
      <p:sp>
        <p:nvSpPr>
          <p:cNvPr id="1002" name="Shape 1002"/>
          <p:cNvSpPr/>
          <p:nvPr/>
        </p:nvSpPr>
        <p:spPr>
          <a:xfrm>
            <a:off x="8395" y="5627720"/>
            <a:ext cx="12988010" cy="1"/>
          </a:xfrm>
          <a:prstGeom prst="line">
            <a:avLst/>
          </a:prstGeom>
          <a:ln w="25400">
            <a:solidFill>
              <a:srgbClr val="AA7942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</a:p>
        </p:txBody>
      </p:sp>
      <p:sp>
        <p:nvSpPr>
          <p:cNvPr id="1003" name="Shape 1003"/>
          <p:cNvSpPr/>
          <p:nvPr/>
        </p:nvSpPr>
        <p:spPr>
          <a:xfrm>
            <a:off x="1026694" y="8031426"/>
            <a:ext cx="1182180" cy="508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b="1" i="1" sz="2700">
                <a:solidFill>
                  <a:srgbClr val="942192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i="0" sz="1800">
                <a:solidFill>
                  <a:srgbClr val="000000"/>
                </a:solidFill>
              </a:defRPr>
            </a:pPr>
            <a:r>
              <a:rPr b="1" i="1" sz="2700">
                <a:solidFill>
                  <a:srgbClr val="942192"/>
                </a:solidFill>
              </a:rPr>
              <a:t>α evac</a:t>
            </a:r>
          </a:p>
        </p:txBody>
      </p:sp>
      <p:sp>
        <p:nvSpPr>
          <p:cNvPr id="1004" name="Shape 1004"/>
          <p:cNvSpPr/>
          <p:nvPr/>
        </p:nvSpPr>
        <p:spPr>
          <a:xfrm>
            <a:off x="3604072" y="8031426"/>
            <a:ext cx="1182180" cy="508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b="1" i="1" sz="2700">
                <a:solidFill>
                  <a:srgbClr val="942192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i="0" sz="1800">
                <a:solidFill>
                  <a:srgbClr val="000000"/>
                </a:solidFill>
              </a:defRPr>
            </a:pPr>
            <a:r>
              <a:rPr b="1" i="1" sz="2700">
                <a:solidFill>
                  <a:srgbClr val="942192"/>
                </a:solidFill>
              </a:rPr>
              <a:t>α evac</a:t>
            </a:r>
          </a:p>
        </p:txBody>
      </p:sp>
      <p:sp>
        <p:nvSpPr>
          <p:cNvPr id="1005" name="Shape 1005"/>
          <p:cNvSpPr/>
          <p:nvPr/>
        </p:nvSpPr>
        <p:spPr>
          <a:xfrm>
            <a:off x="6181450" y="8031426"/>
            <a:ext cx="1182180" cy="508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b="1" i="1" sz="2700">
                <a:solidFill>
                  <a:srgbClr val="942192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b="0" i="0" sz="1800">
                <a:solidFill>
                  <a:srgbClr val="000000"/>
                </a:solidFill>
              </a:defRPr>
            </a:pPr>
            <a:r>
              <a:rPr b="1" i="1" sz="2700">
                <a:solidFill>
                  <a:srgbClr val="942192"/>
                </a:solidFill>
              </a:rPr>
              <a:t>α evac</a:t>
            </a:r>
          </a:p>
        </p:txBody>
      </p:sp>
    </p:spTree>
  </p:cSld>
  <p:clrMapOvr>
    <a:masterClrMapping/>
  </p:clrMapOvr>
  <p:transition spd="med" advClick="1"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7" name="Shape 1007"/>
          <p:cNvSpPr/>
          <p:nvPr>
            <p:ph type="body" idx="1"/>
          </p:nvPr>
        </p:nvSpPr>
        <p:spPr>
          <a:xfrm>
            <a:off x="952500" y="2625237"/>
            <a:ext cx="11099800" cy="7213601"/>
          </a:xfrm>
          <a:prstGeom prst="rect">
            <a:avLst/>
          </a:prstGeom>
        </p:spPr>
        <p:txBody>
          <a:bodyPr anchor="t"/>
          <a:lstStyle/>
          <a:p>
            <a:pPr lvl="0" marL="635000" indent="-635000">
              <a:buSzPct val="100000"/>
              <a:buAutoNum type="arabicPeriod" startAt="1"/>
              <a:defRPr sz="1800"/>
            </a:pPr>
            <a:r>
              <a:rPr sz="3600"/>
              <a:t>Formulae for ϴ</a:t>
            </a:r>
            <a:r>
              <a:rPr baseline="-5999" sz="3600"/>
              <a:t>L</a:t>
            </a:r>
            <a:r>
              <a:rPr sz="3600"/>
              <a:t>(P,x) and ϴ</a:t>
            </a:r>
            <a:r>
              <a:rPr baseline="-5999" sz="3600"/>
              <a:t>L</a:t>
            </a:r>
            <a:r>
              <a:rPr sz="3600"/>
              <a:t>(P,x)</a:t>
            </a:r>
            <a:endParaRPr sz="3600"/>
          </a:p>
          <a:p>
            <a:pPr lvl="0" marL="635000" indent="-635000">
              <a:spcBef>
                <a:spcPts val="5400"/>
              </a:spcBef>
              <a:buSzPct val="100000"/>
              <a:buAutoNum type="arabicPeriod" startAt="1"/>
              <a:defRPr sz="1800"/>
            </a:pPr>
            <a:r>
              <a:rPr sz="3600"/>
              <a:t>=&gt;  O(|P|) Algorithm for  ϴ</a:t>
            </a:r>
            <a:r>
              <a:rPr baseline="-5999" sz="3600"/>
              <a:t>L</a:t>
            </a:r>
            <a:r>
              <a:rPr sz="3600"/>
              <a:t>(P,x), ϴ</a:t>
            </a:r>
            <a:r>
              <a:rPr baseline="-5999" sz="3600"/>
              <a:t>L</a:t>
            </a:r>
            <a:r>
              <a:rPr sz="3600"/>
              <a:t>(P,x)</a:t>
            </a:r>
            <a:endParaRPr sz="3600"/>
          </a:p>
          <a:p>
            <a:pPr lvl="0" marL="635000" indent="-635000">
              <a:spcBef>
                <a:spcPts val="5400"/>
              </a:spcBef>
              <a:buSzPct val="100000"/>
              <a:buAutoNum type="arabicPeriod" startAt="1"/>
              <a:defRPr sz="1800"/>
            </a:pPr>
            <a:r>
              <a:rPr sz="3600"/>
              <a:t>=&gt; O(|P| log |P|)  Algorithm for ϴ</a:t>
            </a:r>
            <a:r>
              <a:rPr baseline="31999" sz="3600"/>
              <a:t>1</a:t>
            </a:r>
            <a:r>
              <a:rPr sz="3600"/>
              <a:t>(P)</a:t>
            </a:r>
            <a:endParaRPr sz="3600"/>
          </a:p>
          <a:p>
            <a:pPr lvl="0" marL="635000" indent="-635000">
              <a:spcBef>
                <a:spcPts val="5400"/>
              </a:spcBef>
              <a:buSzPct val="100000"/>
              <a:buAutoNum type="arabicPeriod" startAt="1"/>
              <a:defRPr sz="1800"/>
            </a:pPr>
            <a:r>
              <a:rPr sz="3600"/>
              <a:t>=&gt; O(|P| log |P|)  Algorithm that  </a:t>
            </a:r>
            <a:r>
              <a:rPr sz="4100"/>
              <a:t>∀</a:t>
            </a:r>
            <a:r>
              <a:rPr sz="3600"/>
              <a:t>α &gt; 0</a:t>
            </a:r>
            <a:br>
              <a:rPr sz="3600"/>
            </a:br>
            <a:r>
              <a:rPr sz="3600"/>
              <a:t>       tests whether   ϴ</a:t>
            </a:r>
            <a:r>
              <a:rPr baseline="31999" sz="3600"/>
              <a:t>k</a:t>
            </a:r>
            <a:r>
              <a:rPr sz="3600"/>
              <a:t>(P) ≤ α </a:t>
            </a:r>
            <a:endParaRPr sz="3600"/>
          </a:p>
          <a:p>
            <a:pPr lvl="0" marL="635000" indent="-635000">
              <a:spcBef>
                <a:spcPts val="5400"/>
              </a:spcBef>
              <a:buSzPct val="100000"/>
              <a:buAutoNum type="arabicPeriod" startAt="1"/>
              <a:defRPr sz="1800"/>
            </a:pPr>
            <a:r>
              <a:rPr sz="3600">
                <a:solidFill>
                  <a:srgbClr val="FF2600"/>
                </a:solidFill>
              </a:rPr>
              <a:t>=&gt; O(k|P| log</a:t>
            </a:r>
            <a:r>
              <a:rPr baseline="31999" sz="3600">
                <a:solidFill>
                  <a:srgbClr val="FF2600"/>
                </a:solidFill>
              </a:rPr>
              <a:t>2</a:t>
            </a:r>
            <a:r>
              <a:rPr sz="3600">
                <a:solidFill>
                  <a:srgbClr val="FF2600"/>
                </a:solidFill>
              </a:rPr>
              <a:t> |P|)  Algorithm for ϴ</a:t>
            </a:r>
            <a:r>
              <a:rPr baseline="31999" sz="3600">
                <a:solidFill>
                  <a:srgbClr val="FF2600"/>
                </a:solidFill>
              </a:rPr>
              <a:t>k</a:t>
            </a:r>
            <a:r>
              <a:rPr sz="3600">
                <a:solidFill>
                  <a:srgbClr val="FF2600"/>
                </a:solidFill>
              </a:rPr>
              <a:t>(P)</a:t>
            </a:r>
          </a:p>
        </p:txBody>
      </p:sp>
      <p:sp>
        <p:nvSpPr>
          <p:cNvPr id="1008" name="Shape 1008"/>
          <p:cNvSpPr/>
          <p:nvPr>
            <p:ph type="title" idx="4294967295"/>
          </p:nvPr>
        </p:nvSpPr>
        <p:spPr>
          <a:xfrm>
            <a:off x="952500" y="444500"/>
            <a:ext cx="11099800" cy="939372"/>
          </a:xfrm>
          <a:prstGeom prst="rect">
            <a:avLst/>
          </a:prstGeom>
        </p:spPr>
        <p:txBody>
          <a:bodyPr lIns="0" tIns="0" rIns="0" bIns="0"/>
          <a:lstStyle>
            <a:lvl1pPr algn="ctr" defTabSz="397256">
              <a:defRPr sz="5440" u="sng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>
              <a:defRPr sz="1800" u="none"/>
            </a:pPr>
            <a:r>
              <a:rPr sz="5440" u="sng"/>
              <a:t>Algorithm Development Sketch</a:t>
            </a:r>
          </a:p>
        </p:txBody>
      </p:sp>
    </p:spTree>
  </p:cSld>
  <p:clrMapOvr>
    <a:masterClrMapping/>
  </p:clrMapOvr>
  <p:transition spd="med" advClick="1"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0" name="Path_Theta_1_km1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86086" y="2056436"/>
            <a:ext cx="5981701" cy="1790701"/>
          </a:xfrm>
          <a:prstGeom prst="rect">
            <a:avLst/>
          </a:prstGeom>
          <a:ln w="12700">
            <a:miter lim="400000"/>
          </a:ln>
        </p:spPr>
      </p:pic>
      <p:sp>
        <p:nvSpPr>
          <p:cNvPr id="1011" name="Shape 1011"/>
          <p:cNvSpPr/>
          <p:nvPr>
            <p:ph type="title" idx="4294967295"/>
          </p:nvPr>
        </p:nvSpPr>
        <p:spPr>
          <a:xfrm>
            <a:off x="952500" y="143336"/>
            <a:ext cx="11099800" cy="1348927"/>
          </a:xfrm>
          <a:prstGeom prst="rect">
            <a:avLst/>
          </a:prstGeom>
        </p:spPr>
        <p:txBody>
          <a:bodyPr lIns="0" tIns="0" rIns="0" bIns="0"/>
          <a:lstStyle/>
          <a:p>
            <a:pPr lvl="0" algn="ctr" defTabSz="584200">
              <a:spcBef>
                <a:spcPts val="4200"/>
              </a:spcBef>
              <a:defRPr sz="1800">
                <a:solidFill>
                  <a:srgbClr val="000000"/>
                </a:solidFill>
              </a:defRPr>
            </a:pPr>
            <a:r>
              <a:rPr sz="4400" u="sng">
                <a:latin typeface="+mn-lt"/>
                <a:ea typeface="+mn-ea"/>
                <a:cs typeface="+mn-cs"/>
                <a:sym typeface="Helvetica Light"/>
              </a:rPr>
              <a:t>An O(k |P| log</a:t>
            </a:r>
            <a:r>
              <a:rPr baseline="31999" sz="4400" u="sng">
                <a:latin typeface="+mn-lt"/>
                <a:ea typeface="+mn-ea"/>
                <a:cs typeface="+mn-cs"/>
                <a:sym typeface="Helvetica Light"/>
              </a:rPr>
              <a:t>2 </a:t>
            </a:r>
            <a:r>
              <a:rPr sz="4400" u="sng">
                <a:latin typeface="+mn-lt"/>
                <a:ea typeface="+mn-ea"/>
                <a:cs typeface="+mn-cs"/>
                <a:sym typeface="Helvetica Light"/>
              </a:rPr>
              <a:t>|P|) Algorithm for ϴ</a:t>
            </a:r>
            <a:r>
              <a:rPr baseline="31999" sz="4400" u="sng">
                <a:latin typeface="+mn-lt"/>
                <a:ea typeface="+mn-ea"/>
                <a:cs typeface="+mn-cs"/>
                <a:sym typeface="Helvetica Light"/>
              </a:rPr>
              <a:t>k</a:t>
            </a:r>
            <a:r>
              <a:rPr sz="4400" u="sng">
                <a:latin typeface="+mn-lt"/>
                <a:ea typeface="+mn-ea"/>
                <a:cs typeface="+mn-cs"/>
                <a:sym typeface="Helvetica Light"/>
              </a:rPr>
              <a:t>(P) [1] </a:t>
            </a:r>
          </a:p>
        </p:txBody>
      </p:sp>
      <p:sp>
        <p:nvSpPr>
          <p:cNvPr id="1012" name="Shape 1012"/>
          <p:cNvSpPr/>
          <p:nvPr/>
        </p:nvSpPr>
        <p:spPr>
          <a:xfrm>
            <a:off x="328542" y="1286162"/>
            <a:ext cx="11099801" cy="774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 marL="228600" indent="-228600" algn="l">
              <a:spcBef>
                <a:spcPts val="4200"/>
              </a:spcBef>
              <a:buSzPct val="100000"/>
              <a:buChar char="•"/>
              <a:defRPr sz="1800"/>
            </a:pPr>
            <a:r>
              <a:rPr sz="4400"/>
              <a:t> </a:t>
            </a:r>
            <a:r>
              <a:rPr sz="3600"/>
              <a:t>ϴ</a:t>
            </a:r>
            <a:r>
              <a:rPr baseline="31999" sz="3600"/>
              <a:t>k</a:t>
            </a:r>
            <a:r>
              <a:rPr sz="3600"/>
              <a:t>(P) = ϴ</a:t>
            </a:r>
            <a:r>
              <a:rPr baseline="-5999" sz="3600"/>
              <a:t>j</a:t>
            </a:r>
            <a:r>
              <a:rPr baseline="31999" sz="3600"/>
              <a:t>k</a:t>
            </a:r>
            <a:r>
              <a:rPr baseline="-5999" sz="3600"/>
              <a:t> </a:t>
            </a:r>
            <a:r>
              <a:rPr sz="3600"/>
              <a:t>= min</a:t>
            </a:r>
            <a:r>
              <a:rPr baseline="-5999" sz="3600"/>
              <a:t>j</a:t>
            </a:r>
            <a:r>
              <a:rPr sz="3600"/>
              <a:t> ( max(ϴ</a:t>
            </a:r>
            <a:r>
              <a:rPr baseline="31999" sz="3600"/>
              <a:t>1</a:t>
            </a:r>
            <a:r>
              <a:rPr sz="3600"/>
              <a:t>(P</a:t>
            </a:r>
            <a:r>
              <a:rPr baseline="-5999" sz="3600"/>
              <a:t>0,j</a:t>
            </a:r>
            <a:r>
              <a:rPr sz="3600"/>
              <a:t>), ϴ</a:t>
            </a:r>
            <a:r>
              <a:rPr baseline="31999" sz="3600"/>
              <a:t>k-1</a:t>
            </a:r>
            <a:r>
              <a:rPr sz="3600"/>
              <a:t>(P</a:t>
            </a:r>
            <a:r>
              <a:rPr baseline="-5999" sz="3600"/>
              <a:t>j+1,n</a:t>
            </a:r>
            <a:r>
              <a:rPr sz="3600"/>
              <a:t>)) )</a:t>
            </a:r>
          </a:p>
        </p:txBody>
      </p:sp>
      <p:sp>
        <p:nvSpPr>
          <p:cNvPr id="1013" name="Shape 1013"/>
          <p:cNvSpPr/>
          <p:nvPr/>
        </p:nvSpPr>
        <p:spPr>
          <a:xfrm>
            <a:off x="273785" y="4000522"/>
            <a:ext cx="11606303" cy="774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 marL="228600" indent="-228600" algn="l">
              <a:spcBef>
                <a:spcPts val="5700"/>
              </a:spcBef>
              <a:buSzPct val="100000"/>
              <a:buChar char="•"/>
              <a:defRPr sz="1800"/>
            </a:pPr>
            <a:r>
              <a:rPr sz="4400"/>
              <a:t> </a:t>
            </a:r>
            <a:r>
              <a:rPr sz="3600">
                <a:solidFill>
                  <a:srgbClr val="FF2600"/>
                </a:solidFill>
              </a:rPr>
              <a:t>ϴ</a:t>
            </a:r>
            <a:r>
              <a:rPr baseline="31999" sz="3600">
                <a:solidFill>
                  <a:srgbClr val="FF2600"/>
                </a:solidFill>
              </a:rPr>
              <a:t>1</a:t>
            </a:r>
            <a:r>
              <a:rPr sz="3600">
                <a:solidFill>
                  <a:srgbClr val="FF2600"/>
                </a:solidFill>
              </a:rPr>
              <a:t>(P</a:t>
            </a:r>
            <a:r>
              <a:rPr baseline="-5999" sz="3600">
                <a:solidFill>
                  <a:srgbClr val="FF2600"/>
                </a:solidFill>
              </a:rPr>
              <a:t>0,j</a:t>
            </a:r>
            <a:r>
              <a:rPr sz="3600">
                <a:solidFill>
                  <a:srgbClr val="FF2600"/>
                </a:solidFill>
              </a:rPr>
              <a:t>)</a:t>
            </a:r>
            <a:r>
              <a:rPr sz="3600"/>
              <a:t> (</a:t>
            </a:r>
            <a:r>
              <a:rPr sz="3600">
                <a:solidFill>
                  <a:srgbClr val="0433FF"/>
                </a:solidFill>
              </a:rPr>
              <a:t>ϴ</a:t>
            </a:r>
            <a:r>
              <a:rPr baseline="31999" sz="3600">
                <a:solidFill>
                  <a:srgbClr val="0433FF"/>
                </a:solidFill>
              </a:rPr>
              <a:t>k-1</a:t>
            </a:r>
            <a:r>
              <a:rPr sz="3600">
                <a:solidFill>
                  <a:srgbClr val="0433FF"/>
                </a:solidFill>
              </a:rPr>
              <a:t>(P</a:t>
            </a:r>
            <a:r>
              <a:rPr baseline="-5999" sz="3600">
                <a:solidFill>
                  <a:srgbClr val="0433FF"/>
                </a:solidFill>
              </a:rPr>
              <a:t>j+1,n</a:t>
            </a:r>
            <a:r>
              <a:rPr sz="3600">
                <a:solidFill>
                  <a:srgbClr val="0433FF"/>
                </a:solidFill>
              </a:rPr>
              <a:t>)</a:t>
            </a:r>
            <a:r>
              <a:rPr sz="3600"/>
              <a:t>) is non </a:t>
            </a:r>
            <a:r>
              <a:rPr sz="3600">
                <a:solidFill>
                  <a:srgbClr val="FF2600"/>
                </a:solidFill>
              </a:rPr>
              <a:t>decreasing</a:t>
            </a:r>
            <a:r>
              <a:rPr sz="3600"/>
              <a:t> (</a:t>
            </a:r>
            <a:r>
              <a:rPr sz="3600">
                <a:solidFill>
                  <a:srgbClr val="0433FF"/>
                </a:solidFill>
              </a:rPr>
              <a:t>increasing</a:t>
            </a:r>
            <a:r>
              <a:rPr sz="3600"/>
              <a:t>) in j</a:t>
            </a:r>
          </a:p>
        </p:txBody>
      </p:sp>
      <p:sp>
        <p:nvSpPr>
          <p:cNvPr id="1014" name="Shape 1014"/>
          <p:cNvSpPr/>
          <p:nvPr/>
        </p:nvSpPr>
        <p:spPr>
          <a:xfrm>
            <a:off x="191649" y="4928608"/>
            <a:ext cx="11099801" cy="774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 marL="228600" indent="-228600" algn="l">
              <a:spcBef>
                <a:spcPts val="4200"/>
              </a:spcBef>
              <a:buSzPct val="100000"/>
              <a:buChar char="•"/>
              <a:defRPr sz="1800"/>
            </a:pPr>
            <a:r>
              <a:rPr sz="4400"/>
              <a:t> </a:t>
            </a:r>
            <a:r>
              <a:rPr sz="3600"/>
              <a:t>ϴ</a:t>
            </a:r>
            <a:r>
              <a:rPr baseline="-5999" sz="3600"/>
              <a:t>j</a:t>
            </a:r>
            <a:r>
              <a:rPr baseline="31999" sz="3600"/>
              <a:t>k</a:t>
            </a:r>
            <a:r>
              <a:rPr baseline="-5999" sz="3600"/>
              <a:t>  </a:t>
            </a:r>
            <a:r>
              <a:rPr sz="3600"/>
              <a:t>= is “unimodal” in j</a:t>
            </a:r>
          </a:p>
        </p:txBody>
      </p:sp>
      <p:sp>
        <p:nvSpPr>
          <p:cNvPr id="1015" name="Shape 1015"/>
          <p:cNvSpPr/>
          <p:nvPr/>
        </p:nvSpPr>
        <p:spPr>
          <a:xfrm>
            <a:off x="199590" y="5942059"/>
            <a:ext cx="12605620" cy="191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 marL="228600" indent="-228600" algn="l">
              <a:spcBef>
                <a:spcPts val="4200"/>
              </a:spcBef>
              <a:buSzPct val="100000"/>
              <a:buChar char="•"/>
              <a:defRPr sz="1800"/>
            </a:pPr>
            <a:r>
              <a:rPr sz="4400"/>
              <a:t> </a:t>
            </a:r>
            <a:r>
              <a:rPr sz="3600"/>
              <a:t>ϴ</a:t>
            </a:r>
            <a:r>
              <a:rPr baseline="31999" sz="3600"/>
              <a:t>k-1</a:t>
            </a:r>
            <a:r>
              <a:rPr sz="3600"/>
              <a:t>(P</a:t>
            </a:r>
            <a:r>
              <a:rPr baseline="-5999" sz="3600"/>
              <a:t>j+1,n</a:t>
            </a:r>
            <a:r>
              <a:rPr sz="3600"/>
              <a:t>) ≤ ϴ</a:t>
            </a:r>
            <a:r>
              <a:rPr baseline="31999" sz="3600"/>
              <a:t>1</a:t>
            </a:r>
            <a:r>
              <a:rPr sz="3600"/>
              <a:t>(P</a:t>
            </a:r>
            <a:r>
              <a:rPr baseline="-5999" sz="3600"/>
              <a:t>0,j</a:t>
            </a:r>
            <a:r>
              <a:rPr sz="3600"/>
              <a:t>)</a:t>
            </a:r>
            <a:r>
              <a:rPr sz="4400"/>
              <a:t> </a:t>
            </a:r>
            <a:r>
              <a:rPr sz="3600"/>
              <a:t>can be tested in  </a:t>
            </a:r>
            <a:r>
              <a:rPr b="1" i="1" sz="3600">
                <a:solidFill>
                  <a:srgbClr val="942192"/>
                </a:solidFill>
                <a:latin typeface="Helvetica"/>
                <a:ea typeface="Helvetica"/>
                <a:cs typeface="Helvetica"/>
                <a:sym typeface="Helvetica"/>
              </a:rPr>
              <a:t>O(|P| log</a:t>
            </a:r>
            <a:r>
              <a:rPr b="1" baseline="31999" i="1" sz="3600">
                <a:solidFill>
                  <a:srgbClr val="942192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b="1" i="1" sz="3600">
                <a:solidFill>
                  <a:srgbClr val="942192"/>
                </a:solidFill>
                <a:latin typeface="Helvetica"/>
                <a:ea typeface="Helvetica"/>
                <a:cs typeface="Helvetica"/>
                <a:sym typeface="Helvetica"/>
              </a:rPr>
              <a:t>|P|)</a:t>
            </a:r>
            <a:r>
              <a:rPr b="1" sz="3600">
                <a:solidFill>
                  <a:srgbClr val="942192"/>
                </a:solidFill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3600">
                <a:solidFill>
                  <a:srgbClr val="942192"/>
                </a:solidFill>
              </a:rPr>
              <a:t> </a:t>
            </a:r>
            <a:r>
              <a:rPr sz="3600"/>
              <a:t>time</a:t>
            </a:r>
            <a:endParaRPr sz="3600"/>
          </a:p>
          <a:p>
            <a:pPr lvl="1" marL="415636" indent="-187036" algn="l">
              <a:spcBef>
                <a:spcPts val="200"/>
              </a:spcBef>
              <a:buSzPct val="100000"/>
              <a:buChar char="•"/>
              <a:defRPr sz="1800"/>
            </a:pPr>
            <a:r>
              <a:rPr sz="3600"/>
              <a:t> Using previous algorithms for k=1 and testing</a:t>
            </a:r>
            <a:endParaRPr sz="3600"/>
          </a:p>
          <a:p>
            <a:pPr lvl="1" marL="415636" indent="-187036" algn="l">
              <a:spcBef>
                <a:spcPts val="200"/>
              </a:spcBef>
              <a:buSzPct val="100000"/>
              <a:buChar char="•"/>
              <a:defRPr sz="1800"/>
            </a:pPr>
            <a:r>
              <a:rPr sz="3600"/>
              <a:t> O(|P</a:t>
            </a:r>
            <a:r>
              <a:rPr baseline="-5999" sz="3600"/>
              <a:t>0,j</a:t>
            </a:r>
            <a:r>
              <a:rPr sz="3600"/>
              <a:t>| log</a:t>
            </a:r>
            <a:r>
              <a:rPr baseline="31999" sz="3600"/>
              <a:t> </a:t>
            </a:r>
            <a:r>
              <a:rPr sz="3600"/>
              <a:t>|P</a:t>
            </a:r>
            <a:r>
              <a:rPr baseline="-5999" sz="3600"/>
              <a:t>0,j</a:t>
            </a:r>
            <a:r>
              <a:rPr sz="3600"/>
              <a:t>|) + O(|P</a:t>
            </a:r>
            <a:r>
              <a:rPr baseline="-5999" sz="3600"/>
              <a:t>j+1,n</a:t>
            </a:r>
            <a:r>
              <a:rPr sz="3600"/>
              <a:t>| log</a:t>
            </a:r>
            <a:r>
              <a:rPr baseline="31999" sz="3600"/>
              <a:t> </a:t>
            </a:r>
            <a:r>
              <a:rPr sz="3600"/>
              <a:t>|P</a:t>
            </a:r>
            <a:r>
              <a:rPr baseline="-5999" sz="3600"/>
              <a:t>j+1,n</a:t>
            </a:r>
            <a:r>
              <a:rPr sz="3600"/>
              <a:t>|)  = O(|P| log</a:t>
            </a:r>
            <a:r>
              <a:rPr baseline="31999" sz="3600"/>
              <a:t> </a:t>
            </a:r>
            <a:r>
              <a:rPr sz="3600"/>
              <a:t>|P|)</a:t>
            </a:r>
          </a:p>
        </p:txBody>
      </p:sp>
      <p:sp>
        <p:nvSpPr>
          <p:cNvPr id="1016" name="Shape 1016"/>
          <p:cNvSpPr/>
          <p:nvPr/>
        </p:nvSpPr>
        <p:spPr>
          <a:xfrm>
            <a:off x="191649" y="8221712"/>
            <a:ext cx="12167564" cy="1346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 marL="228600" indent="-228600" algn="l">
              <a:spcBef>
                <a:spcPts val="4200"/>
              </a:spcBef>
              <a:buSzPct val="100000"/>
              <a:buChar char="•"/>
              <a:defRPr sz="1800"/>
            </a:pPr>
            <a:r>
              <a:rPr sz="4400"/>
              <a:t> </a:t>
            </a:r>
            <a:r>
              <a:rPr sz="3600"/>
              <a:t>Binary search to find largest j s.t. ϴ</a:t>
            </a:r>
            <a:r>
              <a:rPr baseline="31999" sz="3600"/>
              <a:t>k-1</a:t>
            </a:r>
            <a:r>
              <a:rPr sz="3600"/>
              <a:t>(P</a:t>
            </a:r>
            <a:r>
              <a:rPr baseline="-5999" sz="3600"/>
              <a:t>j+1,n</a:t>
            </a:r>
            <a:r>
              <a:rPr sz="3600"/>
              <a:t>) &gt; ϴ</a:t>
            </a:r>
            <a:r>
              <a:rPr baseline="31999" sz="3600"/>
              <a:t>1</a:t>
            </a:r>
            <a:r>
              <a:rPr sz="3600"/>
              <a:t>(P</a:t>
            </a:r>
            <a:r>
              <a:rPr baseline="-5999" sz="3600"/>
              <a:t>0,j</a:t>
            </a:r>
            <a:r>
              <a:rPr sz="3600"/>
              <a:t>)</a:t>
            </a:r>
            <a:endParaRPr sz="3600"/>
          </a:p>
          <a:p>
            <a:pPr lvl="1" marL="415636" indent="-187036" algn="l">
              <a:spcBef>
                <a:spcPts val="200"/>
              </a:spcBef>
              <a:buSzPct val="100000"/>
              <a:buChar char="•"/>
              <a:defRPr sz="1800"/>
            </a:pPr>
            <a:r>
              <a:rPr b="1" i="1" sz="3600">
                <a:solidFill>
                  <a:srgbClr val="942192"/>
                </a:solidFill>
                <a:latin typeface="Helvetica"/>
                <a:ea typeface="Helvetica"/>
                <a:cs typeface="Helvetica"/>
                <a:sym typeface="Helvetica"/>
              </a:rPr>
              <a:t>O(|P| log</a:t>
            </a:r>
            <a:r>
              <a:rPr b="1" baseline="31999" i="1" sz="3600">
                <a:solidFill>
                  <a:srgbClr val="942192"/>
                </a:solidFill>
                <a:latin typeface="Helvetica"/>
                <a:ea typeface="Helvetica"/>
                <a:cs typeface="Helvetica"/>
                <a:sym typeface="Helvetica"/>
              </a:rPr>
              <a:t>2</a:t>
            </a:r>
            <a:r>
              <a:rPr b="1" i="1" sz="3600">
                <a:solidFill>
                  <a:srgbClr val="942192"/>
                </a:solidFill>
                <a:latin typeface="Helvetica"/>
                <a:ea typeface="Helvetica"/>
                <a:cs typeface="Helvetica"/>
                <a:sym typeface="Helvetica"/>
              </a:rPr>
              <a:t>|P|) time</a:t>
            </a:r>
          </a:p>
        </p:txBody>
      </p:sp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0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0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0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nodeType="clickEffect" presetClass="entr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0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Class="entr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0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Class="entr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0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015" grpId="1"/>
      <p:bldP build="p" bldLvl="1" animBg="1" rev="0" advAuto="0" spid="1016" grpId="2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8" name="Path_Theta_1_km1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563239" y="3011219"/>
            <a:ext cx="4843308" cy="1449908"/>
          </a:xfrm>
          <a:prstGeom prst="rect">
            <a:avLst/>
          </a:prstGeom>
          <a:ln w="12700">
            <a:miter lim="400000"/>
          </a:ln>
        </p:spPr>
      </p:pic>
      <p:sp>
        <p:nvSpPr>
          <p:cNvPr id="1019" name="Shape 1019"/>
          <p:cNvSpPr/>
          <p:nvPr>
            <p:ph type="title" idx="4294967295"/>
          </p:nvPr>
        </p:nvSpPr>
        <p:spPr>
          <a:xfrm>
            <a:off x="952500" y="143336"/>
            <a:ext cx="11099800" cy="1348927"/>
          </a:xfrm>
          <a:prstGeom prst="rect">
            <a:avLst/>
          </a:prstGeom>
        </p:spPr>
        <p:txBody>
          <a:bodyPr lIns="0" tIns="0" rIns="0" bIns="0"/>
          <a:lstStyle/>
          <a:p>
            <a:pPr lvl="0" algn="ctr" defTabSz="584200">
              <a:spcBef>
                <a:spcPts val="4200"/>
              </a:spcBef>
              <a:defRPr sz="1800">
                <a:solidFill>
                  <a:srgbClr val="000000"/>
                </a:solidFill>
              </a:defRPr>
            </a:pPr>
            <a:r>
              <a:rPr sz="4400" u="sng">
                <a:latin typeface="+mn-lt"/>
                <a:ea typeface="+mn-ea"/>
                <a:cs typeface="+mn-cs"/>
                <a:sym typeface="Helvetica Light"/>
              </a:rPr>
              <a:t>An O(k |P| log</a:t>
            </a:r>
            <a:r>
              <a:rPr baseline="31999" sz="4400" u="sng">
                <a:latin typeface="+mn-lt"/>
                <a:ea typeface="+mn-ea"/>
                <a:cs typeface="+mn-cs"/>
                <a:sym typeface="Helvetica Light"/>
              </a:rPr>
              <a:t>2 </a:t>
            </a:r>
            <a:r>
              <a:rPr sz="4400" u="sng">
                <a:latin typeface="+mn-lt"/>
                <a:ea typeface="+mn-ea"/>
                <a:cs typeface="+mn-cs"/>
                <a:sym typeface="Helvetica Light"/>
              </a:rPr>
              <a:t>|P|) Algorithm for ϴ</a:t>
            </a:r>
            <a:r>
              <a:rPr baseline="31999" sz="4400" u="sng">
                <a:latin typeface="+mn-lt"/>
                <a:ea typeface="+mn-ea"/>
                <a:cs typeface="+mn-cs"/>
                <a:sym typeface="Helvetica Light"/>
              </a:rPr>
              <a:t>k</a:t>
            </a:r>
            <a:r>
              <a:rPr sz="4400" u="sng">
                <a:latin typeface="+mn-lt"/>
                <a:ea typeface="+mn-ea"/>
                <a:cs typeface="+mn-cs"/>
                <a:sym typeface="Helvetica Light"/>
              </a:rPr>
              <a:t>(P) [2] </a:t>
            </a:r>
          </a:p>
        </p:txBody>
      </p:sp>
      <p:sp>
        <p:nvSpPr>
          <p:cNvPr id="1020" name="Shape 1020"/>
          <p:cNvSpPr/>
          <p:nvPr/>
        </p:nvSpPr>
        <p:spPr>
          <a:xfrm>
            <a:off x="328542" y="1332824"/>
            <a:ext cx="11099801" cy="1884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 marL="228600" indent="-228600" algn="l">
              <a:spcBef>
                <a:spcPts val="4200"/>
              </a:spcBef>
              <a:buSzPct val="100000"/>
              <a:buChar char="•"/>
              <a:defRPr sz="1800"/>
            </a:pPr>
            <a:r>
              <a:rPr sz="4400"/>
              <a:t> </a:t>
            </a:r>
            <a:r>
              <a:rPr sz="3600"/>
              <a:t>ϴ</a:t>
            </a:r>
            <a:r>
              <a:rPr baseline="31999" sz="3600"/>
              <a:t>k</a:t>
            </a:r>
            <a:r>
              <a:rPr sz="3600"/>
              <a:t>(P) = ϴ</a:t>
            </a:r>
            <a:r>
              <a:rPr baseline="31999" sz="3600"/>
              <a:t>k</a:t>
            </a:r>
            <a:r>
              <a:rPr baseline="-5999" sz="3600"/>
              <a:t>j </a:t>
            </a:r>
            <a:r>
              <a:rPr sz="3600"/>
              <a:t>= min</a:t>
            </a:r>
            <a:r>
              <a:rPr baseline="-5999" sz="3600"/>
              <a:t>j</a:t>
            </a:r>
            <a:r>
              <a:rPr sz="3600"/>
              <a:t> (ϴ</a:t>
            </a:r>
            <a:r>
              <a:rPr baseline="31999" sz="3600"/>
              <a:t>1</a:t>
            </a:r>
            <a:r>
              <a:rPr sz="3600"/>
              <a:t>(P</a:t>
            </a:r>
            <a:r>
              <a:rPr baseline="-5999" sz="3600"/>
              <a:t>0,j</a:t>
            </a:r>
            <a:r>
              <a:rPr sz="3600"/>
              <a:t>), ϴ</a:t>
            </a:r>
            <a:r>
              <a:rPr baseline="31999" sz="3600"/>
              <a:t>k-1</a:t>
            </a:r>
            <a:r>
              <a:rPr sz="3600"/>
              <a:t>(P</a:t>
            </a:r>
            <a:r>
              <a:rPr baseline="-5999" sz="3600"/>
              <a:t>j+1,n</a:t>
            </a:r>
            <a:r>
              <a:rPr sz="3600"/>
              <a:t>))</a:t>
            </a:r>
            <a:br>
              <a:rPr sz="3600"/>
            </a:br>
            <a:r>
              <a:rPr sz="3600"/>
              <a:t>  ϴ</a:t>
            </a:r>
            <a:r>
              <a:rPr baseline="31999" sz="3600"/>
              <a:t>1</a:t>
            </a:r>
            <a:r>
              <a:rPr sz="3600"/>
              <a:t>(P</a:t>
            </a:r>
            <a:r>
              <a:rPr baseline="-5999" sz="3600"/>
              <a:t>0,j</a:t>
            </a:r>
            <a:r>
              <a:rPr sz="3600"/>
              <a:t>), ϴ</a:t>
            </a:r>
            <a:r>
              <a:rPr baseline="31999" sz="3600"/>
              <a:t>k-1</a:t>
            </a:r>
            <a:r>
              <a:rPr sz="3600"/>
              <a:t>(P</a:t>
            </a:r>
            <a:r>
              <a:rPr baseline="-5999" sz="3600"/>
              <a:t>j+1,n</a:t>
            </a:r>
            <a:r>
              <a:rPr sz="3600"/>
              <a:t>) increase/decrease in j</a:t>
            </a:r>
            <a:br>
              <a:rPr sz="3600"/>
            </a:br>
            <a:r>
              <a:rPr sz="3600"/>
              <a:t>  ϴ</a:t>
            </a:r>
            <a:r>
              <a:rPr baseline="31999" sz="3600"/>
              <a:t>k</a:t>
            </a:r>
            <a:r>
              <a:rPr baseline="-5999" sz="3600"/>
              <a:t>j  </a:t>
            </a:r>
            <a:r>
              <a:rPr sz="3600"/>
              <a:t>“unimodal” in j</a:t>
            </a:r>
          </a:p>
        </p:txBody>
      </p:sp>
      <p:sp>
        <p:nvSpPr>
          <p:cNvPr id="1021" name="Shape 1021"/>
          <p:cNvSpPr/>
          <p:nvPr/>
        </p:nvSpPr>
        <p:spPr>
          <a:xfrm>
            <a:off x="328542" y="6322314"/>
            <a:ext cx="11099801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 marL="187036" indent="-187036" algn="l">
              <a:spcBef>
                <a:spcPts val="4200"/>
              </a:spcBef>
              <a:buSzPct val="100000"/>
              <a:buChar char="•"/>
              <a:defRPr sz="1800"/>
            </a:pPr>
            <a:r>
              <a:rPr b="1" sz="36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ϴ</a:t>
            </a:r>
            <a:r>
              <a:rPr b="1" baseline="31999" sz="36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k</a:t>
            </a:r>
            <a:r>
              <a:rPr b="1" sz="36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(P) is min of ϴ</a:t>
            </a:r>
            <a:r>
              <a:rPr b="1" baseline="31999" sz="36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1</a:t>
            </a:r>
            <a:r>
              <a:rPr b="1" sz="36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(P</a:t>
            </a:r>
            <a:r>
              <a:rPr b="1" baseline="-5999" sz="36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0,j+1</a:t>
            </a:r>
            <a:r>
              <a:rPr b="1" sz="36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) and ϴ</a:t>
            </a:r>
            <a:r>
              <a:rPr b="1" baseline="31999" sz="36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k-1</a:t>
            </a:r>
            <a:r>
              <a:rPr b="1" sz="36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(P</a:t>
            </a:r>
            <a:r>
              <a:rPr b="1" baseline="-5999" sz="36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j+1,n</a:t>
            </a:r>
            <a:r>
              <a:rPr b="1" sz="36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rPr>
              <a:t>)</a:t>
            </a:r>
          </a:p>
        </p:txBody>
      </p:sp>
      <p:sp>
        <p:nvSpPr>
          <p:cNvPr id="1022" name="Shape 1022"/>
          <p:cNvSpPr/>
          <p:nvPr/>
        </p:nvSpPr>
        <p:spPr>
          <a:xfrm>
            <a:off x="328542" y="7748374"/>
            <a:ext cx="11989603" cy="18756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 marL="187036" indent="-187036" algn="l">
              <a:spcBef>
                <a:spcPts val="4200"/>
              </a:spcBef>
              <a:buSzPct val="100000"/>
              <a:buChar char="•"/>
              <a:defRPr sz="1800"/>
            </a:pPr>
            <a:r>
              <a:rPr sz="3600"/>
              <a:t>ϴ</a:t>
            </a:r>
            <a:r>
              <a:rPr baseline="31999" sz="3600"/>
              <a:t>k-1</a:t>
            </a:r>
            <a:r>
              <a:rPr sz="3600"/>
              <a:t>(P</a:t>
            </a:r>
            <a:r>
              <a:rPr baseline="-5999" sz="3600"/>
              <a:t>j+1,n</a:t>
            </a:r>
            <a:r>
              <a:rPr sz="3600"/>
              <a:t>) can be found recursively</a:t>
            </a:r>
            <a:endParaRPr sz="3600"/>
          </a:p>
          <a:p>
            <a:pPr lvl="1" marL="415636" indent="-187036" algn="l">
              <a:spcBef>
                <a:spcPts val="500"/>
              </a:spcBef>
              <a:buSzPct val="100000"/>
              <a:buChar char="•"/>
              <a:defRPr sz="1800"/>
            </a:pPr>
            <a:r>
              <a:rPr sz="3600"/>
              <a:t>stop when k=1 (know how to solve)</a:t>
            </a:r>
            <a:endParaRPr sz="3600"/>
          </a:p>
          <a:p>
            <a:pPr lvl="1" marL="415636" indent="-187036" algn="l">
              <a:spcBef>
                <a:spcPts val="500"/>
              </a:spcBef>
              <a:buSzPct val="100000"/>
              <a:buChar char="•"/>
              <a:defRPr sz="1800"/>
            </a:pPr>
            <a:r>
              <a:rPr sz="3600"/>
              <a:t> Total algorithm is   </a:t>
            </a:r>
            <a:r>
              <a:rPr b="1" sz="36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k O( |P| log</a:t>
            </a:r>
            <a:r>
              <a:rPr b="1" baseline="31999" sz="36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2 </a:t>
            </a:r>
            <a:r>
              <a:rPr b="1" sz="36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|P|) =  O( k |P| log</a:t>
            </a:r>
            <a:r>
              <a:rPr b="1" baseline="31999" sz="36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2 </a:t>
            </a:r>
            <a:r>
              <a:rPr b="1" sz="3600">
                <a:solidFill>
                  <a:srgbClr val="00F900"/>
                </a:solidFill>
                <a:latin typeface="Helvetica"/>
                <a:ea typeface="Helvetica"/>
                <a:cs typeface="Helvetica"/>
                <a:sym typeface="Helvetica"/>
              </a:rPr>
              <a:t>|P|) </a:t>
            </a:r>
          </a:p>
        </p:txBody>
      </p:sp>
      <p:sp>
        <p:nvSpPr>
          <p:cNvPr id="1023" name="Shape 1023"/>
          <p:cNvSpPr/>
          <p:nvPr/>
        </p:nvSpPr>
        <p:spPr>
          <a:xfrm>
            <a:off x="151091" y="4551697"/>
            <a:ext cx="12344505" cy="13295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marL="228600" indent="-228600" algn="l">
              <a:spcBef>
                <a:spcPts val="4200"/>
              </a:spcBef>
              <a:buSzPct val="100000"/>
              <a:buChar char="•"/>
              <a:defRPr sz="1800"/>
            </a:pPr>
            <a:r>
              <a:rPr sz="4400"/>
              <a:t>  </a:t>
            </a:r>
            <a:r>
              <a:rPr sz="3600"/>
              <a:t>=&gt; </a:t>
            </a:r>
            <a:r>
              <a:rPr b="1" sz="3600">
                <a:solidFill>
                  <a:srgbClr val="942192"/>
                </a:solidFill>
                <a:latin typeface="Helvetica"/>
                <a:ea typeface="Helvetica"/>
                <a:cs typeface="Helvetica"/>
                <a:sym typeface="Helvetica"/>
              </a:rPr>
              <a:t>O(|P| log</a:t>
            </a:r>
            <a:r>
              <a:rPr b="1" baseline="31999" sz="3600">
                <a:solidFill>
                  <a:srgbClr val="942192"/>
                </a:solidFill>
                <a:latin typeface="Helvetica"/>
                <a:ea typeface="Helvetica"/>
                <a:cs typeface="Helvetica"/>
                <a:sym typeface="Helvetica"/>
              </a:rPr>
              <a:t>2</a:t>
            </a:r>
            <a:r>
              <a:rPr b="1" sz="3600">
                <a:solidFill>
                  <a:srgbClr val="942192"/>
                </a:solidFill>
                <a:latin typeface="Helvetica"/>
                <a:ea typeface="Helvetica"/>
                <a:cs typeface="Helvetica"/>
                <a:sym typeface="Helvetica"/>
              </a:rPr>
              <a:t>|P|) </a:t>
            </a:r>
            <a:r>
              <a:rPr sz="3600">
                <a:solidFill>
                  <a:srgbClr val="942192"/>
                </a:solidFill>
              </a:rPr>
              <a:t>time Binary search </a:t>
            </a:r>
            <a:br>
              <a:rPr sz="3600">
                <a:solidFill>
                  <a:srgbClr val="942192"/>
                </a:solidFill>
              </a:rPr>
            </a:br>
            <a:r>
              <a:rPr sz="3600"/>
              <a:t>   to find largest j s.t ϴ</a:t>
            </a:r>
            <a:r>
              <a:rPr baseline="31999" sz="3600"/>
              <a:t>k-1</a:t>
            </a:r>
            <a:r>
              <a:rPr sz="3600"/>
              <a:t>(P</a:t>
            </a:r>
            <a:r>
              <a:rPr baseline="-5999" sz="3600"/>
              <a:t>j+1,n</a:t>
            </a:r>
            <a:r>
              <a:rPr sz="3600"/>
              <a:t>) &gt; ϴ</a:t>
            </a:r>
            <a:r>
              <a:rPr baseline="31999" sz="3600"/>
              <a:t>1</a:t>
            </a:r>
            <a:r>
              <a:rPr sz="3600"/>
              <a:t>(P</a:t>
            </a:r>
            <a:r>
              <a:rPr baseline="-5999" sz="3600"/>
              <a:t>0,j</a:t>
            </a:r>
            <a:r>
              <a:rPr sz="3600"/>
              <a:t>) </a:t>
            </a:r>
          </a:p>
        </p:txBody>
      </p:sp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2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0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nodeType="clickEffect" presetClass="entr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0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Class="entr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0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Class="entr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0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Class="entr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0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1022" grpId="2"/>
      <p:bldP build="p" bldLvl="1" animBg="1" rev="0" advAuto="0" spid="1021" grpId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Shape 102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u="sng"/>
            </a:lvl1pPr>
          </a:lstStyle>
          <a:p>
            <a:pPr lvl="0">
              <a:defRPr sz="1800" u="none"/>
            </a:pPr>
            <a:r>
              <a:rPr sz="8000" u="sng"/>
              <a:t>Outline</a:t>
            </a:r>
          </a:p>
        </p:txBody>
      </p:sp>
      <p:sp>
        <p:nvSpPr>
          <p:cNvPr id="1026" name="Shape 1026"/>
          <p:cNvSpPr/>
          <p:nvPr>
            <p:ph type="body" idx="1"/>
          </p:nvPr>
        </p:nvSpPr>
        <p:spPr>
          <a:xfrm>
            <a:off x="952500" y="2603500"/>
            <a:ext cx="11099800" cy="6779314"/>
          </a:xfrm>
          <a:prstGeom prst="rect">
            <a:avLst/>
          </a:prstGeom>
        </p:spPr>
        <p:txBody>
          <a:bodyPr anchor="t"/>
          <a:lstStyle/>
          <a:p>
            <a:pPr lvl="0" marL="386715" indent="-386715" defTabSz="508254">
              <a:spcBef>
                <a:spcPts val="3600"/>
              </a:spcBef>
              <a:defRPr sz="1800"/>
            </a:pPr>
            <a:r>
              <a:rPr sz="3132"/>
              <a:t>Dynamic Flow Networks</a:t>
            </a:r>
            <a:endParaRPr sz="3132"/>
          </a:p>
          <a:p>
            <a:pPr lvl="0" marL="386715" indent="-386715" defTabSz="508254">
              <a:spcBef>
                <a:spcPts val="3600"/>
              </a:spcBef>
              <a:defRPr sz="1800"/>
            </a:pPr>
            <a:r>
              <a:rPr sz="3132"/>
              <a:t>Congestion in Dynamic Flows </a:t>
            </a:r>
            <a:endParaRPr sz="3132"/>
          </a:p>
          <a:p>
            <a:pPr lvl="0" marL="386715" indent="-386715" defTabSz="508254">
              <a:spcBef>
                <a:spcPts val="3600"/>
              </a:spcBef>
              <a:defRPr sz="1800"/>
            </a:pPr>
            <a:r>
              <a:rPr sz="3132"/>
              <a:t>Evacuation Flows</a:t>
            </a:r>
            <a:endParaRPr sz="3132"/>
          </a:p>
          <a:p>
            <a:pPr lvl="1" marL="773430" indent="-386715" defTabSz="508254">
              <a:spcBef>
                <a:spcPts val="400"/>
              </a:spcBef>
              <a:defRPr sz="1800"/>
            </a:pPr>
            <a:r>
              <a:rPr sz="3132"/>
              <a:t>Problem Definitions</a:t>
            </a:r>
            <a:endParaRPr sz="3132"/>
          </a:p>
          <a:p>
            <a:pPr lvl="1" marL="773430" indent="-386715" defTabSz="508254">
              <a:spcBef>
                <a:spcPts val="400"/>
              </a:spcBef>
              <a:defRPr sz="1800"/>
            </a:pPr>
            <a:r>
              <a:rPr sz="3132"/>
              <a:t>Known Results</a:t>
            </a:r>
            <a:endParaRPr sz="3132"/>
          </a:p>
          <a:p>
            <a:pPr lvl="0" marL="386715" indent="-386715" defTabSz="508254">
              <a:spcBef>
                <a:spcPts val="3600"/>
              </a:spcBef>
              <a:defRPr sz="1800"/>
            </a:pPr>
            <a:r>
              <a:rPr sz="3132"/>
              <a:t>Example Algorithm 1: k-Sink Evacuation on a Path</a:t>
            </a:r>
            <a:endParaRPr sz="3132"/>
          </a:p>
          <a:p>
            <a:pPr lvl="0" marL="386715" indent="-386715" defTabSz="508254">
              <a:spcBef>
                <a:spcPts val="3600"/>
              </a:spcBef>
              <a:defRPr sz="1800"/>
            </a:pPr>
            <a:r>
              <a:rPr sz="3132">
                <a:solidFill>
                  <a:srgbClr val="FF2600"/>
                </a:solidFill>
              </a:rPr>
              <a:t>Example Algorithm 2: 1-sink Min-Max Regret Evacuation on a Path with uniform capacity</a:t>
            </a:r>
            <a:endParaRPr sz="3132">
              <a:solidFill>
                <a:srgbClr val="FF2600"/>
              </a:solidFill>
            </a:endParaRPr>
          </a:p>
          <a:p>
            <a:pPr lvl="0" marL="386715" indent="-386715" defTabSz="508254">
              <a:spcBef>
                <a:spcPts val="3600"/>
              </a:spcBef>
              <a:defRPr sz="1800"/>
            </a:pPr>
            <a:r>
              <a:rPr sz="3132"/>
              <a:t>Open Problems</a:t>
            </a:r>
          </a:p>
        </p:txBody>
      </p:sp>
    </p:spTree>
  </p:cSld>
  <p:clrMapOvr>
    <a:masterClrMapping/>
  </p:clrMapOvr>
  <p:transition spd="med" advClick="1"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Shape 1028"/>
          <p:cNvSpPr/>
          <p:nvPr>
            <p:ph type="title"/>
          </p:nvPr>
        </p:nvSpPr>
        <p:spPr>
          <a:xfrm>
            <a:off x="952500" y="143336"/>
            <a:ext cx="11099800" cy="1348927"/>
          </a:xfrm>
          <a:prstGeom prst="rect">
            <a:avLst/>
          </a:prstGeom>
        </p:spPr>
        <p:txBody>
          <a:bodyPr/>
          <a:lstStyle>
            <a:lvl1pPr>
              <a:spcBef>
                <a:spcPts val="4200"/>
              </a:spcBef>
              <a:defRPr sz="4400" u="sng"/>
            </a:lvl1pPr>
          </a:lstStyle>
          <a:p>
            <a:pPr lvl="0">
              <a:defRPr sz="1800" u="none"/>
            </a:pPr>
            <a:r>
              <a:rPr sz="4400" u="sng"/>
              <a:t>Min-Max Regret Evacuation on a Path</a:t>
            </a:r>
          </a:p>
        </p:txBody>
      </p:sp>
      <p:sp>
        <p:nvSpPr>
          <p:cNvPr id="1029" name="Shape 1029"/>
          <p:cNvSpPr/>
          <p:nvPr/>
        </p:nvSpPr>
        <p:spPr>
          <a:xfrm>
            <a:off x="93714" y="1651283"/>
            <a:ext cx="12902107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lvl="0" algn="l">
              <a:defRPr sz="1800"/>
            </a:pPr>
            <a:r>
              <a:rPr sz="3600"/>
              <a:t>In the regret version of the problem, input still provides </a:t>
            </a:r>
            <a:r>
              <a:rPr i="1" sz="3600">
                <a:solidFill>
                  <a:srgbClr val="0433FF"/>
                </a:solidFill>
              </a:rPr>
              <a:t>c</a:t>
            </a:r>
            <a:r>
              <a:rPr baseline="-5999" i="1" sz="3600">
                <a:solidFill>
                  <a:srgbClr val="0433FF"/>
                </a:solidFill>
              </a:rPr>
              <a:t>e,</a:t>
            </a:r>
            <a:r>
              <a:rPr sz="3600"/>
              <a:t> </a:t>
            </a:r>
            <a:r>
              <a:rPr sz="3600">
                <a:solidFill>
                  <a:srgbClr val="0433FF"/>
                </a:solidFill>
              </a:rPr>
              <a:t>𝜏</a:t>
            </a:r>
            <a:r>
              <a:rPr baseline="-5999" i="1" sz="3600">
                <a:solidFill>
                  <a:srgbClr val="0433FF"/>
                </a:solidFill>
              </a:rPr>
              <a:t>e, </a:t>
            </a:r>
            <a:r>
              <a:rPr sz="3600">
                <a:solidFill>
                  <a:srgbClr val="0433FF"/>
                </a:solidFill>
              </a:rPr>
              <a:t>k</a:t>
            </a:r>
            <a:r>
              <a:rPr sz="3600"/>
              <a:t> </a:t>
            </a:r>
          </a:p>
        </p:txBody>
      </p:sp>
      <p:sp>
        <p:nvSpPr>
          <p:cNvPr id="1030" name="Shape 1030"/>
          <p:cNvSpPr/>
          <p:nvPr/>
        </p:nvSpPr>
        <p:spPr>
          <a:xfrm>
            <a:off x="588637" y="5033020"/>
            <a:ext cx="11827525" cy="45391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 marL="228600" indent="-228600" algn="l">
              <a:spcBef>
                <a:spcPts val="2200"/>
              </a:spcBef>
              <a:buSzPct val="100000"/>
              <a:buChar char="•"/>
              <a:defRPr sz="1800"/>
            </a:pPr>
            <a:r>
              <a:rPr sz="3600"/>
              <a:t>But </a:t>
            </a:r>
            <a:r>
              <a:rPr baseline="-5999" i="1" sz="3600">
                <a:solidFill>
                  <a:srgbClr val="0433FF"/>
                </a:solidFill>
              </a:rPr>
              <a:t>W</a:t>
            </a:r>
            <a:r>
              <a:rPr baseline="-5999" i="1" sz="2900">
                <a:solidFill>
                  <a:srgbClr val="0433FF"/>
                </a:solidFill>
              </a:rPr>
              <a:t>v</a:t>
            </a:r>
            <a:r>
              <a:rPr sz="3600"/>
              <a:t> is no longer explicitly input. </a:t>
            </a:r>
            <a:br>
              <a:rPr sz="3600"/>
            </a:br>
            <a:r>
              <a:rPr sz="3600"/>
              <a:t>Instead, each vertex has an input range w</a:t>
            </a:r>
            <a:r>
              <a:rPr baseline="-5999" sz="3500"/>
              <a:t>v</a:t>
            </a:r>
            <a:r>
              <a:rPr sz="3600"/>
              <a:t>∈[wʹ</a:t>
            </a:r>
            <a:r>
              <a:rPr baseline="-5999" sz="3600"/>
              <a:t>v</a:t>
            </a:r>
            <a:r>
              <a:rPr sz="3600"/>
              <a:t>,Wʹ</a:t>
            </a:r>
            <a:r>
              <a:rPr baseline="-5999" sz="3600"/>
              <a:t>v</a:t>
            </a:r>
            <a:r>
              <a:rPr sz="3600"/>
              <a:t>]</a:t>
            </a:r>
            <a:endParaRPr sz="3600"/>
          </a:p>
          <a:p>
            <a:pPr lvl="0" marL="228600" indent="-228600" algn="l">
              <a:spcBef>
                <a:spcPts val="2200"/>
              </a:spcBef>
              <a:buSzPct val="100000"/>
              <a:buChar char="•"/>
              <a:defRPr sz="1800"/>
            </a:pPr>
            <a:r>
              <a:rPr sz="3600"/>
              <a:t>Algorithm needs to find </a:t>
            </a:r>
            <a:r>
              <a:rPr b="1" sz="36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robust</a:t>
            </a:r>
            <a:r>
              <a:rPr sz="3600"/>
              <a:t> evacuation protocol that works least badly against adversarial input.</a:t>
            </a:r>
            <a:endParaRPr sz="3600"/>
          </a:p>
          <a:p>
            <a:pPr lvl="0" marL="228600" indent="-228600" algn="l">
              <a:spcBef>
                <a:spcPts val="2200"/>
              </a:spcBef>
              <a:buSzPct val="100000"/>
              <a:buChar char="•"/>
              <a:defRPr sz="1800"/>
            </a:pPr>
            <a:r>
              <a:rPr sz="3600"/>
              <a:t>Min-Max Regret is one standard way of modelling robustness</a:t>
            </a:r>
            <a:br>
              <a:rPr sz="3600"/>
            </a:br>
          </a:p>
        </p:txBody>
      </p:sp>
      <p:pic>
        <p:nvPicPr>
          <p:cNvPr id="1031" name="Path1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03612" y="2658794"/>
            <a:ext cx="10597576" cy="2014416"/>
          </a:xfrm>
          <a:prstGeom prst="rect">
            <a:avLst/>
          </a:prstGeom>
          <a:ln w="25400">
            <a:solidFill>
              <a:srgbClr val="F3F7F5"/>
            </a:solidFill>
            <a:miter lim="400000"/>
          </a:ln>
          <a:effectLst>
            <a:outerShdw sx="100000" sy="100000" kx="0" ky="0" algn="b" rotWithShape="0" blurRad="50800" dist="25400" dir="360000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med" advClick="1"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Shape 1033"/>
          <p:cNvSpPr/>
          <p:nvPr>
            <p:ph type="title"/>
          </p:nvPr>
        </p:nvSpPr>
        <p:spPr>
          <a:xfrm>
            <a:off x="952500" y="143336"/>
            <a:ext cx="11099800" cy="1348927"/>
          </a:xfrm>
          <a:prstGeom prst="rect">
            <a:avLst/>
          </a:prstGeom>
        </p:spPr>
        <p:txBody>
          <a:bodyPr/>
          <a:lstStyle>
            <a:lvl1pPr>
              <a:spcBef>
                <a:spcPts val="4200"/>
              </a:spcBef>
              <a:defRPr sz="4400" u="sng"/>
            </a:lvl1pPr>
          </a:lstStyle>
          <a:p>
            <a:pPr lvl="0">
              <a:defRPr sz="1800" u="none"/>
            </a:pPr>
            <a:r>
              <a:rPr sz="4400" u="sng"/>
              <a:t>Min-Max Regret Evacuation on a Path</a:t>
            </a:r>
          </a:p>
        </p:txBody>
      </p:sp>
      <p:sp>
        <p:nvSpPr>
          <p:cNvPr id="1034" name="Shape 1034"/>
          <p:cNvSpPr/>
          <p:nvPr/>
        </p:nvSpPr>
        <p:spPr>
          <a:xfrm>
            <a:off x="479123" y="3811222"/>
            <a:ext cx="11827525" cy="56787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 marL="444500" indent="-444500" algn="l">
              <a:spcBef>
                <a:spcPts val="2500"/>
              </a:spcBef>
              <a:buSzPct val="75000"/>
              <a:buChar char="•"/>
              <a:defRPr sz="1800"/>
            </a:pPr>
            <a:r>
              <a:rPr sz="3200"/>
              <a:t>S = ∏</a:t>
            </a:r>
            <a:r>
              <a:rPr baseline="-5999" sz="3200"/>
              <a:t>v</a:t>
            </a:r>
            <a:r>
              <a:rPr sz="3200"/>
              <a:t>[wʹ</a:t>
            </a:r>
            <a:r>
              <a:rPr baseline="-5999" sz="3200"/>
              <a:t>v</a:t>
            </a:r>
            <a:r>
              <a:rPr sz="3200"/>
              <a:t>,Wʹ</a:t>
            </a:r>
            <a:r>
              <a:rPr baseline="-5999" sz="3200"/>
              <a:t>v</a:t>
            </a:r>
            <a:r>
              <a:rPr sz="3200"/>
              <a:t>] is the set of all feasible scenarios.</a:t>
            </a:r>
            <a:endParaRPr sz="3200"/>
          </a:p>
          <a:p>
            <a:pPr lvl="0" algn="l">
              <a:spcBef>
                <a:spcPts val="500"/>
              </a:spcBef>
              <a:defRPr sz="1800"/>
            </a:pPr>
            <a:r>
              <a:rPr sz="3200"/>
              <a:t>         An s ∈ S is of the form s= (w</a:t>
            </a:r>
            <a:r>
              <a:rPr baseline="-5999" sz="3200"/>
              <a:t>1,</a:t>
            </a:r>
            <a:r>
              <a:rPr sz="3200"/>
              <a:t> …, w</a:t>
            </a:r>
            <a:r>
              <a:rPr baseline="-5999" sz="3200"/>
              <a:t>n</a:t>
            </a:r>
            <a:r>
              <a:rPr sz="3200"/>
              <a:t>)  </a:t>
            </a:r>
            <a:endParaRPr sz="3200"/>
          </a:p>
          <a:p>
            <a:pPr lvl="0" marL="228599" indent="-228599" algn="l">
              <a:spcBef>
                <a:spcPts val="2500"/>
              </a:spcBef>
              <a:buSzPct val="100000"/>
              <a:buChar char="•"/>
              <a:defRPr sz="1800"/>
            </a:pPr>
            <a:r>
              <a:rPr sz="3200"/>
              <a:t>ϴ(P,x,s)  = evacuation time of P to x in scenario s</a:t>
            </a:r>
            <a:endParaRPr sz="3200"/>
          </a:p>
          <a:p>
            <a:pPr lvl="0" marL="228599" indent="-228599" algn="l">
              <a:spcBef>
                <a:spcPts val="2500"/>
              </a:spcBef>
              <a:buSzPct val="100000"/>
              <a:buChar char="•"/>
              <a:defRPr sz="1800"/>
            </a:pPr>
            <a:r>
              <a:rPr sz="3200"/>
              <a:t>ϴ</a:t>
            </a:r>
            <a:r>
              <a:rPr baseline="31999" sz="3200"/>
              <a:t>1</a:t>
            </a:r>
            <a:r>
              <a:rPr sz="3200"/>
              <a:t>(P,s)   = min evacuation time of P in scenario s</a:t>
            </a:r>
            <a:endParaRPr sz="3200"/>
          </a:p>
          <a:p>
            <a:pPr lvl="0" marL="228599" indent="-228599" algn="l">
              <a:spcBef>
                <a:spcPts val="2500"/>
              </a:spcBef>
              <a:buSzPct val="100000"/>
              <a:buChar char="•"/>
              <a:defRPr sz="1800"/>
            </a:pPr>
            <a:r>
              <a:rPr b="1" sz="32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R(x,s)</a:t>
            </a:r>
            <a:r>
              <a:rPr sz="3200"/>
              <a:t>     = Regret of x under scenario s  = </a:t>
            </a:r>
            <a:r>
              <a:rPr b="1" sz="32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ϴ(P,x,s) - ϴ</a:t>
            </a:r>
            <a:r>
              <a:rPr b="1" baseline="31999" sz="32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1</a:t>
            </a:r>
            <a:r>
              <a:rPr b="1" sz="32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rPr>
              <a:t>(P,s)</a:t>
            </a:r>
            <a:endParaRPr sz="3200"/>
          </a:p>
          <a:p>
            <a:pPr lvl="0" marL="228599" indent="-228599" algn="l">
              <a:spcBef>
                <a:spcPts val="2500"/>
              </a:spcBef>
              <a:buSzPct val="100000"/>
              <a:buChar char="•"/>
              <a:defRPr sz="1800"/>
            </a:pPr>
            <a:r>
              <a:rPr sz="3200"/>
              <a:t>R(x)        = Max regret of x  =  max</a:t>
            </a:r>
            <a:r>
              <a:rPr baseline="-5999" sz="3200"/>
              <a:t>s</a:t>
            </a:r>
            <a:r>
              <a:rPr sz="3200"/>
              <a:t> R(x,s)</a:t>
            </a:r>
            <a:endParaRPr sz="3200"/>
          </a:p>
          <a:p>
            <a:pPr lvl="0" marL="228600" indent="-228600" algn="l">
              <a:spcBef>
                <a:spcPts val="2500"/>
              </a:spcBef>
              <a:buSzPct val="100000"/>
              <a:buChar char="•"/>
              <a:defRPr sz="1800"/>
            </a:pPr>
            <a:r>
              <a:rPr sz="3200"/>
              <a:t>The Min-max regret of P is minimum regret over all x</a:t>
            </a:r>
            <a:br>
              <a:rPr sz="3200"/>
            </a:br>
            <a:r>
              <a:rPr sz="3200"/>
              <a:t>                       MMR(P)  = Min</a:t>
            </a:r>
            <a:r>
              <a:rPr baseline="-5999" sz="3200"/>
              <a:t>x</a:t>
            </a:r>
            <a:r>
              <a:rPr sz="3200"/>
              <a:t> R(x)</a:t>
            </a:r>
          </a:p>
        </p:txBody>
      </p:sp>
      <p:pic>
        <p:nvPicPr>
          <p:cNvPr id="1035" name="Path1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43516" y="1467828"/>
            <a:ext cx="10597575" cy="2014416"/>
          </a:xfrm>
          <a:prstGeom prst="rect">
            <a:avLst/>
          </a:prstGeom>
          <a:ln w="25400">
            <a:solidFill>
              <a:srgbClr val="F3F7F5"/>
            </a:solidFill>
            <a:miter lim="400000"/>
          </a:ln>
          <a:effectLst>
            <a:outerShdw sx="100000" sy="100000" kx="0" ky="0" algn="b" rotWithShape="0" blurRad="50800" dist="25400" dir="360000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3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0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nodeType="after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0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0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nodeType="after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0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0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nodeType="after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10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0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034" grpId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" name="Shape 1037"/>
          <p:cNvSpPr/>
          <p:nvPr>
            <p:ph type="title"/>
          </p:nvPr>
        </p:nvSpPr>
        <p:spPr>
          <a:xfrm>
            <a:off x="952500" y="143336"/>
            <a:ext cx="11099800" cy="1348927"/>
          </a:xfrm>
          <a:prstGeom prst="rect">
            <a:avLst/>
          </a:prstGeom>
        </p:spPr>
        <p:txBody>
          <a:bodyPr/>
          <a:lstStyle>
            <a:lvl1pPr>
              <a:spcBef>
                <a:spcPts val="4200"/>
              </a:spcBef>
              <a:defRPr sz="4400" u="sng"/>
            </a:lvl1pPr>
          </a:lstStyle>
          <a:p>
            <a:pPr lvl="0">
              <a:defRPr sz="1800" u="none"/>
            </a:pPr>
            <a:r>
              <a:rPr sz="4400" u="sng"/>
              <a:t>Min-Max Regret Evacuation on a Path</a:t>
            </a:r>
          </a:p>
        </p:txBody>
      </p:sp>
      <p:sp>
        <p:nvSpPr>
          <p:cNvPr id="1038" name="Shape 1038"/>
          <p:cNvSpPr/>
          <p:nvPr/>
        </p:nvSpPr>
        <p:spPr>
          <a:xfrm>
            <a:off x="202861" y="3701708"/>
            <a:ext cx="11827524" cy="5919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>
              <a:spcBef>
                <a:spcPts val="2500"/>
              </a:spcBef>
              <a:defRPr sz="1800"/>
            </a:pPr>
            <a:r>
              <a:rPr sz="3200"/>
              <a:t>R(x,s) = ϴ(P,x,s) - ϴ</a:t>
            </a:r>
            <a:r>
              <a:rPr baseline="31999" sz="3200"/>
              <a:t>1</a:t>
            </a:r>
            <a:r>
              <a:rPr sz="3200"/>
              <a:t>(P,s)       R(x) = Max</a:t>
            </a:r>
            <a:r>
              <a:rPr baseline="-5999" sz="3200"/>
              <a:t>s</a:t>
            </a:r>
            <a:r>
              <a:rPr sz="3200"/>
              <a:t> R(x,s)</a:t>
            </a:r>
          </a:p>
        </p:txBody>
      </p:sp>
      <p:sp>
        <p:nvSpPr>
          <p:cNvPr id="1039" name="Shape 1039"/>
          <p:cNvSpPr/>
          <p:nvPr/>
        </p:nvSpPr>
        <p:spPr>
          <a:xfrm>
            <a:off x="192235" y="4346026"/>
            <a:ext cx="12620330" cy="5919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spcBef>
                <a:spcPts val="2500"/>
              </a:spcBef>
              <a:defRPr sz="1800"/>
            </a:pPr>
            <a:r>
              <a:rPr sz="3200">
                <a:solidFill>
                  <a:srgbClr val="FF2600"/>
                </a:solidFill>
              </a:rPr>
              <a:t>MMR(P)  = Min</a:t>
            </a:r>
            <a:r>
              <a:rPr baseline="-5999" sz="3200">
                <a:solidFill>
                  <a:srgbClr val="FF2600"/>
                </a:solidFill>
              </a:rPr>
              <a:t>x</a:t>
            </a:r>
            <a:r>
              <a:rPr sz="3200">
                <a:solidFill>
                  <a:srgbClr val="FF2600"/>
                </a:solidFill>
              </a:rPr>
              <a:t> R(x) = Min</a:t>
            </a:r>
            <a:r>
              <a:rPr baseline="-5999" sz="3200">
                <a:solidFill>
                  <a:srgbClr val="FF2600"/>
                </a:solidFill>
              </a:rPr>
              <a:t>x</a:t>
            </a:r>
            <a:r>
              <a:rPr sz="3200">
                <a:solidFill>
                  <a:srgbClr val="FF2600"/>
                </a:solidFill>
              </a:rPr>
              <a:t>  Max</a:t>
            </a:r>
            <a:r>
              <a:rPr baseline="-5999" sz="3200">
                <a:solidFill>
                  <a:srgbClr val="FF2600"/>
                </a:solidFill>
              </a:rPr>
              <a:t>s  </a:t>
            </a:r>
            <a:r>
              <a:rPr sz="3200">
                <a:solidFill>
                  <a:srgbClr val="FF2600"/>
                </a:solidFill>
              </a:rPr>
              <a:t>{ϴ(P,x,s) - ϴ</a:t>
            </a:r>
            <a:r>
              <a:rPr baseline="31999" sz="3200">
                <a:solidFill>
                  <a:srgbClr val="FF2600"/>
                </a:solidFill>
              </a:rPr>
              <a:t>1</a:t>
            </a:r>
            <a:r>
              <a:rPr sz="3200">
                <a:solidFill>
                  <a:srgbClr val="FF2600"/>
                </a:solidFill>
              </a:rPr>
              <a:t>(P,s)}</a:t>
            </a:r>
          </a:p>
        </p:txBody>
      </p:sp>
      <p:sp>
        <p:nvSpPr>
          <p:cNvPr id="1040" name="Shape 1040"/>
          <p:cNvSpPr/>
          <p:nvPr/>
        </p:nvSpPr>
        <p:spPr>
          <a:xfrm>
            <a:off x="164549" y="5142772"/>
            <a:ext cx="12894115" cy="4686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 marL="444500" indent="-444500" algn="l">
              <a:spcBef>
                <a:spcPts val="1200"/>
              </a:spcBef>
              <a:buSzPct val="75000"/>
              <a:buChar char="•"/>
              <a:defRPr sz="1800"/>
            </a:pPr>
            <a:r>
              <a:rPr sz="3600"/>
              <a:t>A-Priori, it isn’t obvious that this can be calculated efficiently.</a:t>
            </a:r>
            <a:endParaRPr sz="3600"/>
          </a:p>
          <a:p>
            <a:pPr lvl="0" marL="444500" indent="-444500" algn="l">
              <a:spcBef>
                <a:spcPts val="2000"/>
              </a:spcBef>
              <a:buSzPct val="75000"/>
              <a:buChar char="•"/>
              <a:defRPr sz="1800"/>
            </a:pPr>
            <a:r>
              <a:rPr sz="3600"/>
              <a:t>Can show that, for uniform capacities,  there  are only O(n) scenarios </a:t>
            </a:r>
            <a:r>
              <a:rPr i="1" sz="3600"/>
              <a:t>s</a:t>
            </a:r>
            <a:r>
              <a:rPr sz="3600"/>
              <a:t> at which any R(x) attains maximum</a:t>
            </a:r>
            <a:endParaRPr sz="3600"/>
          </a:p>
          <a:p>
            <a:pPr lvl="0" marL="444500" indent="-444500" algn="l">
              <a:spcBef>
                <a:spcPts val="2000"/>
              </a:spcBef>
              <a:buSzPct val="75000"/>
              <a:buChar char="•"/>
              <a:defRPr sz="1800"/>
            </a:pPr>
            <a:r>
              <a:rPr sz="3600"/>
              <a:t>This, permits evaluating MMR(P) in polynomial time</a:t>
            </a:r>
            <a:endParaRPr sz="3600"/>
          </a:p>
          <a:p>
            <a:pPr lvl="1" marL="889000" indent="-444500" algn="l">
              <a:buSzPct val="75000"/>
              <a:buChar char="•"/>
              <a:defRPr sz="1800"/>
            </a:pPr>
            <a:r>
              <a:rPr sz="3600"/>
              <a:t>further observations reduce this to O(n log n)</a:t>
            </a:r>
            <a:endParaRPr sz="3600"/>
          </a:p>
          <a:p>
            <a:pPr lvl="0" marL="444500" indent="-444500" algn="l">
              <a:spcBef>
                <a:spcPts val="2000"/>
              </a:spcBef>
              <a:buSzPct val="75000"/>
              <a:buChar char="•"/>
              <a:defRPr sz="1800"/>
            </a:pPr>
            <a:r>
              <a:rPr sz="3600"/>
              <a:t>Existence of O(n) scenarios not totally surprising</a:t>
            </a:r>
            <a:endParaRPr sz="3600"/>
          </a:p>
          <a:p>
            <a:pPr lvl="1" marL="889000" indent="-444500" algn="l">
              <a:buSzPct val="75000"/>
              <a:buChar char="•"/>
              <a:defRPr sz="1800"/>
            </a:pPr>
            <a:r>
              <a:rPr sz="3600"/>
              <a:t>Same phenomenon arises in MMR for medians on a line</a:t>
            </a:r>
          </a:p>
        </p:txBody>
      </p:sp>
      <p:pic>
        <p:nvPicPr>
          <p:cNvPr id="1041" name="Path1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43516" y="1467828"/>
            <a:ext cx="10597575" cy="2014416"/>
          </a:xfrm>
          <a:prstGeom prst="rect">
            <a:avLst/>
          </a:prstGeom>
          <a:ln w="25400">
            <a:solidFill>
              <a:srgbClr val="F3F7F5"/>
            </a:solidFill>
            <a:miter lim="400000"/>
          </a:ln>
          <a:effectLst>
            <a:outerShdw sx="100000" sy="100000" kx="0" ky="0" algn="b" rotWithShape="0" blurRad="50800" dist="25400" dir="360000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4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0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0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0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0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0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Class="entr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0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1040" grpId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Shape 1043"/>
          <p:cNvSpPr/>
          <p:nvPr>
            <p:ph type="title"/>
          </p:nvPr>
        </p:nvSpPr>
        <p:spPr>
          <a:xfrm>
            <a:off x="952500" y="143336"/>
            <a:ext cx="11099800" cy="1348927"/>
          </a:xfrm>
          <a:prstGeom prst="rect">
            <a:avLst/>
          </a:prstGeom>
        </p:spPr>
        <p:txBody>
          <a:bodyPr/>
          <a:lstStyle>
            <a:lvl1pPr>
              <a:spcBef>
                <a:spcPts val="4200"/>
              </a:spcBef>
              <a:defRPr sz="4400" u="sng"/>
            </a:lvl1pPr>
          </a:lstStyle>
          <a:p>
            <a:pPr lvl="0">
              <a:defRPr sz="1800" u="none"/>
            </a:pPr>
            <a:r>
              <a:rPr sz="4400" u="sng"/>
              <a:t>Min-Max Regret Evacuation on a Path</a:t>
            </a:r>
          </a:p>
        </p:txBody>
      </p:sp>
      <p:sp>
        <p:nvSpPr>
          <p:cNvPr id="1044" name="Shape 1044"/>
          <p:cNvSpPr/>
          <p:nvPr/>
        </p:nvSpPr>
        <p:spPr>
          <a:xfrm>
            <a:off x="312375" y="1347155"/>
            <a:ext cx="11827525" cy="5919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>
              <a:spcBef>
                <a:spcPts val="2500"/>
              </a:spcBef>
              <a:defRPr sz="1800"/>
            </a:pPr>
            <a:r>
              <a:rPr sz="3200"/>
              <a:t>R(x,s) = ϴ(P,x,s) - ϴ</a:t>
            </a:r>
            <a:r>
              <a:rPr baseline="31999" sz="3200"/>
              <a:t>1</a:t>
            </a:r>
            <a:r>
              <a:rPr sz="3200"/>
              <a:t>(P,s)       R(x) = Max</a:t>
            </a:r>
            <a:r>
              <a:rPr baseline="-5999" sz="3200"/>
              <a:t>s</a:t>
            </a:r>
            <a:r>
              <a:rPr sz="3200"/>
              <a:t> R(x,s)</a:t>
            </a:r>
          </a:p>
        </p:txBody>
      </p:sp>
      <p:sp>
        <p:nvSpPr>
          <p:cNvPr id="1045" name="Shape 1045"/>
          <p:cNvSpPr/>
          <p:nvPr/>
        </p:nvSpPr>
        <p:spPr>
          <a:xfrm>
            <a:off x="192235" y="2018852"/>
            <a:ext cx="12620330" cy="5919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spcBef>
                <a:spcPts val="2500"/>
              </a:spcBef>
              <a:defRPr sz="1800"/>
            </a:pPr>
            <a:r>
              <a:rPr sz="3200">
                <a:solidFill>
                  <a:srgbClr val="FF2600"/>
                </a:solidFill>
              </a:rPr>
              <a:t>MMR(P)  = Min</a:t>
            </a:r>
            <a:r>
              <a:rPr baseline="-5999" sz="3200">
                <a:solidFill>
                  <a:srgbClr val="FF2600"/>
                </a:solidFill>
              </a:rPr>
              <a:t>x</a:t>
            </a:r>
            <a:r>
              <a:rPr sz="3200">
                <a:solidFill>
                  <a:srgbClr val="FF2600"/>
                </a:solidFill>
              </a:rPr>
              <a:t> R(x) = Min</a:t>
            </a:r>
            <a:r>
              <a:rPr baseline="-5999" sz="3200">
                <a:solidFill>
                  <a:srgbClr val="FF2600"/>
                </a:solidFill>
              </a:rPr>
              <a:t>x</a:t>
            </a:r>
            <a:r>
              <a:rPr sz="3200">
                <a:solidFill>
                  <a:srgbClr val="FF2600"/>
                </a:solidFill>
              </a:rPr>
              <a:t>  Max</a:t>
            </a:r>
            <a:r>
              <a:rPr baseline="-5999" sz="3200">
                <a:solidFill>
                  <a:srgbClr val="FF2600"/>
                </a:solidFill>
              </a:rPr>
              <a:t>s  </a:t>
            </a:r>
            <a:r>
              <a:rPr sz="3200">
                <a:solidFill>
                  <a:srgbClr val="FF2600"/>
                </a:solidFill>
              </a:rPr>
              <a:t>{ϴ(P,x,s) - ϴ</a:t>
            </a:r>
            <a:r>
              <a:rPr baseline="31999" sz="3200">
                <a:solidFill>
                  <a:srgbClr val="FF2600"/>
                </a:solidFill>
              </a:rPr>
              <a:t>1</a:t>
            </a:r>
            <a:r>
              <a:rPr sz="3200">
                <a:solidFill>
                  <a:srgbClr val="FF2600"/>
                </a:solidFill>
              </a:rPr>
              <a:t>(P,s)}</a:t>
            </a:r>
          </a:p>
        </p:txBody>
      </p:sp>
      <p:sp>
        <p:nvSpPr>
          <p:cNvPr id="1046" name="Shape 1046"/>
          <p:cNvSpPr/>
          <p:nvPr/>
        </p:nvSpPr>
        <p:spPr>
          <a:xfrm>
            <a:off x="727136" y="2786374"/>
            <a:ext cx="11827526" cy="1757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 algn="l">
              <a:defRPr sz="1800"/>
            </a:pPr>
            <a:r>
              <a:rPr sz="3600"/>
              <a:t>There are 2n scenarios at which R(s,x) attains max.</a:t>
            </a:r>
            <a:endParaRPr sz="3600"/>
          </a:p>
          <a:p>
            <a:pPr lvl="0" algn="l">
              <a:defRPr sz="1800"/>
            </a:pPr>
            <a:r>
              <a:rPr sz="3600"/>
              <a:t>These are s</a:t>
            </a:r>
            <a:r>
              <a:rPr baseline="-5999" sz="3600"/>
              <a:t>i</a:t>
            </a:r>
            <a:r>
              <a:rPr sz="3600"/>
              <a:t> in which w</a:t>
            </a:r>
            <a:r>
              <a:rPr baseline="-5999" sz="3600"/>
              <a:t>j</a:t>
            </a:r>
            <a:r>
              <a:rPr sz="3600"/>
              <a:t> = </a:t>
            </a:r>
            <a:r>
              <a:rPr sz="3600">
                <a:solidFill>
                  <a:srgbClr val="FF2600"/>
                </a:solidFill>
              </a:rPr>
              <a:t>wʹ</a:t>
            </a:r>
            <a:r>
              <a:rPr baseline="-5999" sz="3600">
                <a:solidFill>
                  <a:srgbClr val="FF2600"/>
                </a:solidFill>
              </a:rPr>
              <a:t>j</a:t>
            </a:r>
            <a:r>
              <a:rPr sz="3600"/>
              <a:t> for j ≤ i &amp; w</a:t>
            </a:r>
            <a:r>
              <a:rPr baseline="-5999" sz="3600"/>
              <a:t>j</a:t>
            </a:r>
            <a:r>
              <a:rPr sz="3600"/>
              <a:t> = </a:t>
            </a:r>
            <a:r>
              <a:rPr sz="3600">
                <a:solidFill>
                  <a:srgbClr val="0433FF"/>
                </a:solidFill>
              </a:rPr>
              <a:t>Wʹ</a:t>
            </a:r>
            <a:r>
              <a:rPr baseline="-5999" sz="3600">
                <a:solidFill>
                  <a:srgbClr val="0433FF"/>
                </a:solidFill>
              </a:rPr>
              <a:t>j</a:t>
            </a:r>
            <a:r>
              <a:rPr sz="3600"/>
              <a:t> for i &gt; j</a:t>
            </a:r>
            <a:endParaRPr sz="3600"/>
          </a:p>
          <a:p>
            <a:pPr lvl="0" algn="l">
              <a:defRPr sz="1800"/>
            </a:pPr>
            <a:r>
              <a:rPr sz="3600"/>
              <a:t>         and sʹ</a:t>
            </a:r>
            <a:r>
              <a:rPr baseline="-5999" sz="3600"/>
              <a:t>i</a:t>
            </a:r>
            <a:r>
              <a:rPr sz="3600"/>
              <a:t> in which w</a:t>
            </a:r>
            <a:r>
              <a:rPr baseline="-5999" sz="3600"/>
              <a:t>j</a:t>
            </a:r>
            <a:r>
              <a:rPr sz="3600"/>
              <a:t> = </a:t>
            </a:r>
            <a:r>
              <a:rPr sz="3600">
                <a:solidFill>
                  <a:srgbClr val="0433FF"/>
                </a:solidFill>
              </a:rPr>
              <a:t>Wʹ</a:t>
            </a:r>
            <a:r>
              <a:rPr baseline="-5999" sz="3600">
                <a:solidFill>
                  <a:srgbClr val="0433FF"/>
                </a:solidFill>
              </a:rPr>
              <a:t>j</a:t>
            </a:r>
            <a:r>
              <a:rPr sz="3600"/>
              <a:t> for j ≤ i &amp; wʹ</a:t>
            </a:r>
            <a:r>
              <a:rPr baseline="-5999" sz="3600"/>
              <a:t>j</a:t>
            </a:r>
            <a:r>
              <a:rPr sz="3600"/>
              <a:t> = </a:t>
            </a:r>
            <a:r>
              <a:rPr sz="3600">
                <a:solidFill>
                  <a:srgbClr val="FF2600"/>
                </a:solidFill>
              </a:rPr>
              <a:t>wʹ</a:t>
            </a:r>
            <a:r>
              <a:rPr baseline="-5999" sz="3600">
                <a:solidFill>
                  <a:srgbClr val="FF2600"/>
                </a:solidFill>
              </a:rPr>
              <a:t>j</a:t>
            </a:r>
            <a:r>
              <a:rPr sz="3600"/>
              <a:t> for i &gt; j</a:t>
            </a:r>
          </a:p>
        </p:txBody>
      </p:sp>
      <p:pic>
        <p:nvPicPr>
          <p:cNvPr id="1047" name="Path11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41614" y="4728840"/>
            <a:ext cx="10088171" cy="1971969"/>
          </a:xfrm>
          <a:prstGeom prst="rect">
            <a:avLst/>
          </a:prstGeom>
          <a:ln w="12700">
            <a:miter lim="400000"/>
          </a:ln>
        </p:spPr>
      </p:pic>
      <p:sp>
        <p:nvSpPr>
          <p:cNvPr id="1048" name="Shape 1048"/>
          <p:cNvSpPr/>
          <p:nvPr/>
        </p:nvSpPr>
        <p:spPr>
          <a:xfrm>
            <a:off x="958248" y="5390974"/>
            <a:ext cx="410566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sz="3600"/>
              <a:t>s</a:t>
            </a:r>
            <a:r>
              <a:rPr baseline="-5999" sz="3600"/>
              <a:t>i</a:t>
            </a:r>
          </a:p>
        </p:txBody>
      </p:sp>
      <p:pic>
        <p:nvPicPr>
          <p:cNvPr id="1049" name="Path11b.pd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932059" y="7404380"/>
            <a:ext cx="9907280" cy="1932633"/>
          </a:xfrm>
          <a:prstGeom prst="rect">
            <a:avLst/>
          </a:prstGeom>
          <a:ln w="12700">
            <a:miter lim="400000"/>
          </a:ln>
        </p:spPr>
      </p:pic>
      <p:sp>
        <p:nvSpPr>
          <p:cNvPr id="1050" name="Shape 1050"/>
          <p:cNvSpPr/>
          <p:nvPr/>
        </p:nvSpPr>
        <p:spPr>
          <a:xfrm>
            <a:off x="958248" y="8042490"/>
            <a:ext cx="520625" cy="6564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l">
              <a:defRPr sz="1800"/>
            </a:pPr>
            <a:r>
              <a:rPr sz="3600"/>
              <a:t>sʹ</a:t>
            </a:r>
            <a:r>
              <a:rPr baseline="-5999" sz="3600"/>
              <a:t>i</a:t>
            </a:r>
          </a:p>
        </p:txBody>
      </p:sp>
    </p:spTree>
  </p:cSld>
  <p:clrMapOvr>
    <a:masterClrMapping/>
  </p:clrMapOvr>
  <p:transition spd="med" advClick="1"/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" name="Shape 1052"/>
          <p:cNvSpPr/>
          <p:nvPr>
            <p:ph type="title"/>
          </p:nvPr>
        </p:nvSpPr>
        <p:spPr>
          <a:xfrm>
            <a:off x="952500" y="143336"/>
            <a:ext cx="11099800" cy="1348927"/>
          </a:xfrm>
          <a:prstGeom prst="rect">
            <a:avLst/>
          </a:prstGeom>
        </p:spPr>
        <p:txBody>
          <a:bodyPr/>
          <a:lstStyle>
            <a:lvl1pPr>
              <a:spcBef>
                <a:spcPts val="4200"/>
              </a:spcBef>
              <a:defRPr sz="4400" u="sng"/>
            </a:lvl1pPr>
          </a:lstStyle>
          <a:p>
            <a:pPr lvl="0">
              <a:defRPr sz="1800" u="none"/>
            </a:pPr>
            <a:r>
              <a:rPr sz="4400" u="sng"/>
              <a:t>Min-Max Regret Evacuation on a Path</a:t>
            </a:r>
          </a:p>
        </p:txBody>
      </p:sp>
      <p:sp>
        <p:nvSpPr>
          <p:cNvPr id="1053" name="Shape 1053"/>
          <p:cNvSpPr/>
          <p:nvPr/>
        </p:nvSpPr>
        <p:spPr>
          <a:xfrm>
            <a:off x="312375" y="1347155"/>
            <a:ext cx="11827525" cy="5919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>
              <a:spcBef>
                <a:spcPts val="2500"/>
              </a:spcBef>
              <a:defRPr sz="1800"/>
            </a:pPr>
            <a:r>
              <a:rPr sz="3200"/>
              <a:t>R(s,x) = ϴ(P,x,s) - ϴ</a:t>
            </a:r>
            <a:r>
              <a:rPr baseline="31999" sz="3200"/>
              <a:t>1</a:t>
            </a:r>
            <a:r>
              <a:rPr sz="3200"/>
              <a:t>(P,s)       R(x) = Max</a:t>
            </a:r>
            <a:r>
              <a:rPr baseline="-5999" sz="3200"/>
              <a:t>s</a:t>
            </a:r>
            <a:r>
              <a:rPr sz="3200"/>
              <a:t> R(s,x)</a:t>
            </a:r>
          </a:p>
        </p:txBody>
      </p:sp>
      <p:sp>
        <p:nvSpPr>
          <p:cNvPr id="1054" name="Shape 1054"/>
          <p:cNvSpPr/>
          <p:nvPr/>
        </p:nvSpPr>
        <p:spPr>
          <a:xfrm>
            <a:off x="192235" y="2018852"/>
            <a:ext cx="12620330" cy="5919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spcBef>
                <a:spcPts val="2500"/>
              </a:spcBef>
              <a:defRPr sz="1800"/>
            </a:pPr>
            <a:r>
              <a:rPr sz="3200">
                <a:solidFill>
                  <a:srgbClr val="FF2600"/>
                </a:solidFill>
              </a:rPr>
              <a:t>MMR(P)  = Min</a:t>
            </a:r>
            <a:r>
              <a:rPr baseline="-5999" sz="3200">
                <a:solidFill>
                  <a:srgbClr val="FF2600"/>
                </a:solidFill>
              </a:rPr>
              <a:t>x</a:t>
            </a:r>
            <a:r>
              <a:rPr sz="3200">
                <a:solidFill>
                  <a:srgbClr val="FF2600"/>
                </a:solidFill>
              </a:rPr>
              <a:t> R(x) = Min</a:t>
            </a:r>
            <a:r>
              <a:rPr baseline="-5999" sz="3200">
                <a:solidFill>
                  <a:srgbClr val="FF2600"/>
                </a:solidFill>
              </a:rPr>
              <a:t>x</a:t>
            </a:r>
            <a:r>
              <a:rPr sz="3200">
                <a:solidFill>
                  <a:srgbClr val="FF2600"/>
                </a:solidFill>
              </a:rPr>
              <a:t>  Max</a:t>
            </a:r>
            <a:r>
              <a:rPr baseline="-5999" sz="3200">
                <a:solidFill>
                  <a:srgbClr val="FF2600"/>
                </a:solidFill>
              </a:rPr>
              <a:t>s  </a:t>
            </a:r>
            <a:r>
              <a:rPr sz="3200">
                <a:solidFill>
                  <a:srgbClr val="FF2600"/>
                </a:solidFill>
              </a:rPr>
              <a:t>{ϴ(P,x,s) - ϴ</a:t>
            </a:r>
            <a:r>
              <a:rPr baseline="31999" sz="3200">
                <a:solidFill>
                  <a:srgbClr val="FF2600"/>
                </a:solidFill>
              </a:rPr>
              <a:t>1</a:t>
            </a:r>
            <a:r>
              <a:rPr sz="3200">
                <a:solidFill>
                  <a:srgbClr val="FF2600"/>
                </a:solidFill>
              </a:rPr>
              <a:t>(P,s)}</a:t>
            </a:r>
          </a:p>
        </p:txBody>
      </p:sp>
      <p:sp>
        <p:nvSpPr>
          <p:cNvPr id="1055" name="Shape 1055"/>
          <p:cNvSpPr/>
          <p:nvPr/>
        </p:nvSpPr>
        <p:spPr>
          <a:xfrm>
            <a:off x="727136" y="2786374"/>
            <a:ext cx="11827526" cy="1757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 algn="l">
              <a:defRPr sz="1800"/>
            </a:pPr>
            <a:r>
              <a:rPr sz="3600"/>
              <a:t>There are 2n scenarios at which R(s,x) attains max.</a:t>
            </a:r>
            <a:endParaRPr sz="3600"/>
          </a:p>
          <a:p>
            <a:pPr lvl="0" algn="l">
              <a:defRPr sz="1800"/>
            </a:pPr>
            <a:r>
              <a:rPr sz="3600"/>
              <a:t>These are s</a:t>
            </a:r>
            <a:r>
              <a:rPr baseline="-5999" sz="3600"/>
              <a:t>i</a:t>
            </a:r>
            <a:r>
              <a:rPr sz="3600"/>
              <a:t> in which w</a:t>
            </a:r>
            <a:r>
              <a:rPr baseline="-5999" sz="3600"/>
              <a:t>j</a:t>
            </a:r>
            <a:r>
              <a:rPr sz="3600"/>
              <a:t> = </a:t>
            </a:r>
            <a:r>
              <a:rPr sz="3600">
                <a:solidFill>
                  <a:srgbClr val="FF2600"/>
                </a:solidFill>
              </a:rPr>
              <a:t>wʹ</a:t>
            </a:r>
            <a:r>
              <a:rPr baseline="-5999" sz="3600">
                <a:solidFill>
                  <a:srgbClr val="FF2600"/>
                </a:solidFill>
              </a:rPr>
              <a:t>j</a:t>
            </a:r>
            <a:r>
              <a:rPr sz="3600"/>
              <a:t> for j &lt; i &amp; w</a:t>
            </a:r>
            <a:r>
              <a:rPr baseline="-5999" sz="3600"/>
              <a:t>j</a:t>
            </a:r>
            <a:r>
              <a:rPr sz="3600"/>
              <a:t> = </a:t>
            </a:r>
            <a:r>
              <a:rPr sz="3600">
                <a:solidFill>
                  <a:srgbClr val="0433FF"/>
                </a:solidFill>
              </a:rPr>
              <a:t>Wʹ</a:t>
            </a:r>
            <a:r>
              <a:rPr baseline="-5999" sz="3600">
                <a:solidFill>
                  <a:srgbClr val="0433FF"/>
                </a:solidFill>
              </a:rPr>
              <a:t>j</a:t>
            </a:r>
            <a:r>
              <a:rPr sz="3600"/>
              <a:t> for i &gt; j</a:t>
            </a:r>
            <a:endParaRPr sz="3600"/>
          </a:p>
          <a:p>
            <a:pPr lvl="0" algn="l">
              <a:defRPr sz="1800"/>
            </a:pPr>
            <a:r>
              <a:rPr sz="3600"/>
              <a:t>         and sʹ</a:t>
            </a:r>
            <a:r>
              <a:rPr baseline="-5999" sz="3600"/>
              <a:t>i</a:t>
            </a:r>
            <a:r>
              <a:rPr sz="3600"/>
              <a:t> in which w</a:t>
            </a:r>
            <a:r>
              <a:rPr baseline="-5999" sz="3600"/>
              <a:t>j</a:t>
            </a:r>
            <a:r>
              <a:rPr sz="3600"/>
              <a:t> = </a:t>
            </a:r>
            <a:r>
              <a:rPr sz="3600">
                <a:solidFill>
                  <a:srgbClr val="0433FF"/>
                </a:solidFill>
              </a:rPr>
              <a:t>Wʹ</a:t>
            </a:r>
            <a:r>
              <a:rPr baseline="-5999" sz="3600">
                <a:solidFill>
                  <a:srgbClr val="0433FF"/>
                </a:solidFill>
              </a:rPr>
              <a:t>j</a:t>
            </a:r>
            <a:r>
              <a:rPr sz="3600"/>
              <a:t> for j &lt; i &amp; wʹ</a:t>
            </a:r>
            <a:r>
              <a:rPr baseline="-5999" sz="3600"/>
              <a:t>j</a:t>
            </a:r>
            <a:r>
              <a:rPr sz="3600"/>
              <a:t> = </a:t>
            </a:r>
            <a:r>
              <a:rPr sz="3600">
                <a:solidFill>
                  <a:srgbClr val="FF2600"/>
                </a:solidFill>
              </a:rPr>
              <a:t>wʹ</a:t>
            </a:r>
            <a:r>
              <a:rPr baseline="-5999" sz="3600">
                <a:solidFill>
                  <a:srgbClr val="FF2600"/>
                </a:solidFill>
              </a:rPr>
              <a:t>j</a:t>
            </a:r>
            <a:r>
              <a:rPr sz="3600"/>
              <a:t> for i &gt; j</a:t>
            </a:r>
          </a:p>
        </p:txBody>
      </p:sp>
      <p:sp>
        <p:nvSpPr>
          <p:cNvPr id="1056" name="Shape 1056"/>
          <p:cNvSpPr/>
          <p:nvPr/>
        </p:nvSpPr>
        <p:spPr>
          <a:xfrm>
            <a:off x="629682" y="4977317"/>
            <a:ext cx="12022433" cy="4711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 marL="228600" indent="-228600" algn="l">
              <a:spcBef>
                <a:spcPts val="3100"/>
              </a:spcBef>
              <a:buSzPct val="100000"/>
              <a:buChar char="•"/>
              <a:defRPr sz="1800"/>
            </a:pPr>
            <a:r>
              <a:rPr sz="3600">
                <a:solidFill>
                  <a:srgbClr val="0433FF"/>
                </a:solidFill>
              </a:rPr>
              <a:t>k-sink uniform capacity on path have O(n</a:t>
            </a:r>
            <a:r>
              <a:rPr baseline="31999" sz="3600">
                <a:solidFill>
                  <a:srgbClr val="0433FF"/>
                </a:solidFill>
              </a:rPr>
              <a:t>3</a:t>
            </a:r>
            <a:r>
              <a:rPr sz="3600">
                <a:solidFill>
                  <a:srgbClr val="0433FF"/>
                </a:solidFill>
              </a:rPr>
              <a:t>) worst case scenarios</a:t>
            </a:r>
            <a:r>
              <a:rPr sz="3600"/>
              <a:t> </a:t>
            </a:r>
            <a:r>
              <a:rPr sz="3600">
                <a:solidFill>
                  <a:srgbClr val="FF2600"/>
                </a:solidFill>
              </a:rPr>
              <a:t>=&gt; </a:t>
            </a:r>
            <a:r>
              <a:rPr sz="3600">
                <a:solidFill>
                  <a:srgbClr val="FF2600"/>
                </a:solidFill>
              </a:rPr>
              <a:t>O(kn</a:t>
            </a:r>
            <a:r>
              <a:rPr baseline="31055" sz="3600">
                <a:solidFill>
                  <a:srgbClr val="FF2600"/>
                </a:solidFill>
              </a:rPr>
              <a:t>3</a:t>
            </a:r>
            <a:r>
              <a:rPr sz="3600">
                <a:solidFill>
                  <a:srgbClr val="FF2600"/>
                </a:solidFill>
              </a:rPr>
              <a:t>logn) time time algorithm</a:t>
            </a:r>
            <a:endParaRPr sz="3600">
              <a:solidFill>
                <a:srgbClr val="FF2600"/>
              </a:solidFill>
            </a:endParaRPr>
          </a:p>
          <a:p>
            <a:pPr lvl="0" marL="228600" indent="-228600" algn="l">
              <a:spcBef>
                <a:spcPts val="3100"/>
              </a:spcBef>
              <a:buSzPct val="100000"/>
              <a:buChar char="•"/>
              <a:defRPr sz="1800"/>
            </a:pPr>
            <a:r>
              <a:rPr sz="3600">
                <a:solidFill>
                  <a:srgbClr val="0433FF"/>
                </a:solidFill>
              </a:rPr>
              <a:t>1-sink uniform capacity on tree have O(n</a:t>
            </a:r>
            <a:r>
              <a:rPr baseline="31999" sz="3600">
                <a:solidFill>
                  <a:srgbClr val="0433FF"/>
                </a:solidFill>
              </a:rPr>
              <a:t>2</a:t>
            </a:r>
            <a:r>
              <a:rPr sz="3600">
                <a:solidFill>
                  <a:srgbClr val="0433FF"/>
                </a:solidFill>
              </a:rPr>
              <a:t>) worst case MMR scenarios </a:t>
            </a:r>
            <a:r>
              <a:rPr sz="3600">
                <a:solidFill>
                  <a:srgbClr val="FF2600"/>
                </a:solidFill>
              </a:rPr>
              <a:t> =&gt; </a:t>
            </a:r>
            <a:r>
              <a:rPr sz="3600">
                <a:solidFill>
                  <a:srgbClr val="FF2600"/>
                </a:solidFill>
              </a:rPr>
              <a:t>O(n</a:t>
            </a:r>
            <a:r>
              <a:rPr baseline="31055" sz="3600">
                <a:solidFill>
                  <a:srgbClr val="FF2600"/>
                </a:solidFill>
              </a:rPr>
              <a:t>2</a:t>
            </a:r>
            <a:r>
              <a:rPr sz="3600">
                <a:solidFill>
                  <a:srgbClr val="FF2600"/>
                </a:solidFill>
              </a:rPr>
              <a:t>log</a:t>
            </a:r>
            <a:r>
              <a:rPr baseline="31055" sz="3600">
                <a:solidFill>
                  <a:srgbClr val="FF2600"/>
                </a:solidFill>
              </a:rPr>
              <a:t>2</a:t>
            </a:r>
            <a:r>
              <a:rPr sz="3600">
                <a:solidFill>
                  <a:srgbClr val="FF2600"/>
                </a:solidFill>
              </a:rPr>
              <a:t>n) time algorithm</a:t>
            </a:r>
            <a:endParaRPr sz="3600">
              <a:solidFill>
                <a:srgbClr val="FF2600"/>
              </a:solidFill>
            </a:endParaRPr>
          </a:p>
          <a:p>
            <a:pPr lvl="0" marL="228600" indent="-228600" algn="l">
              <a:spcBef>
                <a:spcPts val="3100"/>
              </a:spcBef>
              <a:buSzPct val="100000"/>
              <a:buChar char="•"/>
              <a:defRPr sz="1800"/>
            </a:pPr>
            <a:r>
              <a:rPr sz="3600">
                <a:solidFill>
                  <a:srgbClr val="0433FF"/>
                </a:solidFill>
              </a:rPr>
              <a:t>NOTHING is known about any other cases. </a:t>
            </a:r>
            <a:br>
              <a:rPr sz="3600">
                <a:solidFill>
                  <a:srgbClr val="0433FF"/>
                </a:solidFill>
              </a:rPr>
            </a:br>
            <a:r>
              <a:rPr sz="3600">
                <a:solidFill>
                  <a:srgbClr val="0433FF"/>
                </a:solidFill>
              </a:rPr>
              <a:t>In particular, even on path no structure for MMR solution for 1-sink gen cap problem</a:t>
            </a:r>
            <a:r>
              <a:rPr sz="3600"/>
              <a:t> =&gt; </a:t>
            </a:r>
            <a:r>
              <a:rPr sz="3600">
                <a:solidFill>
                  <a:srgbClr val="FF2600"/>
                </a:solidFill>
              </a:rPr>
              <a:t>no polynomial time alg</a:t>
            </a:r>
          </a:p>
        </p:txBody>
      </p:sp>
    </p:spTree>
  </p:cSld>
  <p:clrMapOvr>
    <a:masterClrMapping/>
  </p:clrMapOvr>
  <p:transition spd="med" advClick="1"/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" name="Shape 105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u="sng"/>
            </a:lvl1pPr>
          </a:lstStyle>
          <a:p>
            <a:pPr lvl="0">
              <a:defRPr sz="1800" u="none"/>
            </a:pPr>
            <a:r>
              <a:rPr sz="8000" u="sng"/>
              <a:t>Outline</a:t>
            </a:r>
          </a:p>
        </p:txBody>
      </p:sp>
      <p:sp>
        <p:nvSpPr>
          <p:cNvPr id="1059" name="Shape 1059"/>
          <p:cNvSpPr/>
          <p:nvPr>
            <p:ph type="body" idx="1"/>
          </p:nvPr>
        </p:nvSpPr>
        <p:spPr>
          <a:xfrm>
            <a:off x="952500" y="2603500"/>
            <a:ext cx="11099800" cy="6779314"/>
          </a:xfrm>
          <a:prstGeom prst="rect">
            <a:avLst/>
          </a:prstGeom>
        </p:spPr>
        <p:txBody>
          <a:bodyPr anchor="t"/>
          <a:lstStyle/>
          <a:p>
            <a:pPr lvl="0" marL="386715" indent="-386715" defTabSz="508254">
              <a:spcBef>
                <a:spcPts val="3600"/>
              </a:spcBef>
              <a:defRPr sz="1800"/>
            </a:pPr>
            <a:r>
              <a:rPr sz="3132"/>
              <a:t>Dynamic Flow Networks</a:t>
            </a:r>
            <a:endParaRPr sz="3132"/>
          </a:p>
          <a:p>
            <a:pPr lvl="0" marL="386715" indent="-386715" defTabSz="508254">
              <a:spcBef>
                <a:spcPts val="3600"/>
              </a:spcBef>
              <a:defRPr sz="1800"/>
            </a:pPr>
            <a:r>
              <a:rPr sz="3132"/>
              <a:t>Congestion in Dynamic Flows </a:t>
            </a:r>
            <a:endParaRPr sz="3132"/>
          </a:p>
          <a:p>
            <a:pPr lvl="0" marL="386715" indent="-386715" defTabSz="508254">
              <a:spcBef>
                <a:spcPts val="3600"/>
              </a:spcBef>
              <a:defRPr sz="1800"/>
            </a:pPr>
            <a:r>
              <a:rPr sz="3132"/>
              <a:t>Evacuation Flows</a:t>
            </a:r>
            <a:endParaRPr sz="3132"/>
          </a:p>
          <a:p>
            <a:pPr lvl="1" marL="773430" indent="-386715" defTabSz="508254">
              <a:spcBef>
                <a:spcPts val="400"/>
              </a:spcBef>
              <a:defRPr sz="1800"/>
            </a:pPr>
            <a:r>
              <a:rPr sz="3132"/>
              <a:t>Problem Definitions</a:t>
            </a:r>
            <a:endParaRPr sz="3132"/>
          </a:p>
          <a:p>
            <a:pPr lvl="1" marL="773430" indent="-386715" defTabSz="508254">
              <a:spcBef>
                <a:spcPts val="400"/>
              </a:spcBef>
              <a:defRPr sz="1800"/>
            </a:pPr>
            <a:r>
              <a:rPr sz="3132"/>
              <a:t>Known Results</a:t>
            </a:r>
            <a:endParaRPr sz="3132"/>
          </a:p>
          <a:p>
            <a:pPr lvl="0" marL="386715" indent="-386715" defTabSz="508254">
              <a:spcBef>
                <a:spcPts val="3600"/>
              </a:spcBef>
              <a:defRPr sz="1800"/>
            </a:pPr>
            <a:r>
              <a:rPr sz="3132"/>
              <a:t>Example Algorithm 1: k-Sink Evacuation on a Path</a:t>
            </a:r>
            <a:endParaRPr sz="3132"/>
          </a:p>
          <a:p>
            <a:pPr lvl="0" marL="386715" indent="-386715" defTabSz="508254">
              <a:spcBef>
                <a:spcPts val="3600"/>
              </a:spcBef>
              <a:defRPr sz="1800"/>
            </a:pPr>
            <a:r>
              <a:rPr sz="3132"/>
              <a:t>Example Algorithm 2: 1-sink Min-Max Regret Evacuation on a Path with uniform capacity</a:t>
            </a:r>
            <a:endParaRPr sz="3132"/>
          </a:p>
          <a:p>
            <a:pPr lvl="0" marL="386715" indent="-386715" defTabSz="508254">
              <a:spcBef>
                <a:spcPts val="3600"/>
              </a:spcBef>
              <a:defRPr sz="1800"/>
            </a:pPr>
            <a:r>
              <a:rPr sz="3132">
                <a:solidFill>
                  <a:srgbClr val="FF2600"/>
                </a:solidFill>
              </a:rPr>
              <a:t>Open Problems</a:t>
            </a:r>
          </a:p>
        </p:txBody>
      </p:sp>
    </p:spTree>
  </p:cSld>
  <p:clrMapOvr>
    <a:masterClrMapping/>
  </p:clrMapOvr>
  <p:transition spd="med" advClick="1"/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" name="Shape 1061"/>
          <p:cNvSpPr/>
          <p:nvPr>
            <p:ph type="body" idx="1"/>
          </p:nvPr>
        </p:nvSpPr>
        <p:spPr>
          <a:xfrm>
            <a:off x="1171528" y="2296694"/>
            <a:ext cx="11099801" cy="7391562"/>
          </a:xfrm>
          <a:prstGeom prst="rect">
            <a:avLst/>
          </a:prstGeom>
        </p:spPr>
        <p:txBody>
          <a:bodyPr anchor="t"/>
          <a:lstStyle/>
          <a:p>
            <a:pPr lvl="0" marL="391159" indent="-391159" defTabSz="514095">
              <a:spcBef>
                <a:spcPts val="3600"/>
              </a:spcBef>
              <a:defRPr sz="1800"/>
            </a:pPr>
            <a:r>
              <a:rPr sz="3168">
                <a:solidFill>
                  <a:srgbClr val="0433FF"/>
                </a:solidFill>
              </a:rPr>
              <a:t>G a General Graph</a:t>
            </a:r>
            <a:r>
              <a:rPr sz="3168"/>
              <a:t>, </a:t>
            </a:r>
            <a:r>
              <a:rPr sz="3168">
                <a:solidFill>
                  <a:srgbClr val="FF2600"/>
                </a:solidFill>
              </a:rPr>
              <a:t>k&gt;1</a:t>
            </a:r>
            <a:r>
              <a:rPr sz="3168"/>
              <a:t>   (NP Hard)</a:t>
            </a:r>
            <a:endParaRPr sz="3168"/>
          </a:p>
          <a:p>
            <a:pPr lvl="1" marL="782319" indent="-391159" defTabSz="514095">
              <a:spcBef>
                <a:spcPts val="0"/>
              </a:spcBef>
              <a:defRPr sz="1800"/>
            </a:pPr>
            <a:r>
              <a:rPr sz="3168"/>
              <a:t>Find approximation algorithm or PTAS</a:t>
            </a:r>
            <a:endParaRPr sz="3168"/>
          </a:p>
          <a:p>
            <a:pPr lvl="0" marL="391159" indent="-391159" defTabSz="514095">
              <a:spcBef>
                <a:spcPts val="3600"/>
              </a:spcBef>
              <a:defRPr sz="1800"/>
            </a:pPr>
            <a:r>
              <a:rPr strike="sngStrike" sz="3168">
                <a:solidFill>
                  <a:srgbClr val="0433FF"/>
                </a:solidFill>
              </a:rPr>
              <a:t>G a General Graph</a:t>
            </a:r>
            <a:r>
              <a:rPr strike="sngStrike" sz="3168"/>
              <a:t>,  </a:t>
            </a:r>
            <a:r>
              <a:rPr strike="sngStrike" sz="3168">
                <a:solidFill>
                  <a:srgbClr val="FF2600"/>
                </a:solidFill>
              </a:rPr>
              <a:t>k=1 </a:t>
            </a:r>
            <a:endParaRPr strike="sngStrike" sz="3168"/>
          </a:p>
          <a:p>
            <a:pPr lvl="1" marL="782319" indent="-391159" defTabSz="514095">
              <a:lnSpc>
                <a:spcPct val="90000"/>
              </a:lnSpc>
              <a:spcBef>
                <a:spcPts val="100"/>
              </a:spcBef>
              <a:defRPr sz="1800"/>
            </a:pPr>
            <a:r>
              <a:rPr strike="sngStrike" sz="3168"/>
              <a:t>Solve exactly or prove NP-Hard </a:t>
            </a:r>
            <a:endParaRPr strike="sngStrike" sz="3168"/>
          </a:p>
          <a:p>
            <a:pPr lvl="1" marL="782319" indent="-391159" defTabSz="514095">
              <a:lnSpc>
                <a:spcPct val="90000"/>
              </a:lnSpc>
              <a:spcBef>
                <a:spcPts val="100"/>
              </a:spcBef>
              <a:defRPr sz="1800"/>
            </a:pPr>
            <a:r>
              <a:rPr strike="sngStrike" sz="3168"/>
              <a:t>Even if the one sink is given</a:t>
            </a:r>
            <a:endParaRPr strike="sngStrike" sz="3168"/>
          </a:p>
          <a:p>
            <a:pPr lvl="0" marL="391159" indent="-391159" defTabSz="514095">
              <a:lnSpc>
                <a:spcPct val="90000"/>
              </a:lnSpc>
              <a:spcBef>
                <a:spcPts val="3600"/>
              </a:spcBef>
              <a:defRPr sz="1800"/>
            </a:pPr>
            <a:r>
              <a:rPr sz="3168">
                <a:solidFill>
                  <a:srgbClr val="0433FF"/>
                </a:solidFill>
              </a:rPr>
              <a:t>G a tree with uniform capacities</a:t>
            </a:r>
            <a:r>
              <a:rPr sz="3168"/>
              <a:t>,  </a:t>
            </a:r>
            <a:r>
              <a:rPr sz="3168">
                <a:solidFill>
                  <a:srgbClr val="FF2600"/>
                </a:solidFill>
              </a:rPr>
              <a:t>k&gt;1</a:t>
            </a:r>
            <a:endParaRPr sz="3168"/>
          </a:p>
          <a:p>
            <a:pPr lvl="1" marL="782319" indent="-391159" defTabSz="514095">
              <a:lnSpc>
                <a:spcPct val="90000"/>
              </a:lnSpc>
              <a:spcBef>
                <a:spcPts val="0"/>
              </a:spcBef>
              <a:defRPr sz="1800"/>
            </a:pPr>
            <a:r>
              <a:rPr sz="3168"/>
              <a:t>solve min-max regret k-sink problem</a:t>
            </a:r>
            <a:endParaRPr sz="3168"/>
          </a:p>
          <a:p>
            <a:pPr lvl="0" marL="391159" indent="-391159" defTabSz="514095">
              <a:lnSpc>
                <a:spcPct val="90000"/>
              </a:lnSpc>
              <a:spcBef>
                <a:spcPts val="3600"/>
              </a:spcBef>
              <a:defRPr sz="1800"/>
            </a:pPr>
            <a:r>
              <a:rPr sz="3168">
                <a:solidFill>
                  <a:srgbClr val="0433FF"/>
                </a:solidFill>
              </a:rPr>
              <a:t>G a path (tree) tree with general capacities,</a:t>
            </a:r>
            <a:r>
              <a:rPr sz="3168"/>
              <a:t>  </a:t>
            </a:r>
            <a:r>
              <a:rPr sz="3168">
                <a:solidFill>
                  <a:srgbClr val="FF2600"/>
                </a:solidFill>
              </a:rPr>
              <a:t>k=1</a:t>
            </a:r>
            <a:endParaRPr sz="3168">
              <a:solidFill>
                <a:srgbClr val="FF2600"/>
              </a:solidFill>
            </a:endParaRPr>
          </a:p>
          <a:p>
            <a:pPr lvl="1" marL="782319" indent="-391159" defTabSz="514095">
              <a:lnSpc>
                <a:spcPct val="90000"/>
              </a:lnSpc>
              <a:spcBef>
                <a:spcPts val="0"/>
              </a:spcBef>
              <a:defRPr sz="1800"/>
            </a:pPr>
            <a:r>
              <a:rPr sz="3168"/>
              <a:t>solve min-max regret 1-sink problem</a:t>
            </a:r>
            <a:endParaRPr sz="3168"/>
          </a:p>
          <a:p>
            <a:pPr lvl="0" marL="391159" indent="-391159" defTabSz="514095">
              <a:spcBef>
                <a:spcPts val="3600"/>
              </a:spcBef>
              <a:defRPr sz="1800"/>
            </a:pPr>
            <a:r>
              <a:rPr sz="3168">
                <a:solidFill>
                  <a:srgbClr val="0433FF"/>
                </a:solidFill>
              </a:rPr>
              <a:t>For Robust Computation</a:t>
            </a:r>
            <a:endParaRPr sz="3168">
              <a:solidFill>
                <a:srgbClr val="0433FF"/>
              </a:solidFill>
            </a:endParaRPr>
          </a:p>
          <a:p>
            <a:pPr lvl="1" marL="782319" indent="-391159" defTabSz="514095">
              <a:spcBef>
                <a:spcPts val="0"/>
              </a:spcBef>
              <a:defRPr sz="1800"/>
            </a:pPr>
            <a:r>
              <a:rPr sz="3168"/>
              <a:t>Replace Min-Max-Regret by size distribution on nodes and find sink(s) that minimize expected evacuation time.</a:t>
            </a:r>
          </a:p>
        </p:txBody>
      </p:sp>
      <p:sp>
        <p:nvSpPr>
          <p:cNvPr id="1062" name="Shape 1062"/>
          <p:cNvSpPr/>
          <p:nvPr>
            <p:ph type="title" idx="4294967295"/>
          </p:nvPr>
        </p:nvSpPr>
        <p:spPr>
          <a:xfrm>
            <a:off x="952500" y="157025"/>
            <a:ext cx="11099800" cy="2159001"/>
          </a:xfrm>
          <a:prstGeom prst="rect">
            <a:avLst/>
          </a:prstGeom>
        </p:spPr>
        <p:txBody>
          <a:bodyPr lIns="0" tIns="0" rIns="0" bIns="0"/>
          <a:lstStyle>
            <a:lvl1pPr algn="ctr" defTabSz="584200">
              <a:defRPr sz="8000" u="sng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>
              <a:defRPr sz="1800" u="none"/>
            </a:pPr>
            <a:r>
              <a:rPr sz="8000" u="sng"/>
              <a:t>Open Frontier Problems</a:t>
            </a:r>
          </a:p>
        </p:txBody>
      </p:sp>
    </p:spTree>
  </p:cSld>
  <p:clrMapOvr>
    <a:masterClrMapping/>
  </p:clrMapOvr>
  <p:transition spd="med" advClick="1"/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