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87" r:id="rId3"/>
    <p:sldId id="374" r:id="rId4"/>
    <p:sldId id="316" r:id="rId5"/>
    <p:sldId id="318" r:id="rId6"/>
    <p:sldId id="381" r:id="rId7"/>
    <p:sldId id="320" r:id="rId8"/>
    <p:sldId id="282" r:id="rId9"/>
    <p:sldId id="286" r:id="rId10"/>
    <p:sldId id="375" r:id="rId11"/>
    <p:sldId id="358" r:id="rId12"/>
    <p:sldId id="369" r:id="rId13"/>
    <p:sldId id="324" r:id="rId14"/>
    <p:sldId id="292" r:id="rId15"/>
    <p:sldId id="382" r:id="rId16"/>
    <p:sldId id="315" r:id="rId17"/>
    <p:sldId id="376" r:id="rId18"/>
    <p:sldId id="372" r:id="rId19"/>
    <p:sldId id="356" r:id="rId20"/>
    <p:sldId id="325" r:id="rId21"/>
    <p:sldId id="326" r:id="rId22"/>
    <p:sldId id="357" r:id="rId23"/>
    <p:sldId id="362" r:id="rId24"/>
    <p:sldId id="363" r:id="rId25"/>
    <p:sldId id="373" r:id="rId26"/>
    <p:sldId id="370" r:id="rId27"/>
    <p:sldId id="377" r:id="rId28"/>
    <p:sldId id="385" r:id="rId29"/>
    <p:sldId id="345" r:id="rId30"/>
    <p:sldId id="346" r:id="rId31"/>
    <p:sldId id="364" r:id="rId32"/>
    <p:sldId id="386" r:id="rId33"/>
    <p:sldId id="347" r:id="rId34"/>
    <p:sldId id="338" r:id="rId35"/>
    <p:sldId id="339" r:id="rId36"/>
    <p:sldId id="359" r:id="rId37"/>
    <p:sldId id="360" r:id="rId38"/>
    <p:sldId id="361" r:id="rId39"/>
    <p:sldId id="378" r:id="rId40"/>
    <p:sldId id="365" r:id="rId41"/>
    <p:sldId id="368" r:id="rId42"/>
    <p:sldId id="366" r:id="rId43"/>
    <p:sldId id="367" r:id="rId44"/>
    <p:sldId id="387" r:id="rId45"/>
    <p:sldId id="335" r:id="rId46"/>
    <p:sldId id="379" r:id="rId47"/>
    <p:sldId id="342" r:id="rId48"/>
    <p:sldId id="343" r:id="rId49"/>
    <p:sldId id="383" r:id="rId50"/>
    <p:sldId id="384" r:id="rId51"/>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a:srgbClr val="09E53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4" autoAdjust="0"/>
    <p:restoredTop sz="80137" autoAdjust="0"/>
  </p:normalViewPr>
  <p:slideViewPr>
    <p:cSldViewPr>
      <p:cViewPr varScale="1">
        <p:scale>
          <a:sx n="86" d="100"/>
          <a:sy n="86" d="100"/>
        </p:scale>
        <p:origin x="-5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820" y="-120"/>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Current%20Task\papers\WWW2010\WWW2010\WWW2010&#12489;&#12521;&#12501;&#12488;\WWW&#36039;&#26009;\tweet&#12398;&#25968;(&#22320;&#38663;&#25972;&#24418;&#12496;&#12540;&#12472;&#12519;&#12531;&#6528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6607840790335547E-2"/>
          <c:y val="3.5986089127421704E-2"/>
          <c:w val="0.88933386148112004"/>
          <c:h val="0.74707121028528045"/>
        </c:manualLayout>
      </c:layout>
      <c:lineChart>
        <c:grouping val="standard"/>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strRef>
              <c:f>'[tweetの数(地震整形バージョン）.xls]Table1'!$C$25:$C$232</c:f>
              <c:strCache>
                <c:ptCount val="208"/>
                <c:pt idx="0">
                  <c:v>Aug 9 00:00</c:v>
                </c:pt>
                <c:pt idx="1">
                  <c:v>Aug 9 01:00</c:v>
                </c:pt>
                <c:pt idx="2">
                  <c:v>Aug 9 02:00</c:v>
                </c:pt>
                <c:pt idx="3">
                  <c:v>Aug 9 03:00</c:v>
                </c:pt>
                <c:pt idx="4">
                  <c:v>Aug 9 04:00</c:v>
                </c:pt>
                <c:pt idx="5">
                  <c:v>Aug 9 05:00</c:v>
                </c:pt>
                <c:pt idx="6">
                  <c:v>Aug 9 06:00</c:v>
                </c:pt>
                <c:pt idx="7">
                  <c:v>Aug 9 07:00</c:v>
                </c:pt>
                <c:pt idx="8">
                  <c:v>Aug 9 08:00</c:v>
                </c:pt>
                <c:pt idx="9">
                  <c:v>Aug 9 09:00</c:v>
                </c:pt>
                <c:pt idx="10">
                  <c:v>Aug 9 10:00</c:v>
                </c:pt>
                <c:pt idx="11">
                  <c:v>Aug 9 11:00</c:v>
                </c:pt>
                <c:pt idx="12">
                  <c:v>Aug 9 12:00</c:v>
                </c:pt>
                <c:pt idx="13">
                  <c:v>Aug 9 13:00</c:v>
                </c:pt>
                <c:pt idx="14">
                  <c:v>Aug 9 14:00</c:v>
                </c:pt>
                <c:pt idx="15">
                  <c:v>Aug 9 15:00</c:v>
                </c:pt>
                <c:pt idx="16">
                  <c:v>Aug 9 16:00</c:v>
                </c:pt>
                <c:pt idx="17">
                  <c:v>Aug 9 17:00</c:v>
                </c:pt>
                <c:pt idx="18">
                  <c:v>Aug 9 18:00</c:v>
                </c:pt>
                <c:pt idx="19">
                  <c:v>Aug 9 19:00</c:v>
                </c:pt>
                <c:pt idx="20">
                  <c:v>Aug 9 20:00</c:v>
                </c:pt>
                <c:pt idx="21">
                  <c:v>Aug 9 21:00</c:v>
                </c:pt>
                <c:pt idx="22">
                  <c:v>Aug 9 22:00</c:v>
                </c:pt>
                <c:pt idx="23">
                  <c:v>Aug 9 23:00</c:v>
                </c:pt>
                <c:pt idx="24">
                  <c:v>Aug 10 00:00</c:v>
                </c:pt>
                <c:pt idx="25">
                  <c:v>Aug 10 01:00</c:v>
                </c:pt>
                <c:pt idx="26">
                  <c:v>Aug 10 02:00</c:v>
                </c:pt>
                <c:pt idx="27">
                  <c:v>Aug 10 03:00</c:v>
                </c:pt>
                <c:pt idx="28">
                  <c:v>Aug 10 04:00</c:v>
                </c:pt>
                <c:pt idx="29">
                  <c:v>Aug 10 05:00</c:v>
                </c:pt>
                <c:pt idx="30">
                  <c:v>Aug 10 06:00</c:v>
                </c:pt>
                <c:pt idx="31">
                  <c:v>Aug 10 07:00</c:v>
                </c:pt>
                <c:pt idx="32">
                  <c:v>Aug 10 08:00</c:v>
                </c:pt>
                <c:pt idx="33">
                  <c:v>Aug 10 09:00</c:v>
                </c:pt>
                <c:pt idx="34">
                  <c:v>Aug 10 10:00</c:v>
                </c:pt>
                <c:pt idx="35">
                  <c:v>Aug 10 11:00</c:v>
                </c:pt>
                <c:pt idx="36">
                  <c:v>Aug 10 12:00</c:v>
                </c:pt>
                <c:pt idx="37">
                  <c:v>Aug 10 13:00</c:v>
                </c:pt>
                <c:pt idx="38">
                  <c:v>Aug 10 14:00</c:v>
                </c:pt>
                <c:pt idx="39">
                  <c:v>Aug 10 15:00</c:v>
                </c:pt>
                <c:pt idx="40">
                  <c:v>Aug 10 16:00</c:v>
                </c:pt>
                <c:pt idx="41">
                  <c:v>Aug 10 17:00</c:v>
                </c:pt>
                <c:pt idx="42">
                  <c:v>Aug 10 18:00</c:v>
                </c:pt>
                <c:pt idx="43">
                  <c:v>Aug 10 19:00</c:v>
                </c:pt>
                <c:pt idx="44">
                  <c:v>Aug 10 20:00</c:v>
                </c:pt>
                <c:pt idx="45">
                  <c:v>Aug 10 21:00</c:v>
                </c:pt>
                <c:pt idx="46">
                  <c:v>Aug 10 22:00</c:v>
                </c:pt>
                <c:pt idx="47">
                  <c:v>Aug 10 23:00</c:v>
                </c:pt>
                <c:pt idx="48">
                  <c:v>Aug 11 00:00</c:v>
                </c:pt>
                <c:pt idx="49">
                  <c:v>Aug 11 01:00</c:v>
                </c:pt>
                <c:pt idx="50">
                  <c:v>Aug 11 02:00</c:v>
                </c:pt>
                <c:pt idx="51">
                  <c:v>Aug 11 03:00</c:v>
                </c:pt>
                <c:pt idx="52">
                  <c:v>Aug 11 04:00</c:v>
                </c:pt>
                <c:pt idx="53">
                  <c:v>Aug 11 05:00</c:v>
                </c:pt>
                <c:pt idx="54">
                  <c:v>Aug 11 06:00</c:v>
                </c:pt>
                <c:pt idx="55">
                  <c:v>Aug 11 07:00</c:v>
                </c:pt>
                <c:pt idx="56">
                  <c:v>Aug 11 08:00</c:v>
                </c:pt>
                <c:pt idx="57">
                  <c:v>Aug 11 09:00</c:v>
                </c:pt>
                <c:pt idx="58">
                  <c:v>Aug 11 10:00</c:v>
                </c:pt>
                <c:pt idx="59">
                  <c:v>Aug 11 11:00</c:v>
                </c:pt>
                <c:pt idx="60">
                  <c:v>Aug 11 12:00</c:v>
                </c:pt>
                <c:pt idx="61">
                  <c:v>Aug 11 13:00</c:v>
                </c:pt>
                <c:pt idx="62">
                  <c:v>Aug 11 14:00</c:v>
                </c:pt>
                <c:pt idx="63">
                  <c:v>Aug 11 15:00</c:v>
                </c:pt>
                <c:pt idx="64">
                  <c:v>Aug 11 16:00</c:v>
                </c:pt>
                <c:pt idx="65">
                  <c:v>Aug 11 17:00</c:v>
                </c:pt>
                <c:pt idx="66">
                  <c:v>Aug 11 18:00</c:v>
                </c:pt>
                <c:pt idx="67">
                  <c:v>Aug 11 19:00</c:v>
                </c:pt>
                <c:pt idx="68">
                  <c:v>Aug 11 20:00</c:v>
                </c:pt>
                <c:pt idx="69">
                  <c:v>Aug 11 21:00</c:v>
                </c:pt>
                <c:pt idx="70">
                  <c:v>Aug 11 22:00</c:v>
                </c:pt>
                <c:pt idx="71">
                  <c:v>Aug 11 23:00</c:v>
                </c:pt>
                <c:pt idx="72">
                  <c:v>Aug 12 00:00</c:v>
                </c:pt>
                <c:pt idx="73">
                  <c:v>Aug 12 01:00</c:v>
                </c:pt>
                <c:pt idx="74">
                  <c:v>Aug 12 02:00</c:v>
                </c:pt>
                <c:pt idx="75">
                  <c:v>Aug 12 03:00</c:v>
                </c:pt>
                <c:pt idx="76">
                  <c:v>Aug 12 04:00</c:v>
                </c:pt>
                <c:pt idx="77">
                  <c:v>Aug 12 05:00</c:v>
                </c:pt>
                <c:pt idx="78">
                  <c:v>Aug 12 06:00</c:v>
                </c:pt>
                <c:pt idx="79">
                  <c:v>Aug 12 07:00</c:v>
                </c:pt>
                <c:pt idx="80">
                  <c:v>Aug 12 08:00</c:v>
                </c:pt>
                <c:pt idx="81">
                  <c:v>Aug 12 09:00</c:v>
                </c:pt>
                <c:pt idx="82">
                  <c:v>Aug 12 10:00</c:v>
                </c:pt>
                <c:pt idx="83">
                  <c:v>Aug 12 11:00</c:v>
                </c:pt>
                <c:pt idx="84">
                  <c:v>Aug 12 12:00</c:v>
                </c:pt>
                <c:pt idx="85">
                  <c:v>Aug 12 13:00</c:v>
                </c:pt>
                <c:pt idx="86">
                  <c:v>Aug 12 14:00</c:v>
                </c:pt>
                <c:pt idx="87">
                  <c:v>Aug 12 15:00</c:v>
                </c:pt>
                <c:pt idx="88">
                  <c:v>Aug 12 16:00</c:v>
                </c:pt>
                <c:pt idx="89">
                  <c:v>Aug 12 17:00</c:v>
                </c:pt>
                <c:pt idx="90">
                  <c:v>Aug 12 18:00</c:v>
                </c:pt>
                <c:pt idx="91">
                  <c:v>Aug 12 19:00</c:v>
                </c:pt>
                <c:pt idx="92">
                  <c:v>Aug 12 20:00</c:v>
                </c:pt>
                <c:pt idx="93">
                  <c:v>Aug 12 21:00</c:v>
                </c:pt>
                <c:pt idx="94">
                  <c:v>Aug 12 22:00</c:v>
                </c:pt>
                <c:pt idx="95">
                  <c:v>Aug 12 23:00</c:v>
                </c:pt>
                <c:pt idx="96">
                  <c:v>Aug 13 00:00</c:v>
                </c:pt>
                <c:pt idx="97">
                  <c:v>Aug 13 01:00</c:v>
                </c:pt>
                <c:pt idx="98">
                  <c:v>Aug 13 02:00</c:v>
                </c:pt>
                <c:pt idx="99">
                  <c:v>Aug 13 03:00</c:v>
                </c:pt>
                <c:pt idx="100">
                  <c:v>Aug 13 04:00</c:v>
                </c:pt>
                <c:pt idx="101">
                  <c:v>Aug 13 05:00</c:v>
                </c:pt>
                <c:pt idx="102">
                  <c:v>Aug 13 06:00</c:v>
                </c:pt>
                <c:pt idx="103">
                  <c:v>Aug 13 07:00</c:v>
                </c:pt>
                <c:pt idx="104">
                  <c:v>Aug 13 08:00</c:v>
                </c:pt>
                <c:pt idx="105">
                  <c:v>Aug 13 09:00</c:v>
                </c:pt>
                <c:pt idx="106">
                  <c:v>Aug 13 10:00</c:v>
                </c:pt>
                <c:pt idx="107">
                  <c:v>Aug 13 11:00</c:v>
                </c:pt>
                <c:pt idx="108">
                  <c:v>Aug 13 12:00</c:v>
                </c:pt>
                <c:pt idx="109">
                  <c:v>Aug 13 13:00</c:v>
                </c:pt>
                <c:pt idx="110">
                  <c:v>Aug 13 14:00</c:v>
                </c:pt>
                <c:pt idx="111">
                  <c:v>Aug 13 15:00</c:v>
                </c:pt>
                <c:pt idx="112">
                  <c:v>Aug 13 16:00</c:v>
                </c:pt>
                <c:pt idx="113">
                  <c:v>Aug 13 17:00</c:v>
                </c:pt>
                <c:pt idx="114">
                  <c:v>Aug 13 18:00</c:v>
                </c:pt>
                <c:pt idx="115">
                  <c:v>Aug 13 19:00</c:v>
                </c:pt>
                <c:pt idx="116">
                  <c:v>Aug 13 20:00</c:v>
                </c:pt>
                <c:pt idx="117">
                  <c:v>Aug 13 21:00</c:v>
                </c:pt>
                <c:pt idx="118">
                  <c:v>Aug 13 22:00</c:v>
                </c:pt>
                <c:pt idx="119">
                  <c:v>Aug 13 23:00</c:v>
                </c:pt>
                <c:pt idx="120">
                  <c:v>Aug 14 00:00</c:v>
                </c:pt>
                <c:pt idx="121">
                  <c:v>Aug 14 01:00</c:v>
                </c:pt>
                <c:pt idx="122">
                  <c:v>Aug 14 02:00</c:v>
                </c:pt>
                <c:pt idx="123">
                  <c:v>Aug 14 03:00</c:v>
                </c:pt>
                <c:pt idx="124">
                  <c:v>Aug 14 04:00</c:v>
                </c:pt>
                <c:pt idx="125">
                  <c:v>Aug 14 05:00</c:v>
                </c:pt>
                <c:pt idx="126">
                  <c:v>Aug 14 06:00</c:v>
                </c:pt>
                <c:pt idx="127">
                  <c:v>Aug 14 07:00</c:v>
                </c:pt>
                <c:pt idx="128">
                  <c:v>Aug 14 08:00</c:v>
                </c:pt>
                <c:pt idx="129">
                  <c:v>Aug 14 09:00</c:v>
                </c:pt>
                <c:pt idx="130">
                  <c:v>Aug 14 10:00</c:v>
                </c:pt>
                <c:pt idx="131">
                  <c:v>Aug 14 11:00</c:v>
                </c:pt>
                <c:pt idx="132">
                  <c:v>Aug 14 12:00</c:v>
                </c:pt>
                <c:pt idx="133">
                  <c:v>Aug 14 13:00</c:v>
                </c:pt>
                <c:pt idx="134">
                  <c:v>Aug 14 14:00</c:v>
                </c:pt>
                <c:pt idx="135">
                  <c:v>Aug 14 15:00</c:v>
                </c:pt>
                <c:pt idx="136">
                  <c:v>Aug 14 16:00</c:v>
                </c:pt>
                <c:pt idx="137">
                  <c:v>Aug 14 17:00</c:v>
                </c:pt>
                <c:pt idx="138">
                  <c:v>Aug 14 18:00</c:v>
                </c:pt>
                <c:pt idx="139">
                  <c:v>Aug 14 19:00</c:v>
                </c:pt>
                <c:pt idx="140">
                  <c:v>Aug 14 20:00</c:v>
                </c:pt>
                <c:pt idx="141">
                  <c:v>Aug 14 21:00</c:v>
                </c:pt>
                <c:pt idx="142">
                  <c:v>Aug 14 22:00</c:v>
                </c:pt>
                <c:pt idx="143">
                  <c:v>Aug 14 23:00</c:v>
                </c:pt>
                <c:pt idx="144">
                  <c:v>Aug 15 00:00</c:v>
                </c:pt>
                <c:pt idx="145">
                  <c:v>Aug 15 01:00</c:v>
                </c:pt>
                <c:pt idx="146">
                  <c:v>Aug 15 02:00</c:v>
                </c:pt>
                <c:pt idx="147">
                  <c:v>Aug 15 03:00</c:v>
                </c:pt>
                <c:pt idx="148">
                  <c:v>Aug 15 04:00</c:v>
                </c:pt>
                <c:pt idx="149">
                  <c:v>Aug 15 05:00</c:v>
                </c:pt>
                <c:pt idx="150">
                  <c:v>Aug 15 06:00</c:v>
                </c:pt>
                <c:pt idx="151">
                  <c:v>Aug 15 07:00</c:v>
                </c:pt>
                <c:pt idx="152">
                  <c:v>Aug 15 08:00</c:v>
                </c:pt>
                <c:pt idx="153">
                  <c:v>Aug 15 09:00</c:v>
                </c:pt>
                <c:pt idx="154">
                  <c:v>Aug 15 10:00</c:v>
                </c:pt>
                <c:pt idx="155">
                  <c:v>Aug 15 11:00</c:v>
                </c:pt>
                <c:pt idx="156">
                  <c:v>Aug 15 12:00</c:v>
                </c:pt>
                <c:pt idx="157">
                  <c:v>Aug 15 13:00</c:v>
                </c:pt>
                <c:pt idx="158">
                  <c:v>Aug 15 14:00</c:v>
                </c:pt>
                <c:pt idx="159">
                  <c:v>Aug 15 15:00</c:v>
                </c:pt>
                <c:pt idx="160">
                  <c:v>Aug 15 16:00</c:v>
                </c:pt>
                <c:pt idx="161">
                  <c:v>Aug 15 17:00</c:v>
                </c:pt>
                <c:pt idx="162">
                  <c:v>Aug 15 18:00</c:v>
                </c:pt>
                <c:pt idx="163">
                  <c:v>Aug 15 19:00</c:v>
                </c:pt>
                <c:pt idx="164">
                  <c:v>Aug 15 20:00</c:v>
                </c:pt>
                <c:pt idx="165">
                  <c:v>Aug 15 21:00</c:v>
                </c:pt>
                <c:pt idx="166">
                  <c:v>Aug 15 22:00</c:v>
                </c:pt>
                <c:pt idx="167">
                  <c:v>Aug 15 23:00</c:v>
                </c:pt>
                <c:pt idx="168">
                  <c:v>Aug 16 00:00</c:v>
                </c:pt>
                <c:pt idx="169">
                  <c:v>Aug 16 01:00</c:v>
                </c:pt>
                <c:pt idx="170">
                  <c:v>Aug 16 02:00</c:v>
                </c:pt>
                <c:pt idx="171">
                  <c:v>Aug 16 03:00</c:v>
                </c:pt>
                <c:pt idx="172">
                  <c:v>Aug 16 04:00</c:v>
                </c:pt>
                <c:pt idx="173">
                  <c:v>Aug 16 05:00</c:v>
                </c:pt>
                <c:pt idx="174">
                  <c:v>Aug 16 06:00</c:v>
                </c:pt>
                <c:pt idx="175">
                  <c:v>Aug 16 07:00</c:v>
                </c:pt>
                <c:pt idx="176">
                  <c:v>Aug 16 08:00</c:v>
                </c:pt>
                <c:pt idx="177">
                  <c:v>Aug 16 09:00</c:v>
                </c:pt>
                <c:pt idx="178">
                  <c:v>Aug 16 10:00</c:v>
                </c:pt>
                <c:pt idx="179">
                  <c:v>Aug 16 11:00</c:v>
                </c:pt>
                <c:pt idx="180">
                  <c:v>Aug 16 12:00</c:v>
                </c:pt>
                <c:pt idx="181">
                  <c:v>Aug 16 13:00</c:v>
                </c:pt>
                <c:pt idx="182">
                  <c:v>Aug 16 14:00</c:v>
                </c:pt>
                <c:pt idx="183">
                  <c:v>Aug 16 15:00</c:v>
                </c:pt>
                <c:pt idx="184">
                  <c:v>Aug 16 16:00</c:v>
                </c:pt>
                <c:pt idx="185">
                  <c:v>Aug 16 17:00</c:v>
                </c:pt>
                <c:pt idx="186">
                  <c:v>Aug 16 18:00</c:v>
                </c:pt>
                <c:pt idx="187">
                  <c:v>Aug 16 19:00</c:v>
                </c:pt>
                <c:pt idx="188">
                  <c:v>Aug 16 20:00</c:v>
                </c:pt>
                <c:pt idx="189">
                  <c:v>Aug 16 21:00</c:v>
                </c:pt>
                <c:pt idx="190">
                  <c:v>Aug 16 22:00</c:v>
                </c:pt>
                <c:pt idx="191">
                  <c:v>Aug 16 23:00</c:v>
                </c:pt>
                <c:pt idx="192">
                  <c:v>Aug 17 00:00</c:v>
                </c:pt>
                <c:pt idx="193">
                  <c:v>Aug 17 01:00</c:v>
                </c:pt>
                <c:pt idx="194">
                  <c:v>Aug 17 02:00</c:v>
                </c:pt>
                <c:pt idx="195">
                  <c:v>Aug 17 03:00</c:v>
                </c:pt>
                <c:pt idx="196">
                  <c:v>Aug 17 04:00</c:v>
                </c:pt>
                <c:pt idx="197">
                  <c:v>Aug 17 05:00</c:v>
                </c:pt>
                <c:pt idx="198">
                  <c:v>Aug 17 06:00</c:v>
                </c:pt>
                <c:pt idx="199">
                  <c:v>Aug 17 07:00</c:v>
                </c:pt>
                <c:pt idx="200">
                  <c:v>Aug 17 08:00</c:v>
                </c:pt>
                <c:pt idx="201">
                  <c:v>Aug 17 09:00</c:v>
                </c:pt>
                <c:pt idx="202">
                  <c:v>Aug 17 10:00</c:v>
                </c:pt>
                <c:pt idx="203">
                  <c:v>Aug 17 11:00</c:v>
                </c:pt>
                <c:pt idx="204">
                  <c:v>Aug 17 12:00</c:v>
                </c:pt>
                <c:pt idx="205">
                  <c:v>Aug 17 13:00</c:v>
                </c:pt>
                <c:pt idx="206">
                  <c:v>Aug 17 14:00</c:v>
                </c:pt>
                <c:pt idx="207">
                  <c:v>Aug 17 15:00</c:v>
                </c:pt>
              </c:strCache>
            </c:strRef>
          </c:cat>
          <c:val>
            <c:numRef>
              <c:f>'[tweetの数(地震整形バージョン）.xls]Table1'!$D$25:$D$232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0</c:v>
                </c:pt>
                <c:pt idx="16">
                  <c:v>1</c:v>
                </c:pt>
                <c:pt idx="17">
                  <c:v>1</c:v>
                </c:pt>
                <c:pt idx="18">
                  <c:v>0</c:v>
                </c:pt>
                <c:pt idx="19">
                  <c:v>18</c:v>
                </c:pt>
                <c:pt idx="20">
                  <c:v>83</c:v>
                </c:pt>
                <c:pt idx="21">
                  <c:v>37</c:v>
                </c:pt>
                <c:pt idx="22">
                  <c:v>24</c:v>
                </c:pt>
                <c:pt idx="23">
                  <c:v>23</c:v>
                </c:pt>
                <c:pt idx="24">
                  <c:v>17</c:v>
                </c:pt>
                <c:pt idx="25">
                  <c:v>32</c:v>
                </c:pt>
                <c:pt idx="26">
                  <c:v>2</c:v>
                </c:pt>
                <c:pt idx="27">
                  <c:v>17</c:v>
                </c:pt>
                <c:pt idx="28">
                  <c:v>4</c:v>
                </c:pt>
                <c:pt idx="29">
                  <c:v>1</c:v>
                </c:pt>
                <c:pt idx="30">
                  <c:v>6</c:v>
                </c:pt>
                <c:pt idx="31">
                  <c:v>7</c:v>
                </c:pt>
                <c:pt idx="32">
                  <c:v>6</c:v>
                </c:pt>
                <c:pt idx="33">
                  <c:v>8</c:v>
                </c:pt>
                <c:pt idx="34">
                  <c:v>5</c:v>
                </c:pt>
                <c:pt idx="35">
                  <c:v>2</c:v>
                </c:pt>
                <c:pt idx="36">
                  <c:v>5</c:v>
                </c:pt>
                <c:pt idx="37">
                  <c:v>5</c:v>
                </c:pt>
                <c:pt idx="38">
                  <c:v>4</c:v>
                </c:pt>
                <c:pt idx="39">
                  <c:v>4</c:v>
                </c:pt>
                <c:pt idx="40">
                  <c:v>4</c:v>
                </c:pt>
                <c:pt idx="41">
                  <c:v>1</c:v>
                </c:pt>
                <c:pt idx="42">
                  <c:v>3</c:v>
                </c:pt>
                <c:pt idx="43">
                  <c:v>0</c:v>
                </c:pt>
                <c:pt idx="44">
                  <c:v>5</c:v>
                </c:pt>
                <c:pt idx="45">
                  <c:v>4</c:v>
                </c:pt>
                <c:pt idx="46">
                  <c:v>1</c:v>
                </c:pt>
                <c:pt idx="47">
                  <c:v>4</c:v>
                </c:pt>
                <c:pt idx="48">
                  <c:v>2</c:v>
                </c:pt>
                <c:pt idx="49">
                  <c:v>0</c:v>
                </c:pt>
                <c:pt idx="50">
                  <c:v>0</c:v>
                </c:pt>
                <c:pt idx="51">
                  <c:v>0</c:v>
                </c:pt>
                <c:pt idx="52">
                  <c:v>2</c:v>
                </c:pt>
                <c:pt idx="53">
                  <c:v>112</c:v>
                </c:pt>
                <c:pt idx="54">
                  <c:v>64</c:v>
                </c:pt>
                <c:pt idx="55">
                  <c:v>59</c:v>
                </c:pt>
                <c:pt idx="56">
                  <c:v>42</c:v>
                </c:pt>
                <c:pt idx="57">
                  <c:v>44</c:v>
                </c:pt>
                <c:pt idx="58">
                  <c:v>23</c:v>
                </c:pt>
                <c:pt idx="59">
                  <c:v>20</c:v>
                </c:pt>
                <c:pt idx="60">
                  <c:v>20</c:v>
                </c:pt>
                <c:pt idx="61">
                  <c:v>19</c:v>
                </c:pt>
                <c:pt idx="62">
                  <c:v>22</c:v>
                </c:pt>
                <c:pt idx="63">
                  <c:v>15</c:v>
                </c:pt>
                <c:pt idx="64">
                  <c:v>15</c:v>
                </c:pt>
                <c:pt idx="65">
                  <c:v>15</c:v>
                </c:pt>
                <c:pt idx="66">
                  <c:v>82</c:v>
                </c:pt>
                <c:pt idx="67">
                  <c:v>13</c:v>
                </c:pt>
                <c:pt idx="68">
                  <c:v>16</c:v>
                </c:pt>
                <c:pt idx="69">
                  <c:v>10</c:v>
                </c:pt>
                <c:pt idx="70">
                  <c:v>14</c:v>
                </c:pt>
                <c:pt idx="71">
                  <c:v>7</c:v>
                </c:pt>
                <c:pt idx="72">
                  <c:v>4</c:v>
                </c:pt>
                <c:pt idx="73">
                  <c:v>6</c:v>
                </c:pt>
                <c:pt idx="74">
                  <c:v>5</c:v>
                </c:pt>
                <c:pt idx="75">
                  <c:v>1</c:v>
                </c:pt>
                <c:pt idx="76">
                  <c:v>4</c:v>
                </c:pt>
                <c:pt idx="77">
                  <c:v>5</c:v>
                </c:pt>
                <c:pt idx="78">
                  <c:v>2</c:v>
                </c:pt>
                <c:pt idx="79">
                  <c:v>5</c:v>
                </c:pt>
                <c:pt idx="80">
                  <c:v>5</c:v>
                </c:pt>
                <c:pt idx="81">
                  <c:v>2</c:v>
                </c:pt>
                <c:pt idx="82">
                  <c:v>1</c:v>
                </c:pt>
                <c:pt idx="83">
                  <c:v>5</c:v>
                </c:pt>
                <c:pt idx="84">
                  <c:v>23</c:v>
                </c:pt>
                <c:pt idx="85">
                  <c:v>4</c:v>
                </c:pt>
                <c:pt idx="86">
                  <c:v>2</c:v>
                </c:pt>
                <c:pt idx="87">
                  <c:v>6</c:v>
                </c:pt>
                <c:pt idx="88">
                  <c:v>3</c:v>
                </c:pt>
                <c:pt idx="89">
                  <c:v>14</c:v>
                </c:pt>
                <c:pt idx="90">
                  <c:v>1</c:v>
                </c:pt>
                <c:pt idx="91">
                  <c:v>4</c:v>
                </c:pt>
                <c:pt idx="92">
                  <c:v>2</c:v>
                </c:pt>
                <c:pt idx="93">
                  <c:v>7</c:v>
                </c:pt>
                <c:pt idx="94">
                  <c:v>2</c:v>
                </c:pt>
                <c:pt idx="95">
                  <c:v>2</c:v>
                </c:pt>
                <c:pt idx="96">
                  <c:v>1</c:v>
                </c:pt>
                <c:pt idx="97">
                  <c:v>2</c:v>
                </c:pt>
                <c:pt idx="98">
                  <c:v>0</c:v>
                </c:pt>
                <c:pt idx="99">
                  <c:v>2</c:v>
                </c:pt>
                <c:pt idx="100">
                  <c:v>1</c:v>
                </c:pt>
                <c:pt idx="101">
                  <c:v>0</c:v>
                </c:pt>
                <c:pt idx="102">
                  <c:v>0</c:v>
                </c:pt>
                <c:pt idx="103">
                  <c:v>48</c:v>
                </c:pt>
                <c:pt idx="104">
                  <c:v>139</c:v>
                </c:pt>
                <c:pt idx="105">
                  <c:v>3</c:v>
                </c:pt>
                <c:pt idx="106">
                  <c:v>28</c:v>
                </c:pt>
                <c:pt idx="107">
                  <c:v>26</c:v>
                </c:pt>
                <c:pt idx="108">
                  <c:v>53</c:v>
                </c:pt>
                <c:pt idx="109">
                  <c:v>11</c:v>
                </c:pt>
                <c:pt idx="110">
                  <c:v>10</c:v>
                </c:pt>
                <c:pt idx="111">
                  <c:v>3</c:v>
                </c:pt>
                <c:pt idx="112">
                  <c:v>0</c:v>
                </c:pt>
                <c:pt idx="113">
                  <c:v>3</c:v>
                </c:pt>
                <c:pt idx="114">
                  <c:v>61</c:v>
                </c:pt>
                <c:pt idx="115">
                  <c:v>7</c:v>
                </c:pt>
                <c:pt idx="116">
                  <c:v>9</c:v>
                </c:pt>
                <c:pt idx="117">
                  <c:v>6</c:v>
                </c:pt>
                <c:pt idx="118">
                  <c:v>14</c:v>
                </c:pt>
                <c:pt idx="119">
                  <c:v>17</c:v>
                </c:pt>
                <c:pt idx="120">
                  <c:v>11</c:v>
                </c:pt>
                <c:pt idx="121">
                  <c:v>5</c:v>
                </c:pt>
                <c:pt idx="122">
                  <c:v>2</c:v>
                </c:pt>
                <c:pt idx="123">
                  <c:v>1</c:v>
                </c:pt>
                <c:pt idx="124">
                  <c:v>1</c:v>
                </c:pt>
                <c:pt idx="125">
                  <c:v>0</c:v>
                </c:pt>
                <c:pt idx="126">
                  <c:v>0</c:v>
                </c:pt>
                <c:pt idx="127">
                  <c:v>1</c:v>
                </c:pt>
                <c:pt idx="128">
                  <c:v>0</c:v>
                </c:pt>
                <c:pt idx="129">
                  <c:v>1</c:v>
                </c:pt>
                <c:pt idx="130">
                  <c:v>0</c:v>
                </c:pt>
                <c:pt idx="131">
                  <c:v>2</c:v>
                </c:pt>
                <c:pt idx="132">
                  <c:v>13</c:v>
                </c:pt>
                <c:pt idx="133">
                  <c:v>4</c:v>
                </c:pt>
                <c:pt idx="134">
                  <c:v>0</c:v>
                </c:pt>
                <c:pt idx="135">
                  <c:v>1</c:v>
                </c:pt>
                <c:pt idx="136">
                  <c:v>1</c:v>
                </c:pt>
                <c:pt idx="137">
                  <c:v>6</c:v>
                </c:pt>
                <c:pt idx="138">
                  <c:v>1</c:v>
                </c:pt>
                <c:pt idx="139">
                  <c:v>1</c:v>
                </c:pt>
                <c:pt idx="140">
                  <c:v>0</c:v>
                </c:pt>
                <c:pt idx="141">
                  <c:v>3</c:v>
                </c:pt>
                <c:pt idx="142">
                  <c:v>1</c:v>
                </c:pt>
                <c:pt idx="143">
                  <c:v>1</c:v>
                </c:pt>
                <c:pt idx="144">
                  <c:v>2</c:v>
                </c:pt>
                <c:pt idx="145">
                  <c:v>4</c:v>
                </c:pt>
                <c:pt idx="146">
                  <c:v>0</c:v>
                </c:pt>
                <c:pt idx="147">
                  <c:v>1</c:v>
                </c:pt>
                <c:pt idx="148">
                  <c:v>1</c:v>
                </c:pt>
                <c:pt idx="149">
                  <c:v>1</c:v>
                </c:pt>
                <c:pt idx="150">
                  <c:v>1</c:v>
                </c:pt>
                <c:pt idx="151">
                  <c:v>0</c:v>
                </c:pt>
                <c:pt idx="152">
                  <c:v>0</c:v>
                </c:pt>
                <c:pt idx="153">
                  <c:v>3</c:v>
                </c:pt>
                <c:pt idx="154">
                  <c:v>0</c:v>
                </c:pt>
                <c:pt idx="155">
                  <c:v>1</c:v>
                </c:pt>
                <c:pt idx="156">
                  <c:v>0</c:v>
                </c:pt>
                <c:pt idx="157">
                  <c:v>1</c:v>
                </c:pt>
                <c:pt idx="158">
                  <c:v>0</c:v>
                </c:pt>
                <c:pt idx="159">
                  <c:v>1</c:v>
                </c:pt>
                <c:pt idx="160">
                  <c:v>0</c:v>
                </c:pt>
                <c:pt idx="161">
                  <c:v>0</c:v>
                </c:pt>
                <c:pt idx="162">
                  <c:v>0</c:v>
                </c:pt>
                <c:pt idx="163">
                  <c:v>17</c:v>
                </c:pt>
                <c:pt idx="164">
                  <c:v>22</c:v>
                </c:pt>
                <c:pt idx="165">
                  <c:v>0</c:v>
                </c:pt>
                <c:pt idx="166">
                  <c:v>2</c:v>
                </c:pt>
                <c:pt idx="167">
                  <c:v>1</c:v>
                </c:pt>
                <c:pt idx="168">
                  <c:v>2</c:v>
                </c:pt>
                <c:pt idx="169">
                  <c:v>1</c:v>
                </c:pt>
                <c:pt idx="170">
                  <c:v>0</c:v>
                </c:pt>
                <c:pt idx="171">
                  <c:v>0</c:v>
                </c:pt>
                <c:pt idx="172">
                  <c:v>0</c:v>
                </c:pt>
                <c:pt idx="173">
                  <c:v>1</c:v>
                </c:pt>
                <c:pt idx="174">
                  <c:v>0</c:v>
                </c:pt>
                <c:pt idx="175">
                  <c:v>0</c:v>
                </c:pt>
                <c:pt idx="176">
                  <c:v>0</c:v>
                </c:pt>
                <c:pt idx="177">
                  <c:v>0</c:v>
                </c:pt>
                <c:pt idx="178">
                  <c:v>0</c:v>
                </c:pt>
                <c:pt idx="179">
                  <c:v>0</c:v>
                </c:pt>
                <c:pt idx="180">
                  <c:v>2</c:v>
                </c:pt>
                <c:pt idx="181">
                  <c:v>2</c:v>
                </c:pt>
                <c:pt idx="182">
                  <c:v>20</c:v>
                </c:pt>
                <c:pt idx="183">
                  <c:v>0</c:v>
                </c:pt>
                <c:pt idx="184">
                  <c:v>1</c:v>
                </c:pt>
                <c:pt idx="185">
                  <c:v>2</c:v>
                </c:pt>
                <c:pt idx="186">
                  <c:v>3</c:v>
                </c:pt>
                <c:pt idx="187">
                  <c:v>3</c:v>
                </c:pt>
                <c:pt idx="188">
                  <c:v>8</c:v>
                </c:pt>
                <c:pt idx="189">
                  <c:v>5</c:v>
                </c:pt>
                <c:pt idx="190">
                  <c:v>5</c:v>
                </c:pt>
                <c:pt idx="191">
                  <c:v>3</c:v>
                </c:pt>
                <c:pt idx="192">
                  <c:v>3</c:v>
                </c:pt>
                <c:pt idx="193">
                  <c:v>1</c:v>
                </c:pt>
                <c:pt idx="194">
                  <c:v>87</c:v>
                </c:pt>
                <c:pt idx="195">
                  <c:v>5</c:v>
                </c:pt>
                <c:pt idx="196">
                  <c:v>1</c:v>
                </c:pt>
                <c:pt idx="197">
                  <c:v>0</c:v>
                </c:pt>
                <c:pt idx="198">
                  <c:v>1</c:v>
                </c:pt>
                <c:pt idx="199">
                  <c:v>1</c:v>
                </c:pt>
                <c:pt idx="200">
                  <c:v>1</c:v>
                </c:pt>
                <c:pt idx="201">
                  <c:v>43</c:v>
                </c:pt>
                <c:pt idx="202">
                  <c:v>3</c:v>
                </c:pt>
                <c:pt idx="203">
                  <c:v>10</c:v>
                </c:pt>
                <c:pt idx="204">
                  <c:v>26</c:v>
                </c:pt>
                <c:pt idx="205">
                  <c:v>2</c:v>
                </c:pt>
                <c:pt idx="206">
                  <c:v>3</c:v>
                </c:pt>
                <c:pt idx="207">
                  <c:v>2</c:v>
                </c:pt>
              </c:numCache>
            </c:numRef>
          </c:val>
        </c:ser>
        <c:marker val="1"/>
        <c:axId val="35978240"/>
        <c:axId val="36045568"/>
      </c:lineChart>
      <c:catAx>
        <c:axId val="35978240"/>
        <c:scaling>
          <c:orientation val="minMax"/>
        </c:scaling>
        <c:axPos val="b"/>
        <c:numFmt formatCode="@" sourceLinked="1"/>
        <c:maj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36045568"/>
        <c:crosses val="autoZero"/>
        <c:auto val="1"/>
        <c:lblAlgn val="ctr"/>
        <c:lblOffset val="100"/>
        <c:tickLblSkip val="8"/>
        <c:tickMarkSkip val="8"/>
      </c:catAx>
      <c:valAx>
        <c:axId val="36045568"/>
        <c:scaling>
          <c:orientation val="minMax"/>
        </c:scaling>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1.7154663317909907E-2"/>
              <c:y val="0.234629301110789"/>
            </c:manualLayout>
          </c:layout>
          <c:spPr>
            <a:noFill/>
            <a:ln w="25400">
              <a:noFill/>
            </a:ln>
          </c:spPr>
        </c:title>
        <c:numFmt formatCode="General" sourceLinked="1"/>
        <c:majorTickMark val="none"/>
        <c:tickLblPos val="nextTo"/>
        <c:txPr>
          <a:bodyPr/>
          <a:lstStyle/>
          <a:p>
            <a:pPr>
              <a:defRPr lang="ja-JP"/>
            </a:pPr>
            <a:endParaRPr lang="en-US"/>
          </a:p>
        </c:txPr>
        <c:crossAx val="35978240"/>
        <c:crosses val="autoZero"/>
        <c:crossBetween val="between"/>
      </c:valAx>
    </c:plotArea>
    <c:plotVisOnly val="1"/>
    <c:dispBlanksAs val="gap"/>
  </c:chart>
  <c:spPr>
    <a:solidFill>
      <a:schemeClr val="bg1"/>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6607840790335214E-2"/>
          <c:y val="3.5986089127421697E-2"/>
          <c:w val="0.88933386148111981"/>
          <c:h val="0.74707121028528045"/>
        </c:manualLayout>
      </c:layout>
      <c:lineChart>
        <c:grouping val="standard"/>
        <c:ser>
          <c:idx val="1"/>
          <c:order val="1"/>
          <c:spPr>
            <a:ln w="25400">
              <a:solidFill>
                <a:srgbClr val="666699"/>
              </a:solidFill>
              <a:prstDash val="solid"/>
            </a:ln>
          </c:spPr>
          <c:cat>
            <c:strRef>
              <c:f>'台風情報－時間単位（10月10～12日）'!$C$1:$C$160</c:f>
              <c:strCache>
                <c:ptCount val="160"/>
                <c:pt idx="0">
                  <c:v>Oct 9 12:00</c:v>
                </c:pt>
                <c:pt idx="1">
                  <c:v>Oct 9 13:00</c:v>
                </c:pt>
                <c:pt idx="2">
                  <c:v>Oct 9 14:00</c:v>
                </c:pt>
                <c:pt idx="3">
                  <c:v>Oct 9 15:00</c:v>
                </c:pt>
                <c:pt idx="4">
                  <c:v>Oct 9 16:00</c:v>
                </c:pt>
                <c:pt idx="5">
                  <c:v>Oct 9 17:00</c:v>
                </c:pt>
                <c:pt idx="6">
                  <c:v>Oct 9 18:00</c:v>
                </c:pt>
                <c:pt idx="7">
                  <c:v>Oct 9 19:00</c:v>
                </c:pt>
                <c:pt idx="8">
                  <c:v>Oct 9 20:00</c:v>
                </c:pt>
                <c:pt idx="9">
                  <c:v>Oct 9 21:00</c:v>
                </c:pt>
                <c:pt idx="10">
                  <c:v>Oct 9 22:00</c:v>
                </c:pt>
                <c:pt idx="11">
                  <c:v>Oct 9 23:00</c:v>
                </c:pt>
                <c:pt idx="12">
                  <c:v>Oct 10 00:00</c:v>
                </c:pt>
                <c:pt idx="13">
                  <c:v>Oct 10 01:00</c:v>
                </c:pt>
                <c:pt idx="14">
                  <c:v>Oct 10 02:00</c:v>
                </c:pt>
                <c:pt idx="15">
                  <c:v>Oct 10 03:00</c:v>
                </c:pt>
                <c:pt idx="16">
                  <c:v>Oct 10 04:00</c:v>
                </c:pt>
                <c:pt idx="17">
                  <c:v>Oct 10 05:00</c:v>
                </c:pt>
                <c:pt idx="18">
                  <c:v>Oct 10 06:00</c:v>
                </c:pt>
                <c:pt idx="19">
                  <c:v>Oct 10 07:00</c:v>
                </c:pt>
                <c:pt idx="20">
                  <c:v>Oct 10 08:00</c:v>
                </c:pt>
                <c:pt idx="21">
                  <c:v>Oct 10 09:00</c:v>
                </c:pt>
                <c:pt idx="22">
                  <c:v>Oct 10 10:00</c:v>
                </c:pt>
                <c:pt idx="23">
                  <c:v>Oct 10 11:00</c:v>
                </c:pt>
                <c:pt idx="24">
                  <c:v>Oct 10 12:00</c:v>
                </c:pt>
                <c:pt idx="25">
                  <c:v>Oct 10 13:00</c:v>
                </c:pt>
                <c:pt idx="26">
                  <c:v>Oct 10 14:00</c:v>
                </c:pt>
                <c:pt idx="27">
                  <c:v>Oct 10 15:00</c:v>
                </c:pt>
                <c:pt idx="28">
                  <c:v>Oct 10 16:00</c:v>
                </c:pt>
                <c:pt idx="29">
                  <c:v>Oct 10 17:00</c:v>
                </c:pt>
                <c:pt idx="30">
                  <c:v>Oct 10 18:00</c:v>
                </c:pt>
                <c:pt idx="31">
                  <c:v>Oct 10 19:00</c:v>
                </c:pt>
                <c:pt idx="32">
                  <c:v>Oct 10 20:00</c:v>
                </c:pt>
                <c:pt idx="33">
                  <c:v>Oct 10 21:00</c:v>
                </c:pt>
                <c:pt idx="34">
                  <c:v>Oct 10 22:00</c:v>
                </c:pt>
                <c:pt idx="35">
                  <c:v>Oct 10 23:00</c:v>
                </c:pt>
                <c:pt idx="36">
                  <c:v>Oct 11 00:00</c:v>
                </c:pt>
                <c:pt idx="37">
                  <c:v>Oct 11 01:00</c:v>
                </c:pt>
                <c:pt idx="38">
                  <c:v>Oct 11 02:00</c:v>
                </c:pt>
                <c:pt idx="39">
                  <c:v>Oct 11 03:00</c:v>
                </c:pt>
                <c:pt idx="40">
                  <c:v>Oct 11 04:00</c:v>
                </c:pt>
                <c:pt idx="41">
                  <c:v>Oct 11 05:00</c:v>
                </c:pt>
                <c:pt idx="42">
                  <c:v>Oct 11 06:00</c:v>
                </c:pt>
                <c:pt idx="43">
                  <c:v>Oct 11 07:00</c:v>
                </c:pt>
                <c:pt idx="44">
                  <c:v>Oct 11 08:00</c:v>
                </c:pt>
                <c:pt idx="45">
                  <c:v>Oct 11 09:00</c:v>
                </c:pt>
                <c:pt idx="46">
                  <c:v>Oct 11 10:00</c:v>
                </c:pt>
                <c:pt idx="47">
                  <c:v>Oct 11 11:00</c:v>
                </c:pt>
                <c:pt idx="48">
                  <c:v>Oct 11 12:00</c:v>
                </c:pt>
                <c:pt idx="49">
                  <c:v>Oct 11 13:00</c:v>
                </c:pt>
                <c:pt idx="50">
                  <c:v>Oct 11 14:00</c:v>
                </c:pt>
                <c:pt idx="51">
                  <c:v>Oct 11 15:00</c:v>
                </c:pt>
                <c:pt idx="52">
                  <c:v>Oct 11 16:00</c:v>
                </c:pt>
                <c:pt idx="53">
                  <c:v>Oct 11 17:00</c:v>
                </c:pt>
                <c:pt idx="54">
                  <c:v>Oct 11 18:00</c:v>
                </c:pt>
                <c:pt idx="55">
                  <c:v>Oct 11 19:00</c:v>
                </c:pt>
                <c:pt idx="56">
                  <c:v>Oct 11 20:00</c:v>
                </c:pt>
                <c:pt idx="57">
                  <c:v>Oct 11 21:00</c:v>
                </c:pt>
                <c:pt idx="58">
                  <c:v>Oct 11 22:00</c:v>
                </c:pt>
                <c:pt idx="59">
                  <c:v>Oct 11 23:00</c:v>
                </c:pt>
                <c:pt idx="60">
                  <c:v>Oct 12 00:00</c:v>
                </c:pt>
                <c:pt idx="61">
                  <c:v>Oct 12 01:00</c:v>
                </c:pt>
                <c:pt idx="62">
                  <c:v>Oct 12 02:00</c:v>
                </c:pt>
                <c:pt idx="63">
                  <c:v>Oct 12 03:00</c:v>
                </c:pt>
                <c:pt idx="64">
                  <c:v>Oct 12 04:00</c:v>
                </c:pt>
                <c:pt idx="65">
                  <c:v>Oct 12 05:00</c:v>
                </c:pt>
                <c:pt idx="66">
                  <c:v>Oct 12 06:00</c:v>
                </c:pt>
                <c:pt idx="67">
                  <c:v>Oct 12 07:00</c:v>
                </c:pt>
                <c:pt idx="68">
                  <c:v>Oct 12 08:00</c:v>
                </c:pt>
                <c:pt idx="69">
                  <c:v>Oct 12 09:00</c:v>
                </c:pt>
                <c:pt idx="70">
                  <c:v>Oct 12 10:00</c:v>
                </c:pt>
                <c:pt idx="71">
                  <c:v>Oct 12 11:00</c:v>
                </c:pt>
                <c:pt idx="72">
                  <c:v>Oct 12 12:00</c:v>
                </c:pt>
                <c:pt idx="73">
                  <c:v>Oct 12 13:00</c:v>
                </c:pt>
                <c:pt idx="74">
                  <c:v>Oct 12 14:00</c:v>
                </c:pt>
                <c:pt idx="75">
                  <c:v>Oct 12 15:00</c:v>
                </c:pt>
                <c:pt idx="76">
                  <c:v>Oct 12 16:00</c:v>
                </c:pt>
                <c:pt idx="77">
                  <c:v>Oct 12 17:00</c:v>
                </c:pt>
                <c:pt idx="78">
                  <c:v>Oct 12 18:00</c:v>
                </c:pt>
                <c:pt idx="79">
                  <c:v>Oct 12 19:00</c:v>
                </c:pt>
                <c:pt idx="80">
                  <c:v>Oct 12 20:00</c:v>
                </c:pt>
                <c:pt idx="81">
                  <c:v>Oct 12 21:00</c:v>
                </c:pt>
                <c:pt idx="82">
                  <c:v>Oct 12 22:00</c:v>
                </c:pt>
                <c:pt idx="83">
                  <c:v>Oct 12 23:00</c:v>
                </c:pt>
                <c:pt idx="84">
                  <c:v>Oct 13 00:00</c:v>
                </c:pt>
                <c:pt idx="85">
                  <c:v>Oct 13 01:00</c:v>
                </c:pt>
                <c:pt idx="86">
                  <c:v>Oct 13 02:00</c:v>
                </c:pt>
                <c:pt idx="87">
                  <c:v>Oct 13 03:00</c:v>
                </c:pt>
                <c:pt idx="88">
                  <c:v>Oct 13 04:00</c:v>
                </c:pt>
                <c:pt idx="89">
                  <c:v>Oct 13 05:00</c:v>
                </c:pt>
                <c:pt idx="90">
                  <c:v>Oct 13 06:00</c:v>
                </c:pt>
                <c:pt idx="91">
                  <c:v>Oct 13 07:00</c:v>
                </c:pt>
                <c:pt idx="92">
                  <c:v>Oct 13 08:00</c:v>
                </c:pt>
                <c:pt idx="93">
                  <c:v>Oct 13 09:00</c:v>
                </c:pt>
                <c:pt idx="94">
                  <c:v>Oct 13 10:00</c:v>
                </c:pt>
                <c:pt idx="95">
                  <c:v>Oct 13 11:00</c:v>
                </c:pt>
                <c:pt idx="96">
                  <c:v>Oct 13 12:00</c:v>
                </c:pt>
                <c:pt idx="97">
                  <c:v>Oct 13 13:00</c:v>
                </c:pt>
                <c:pt idx="98">
                  <c:v>Oct 13 14:00</c:v>
                </c:pt>
                <c:pt idx="99">
                  <c:v>Oct 13 15:00</c:v>
                </c:pt>
                <c:pt idx="100">
                  <c:v>Oct 13 16:00</c:v>
                </c:pt>
                <c:pt idx="101">
                  <c:v>Oct 13 17:00</c:v>
                </c:pt>
                <c:pt idx="102">
                  <c:v>Oct 13 18:00</c:v>
                </c:pt>
                <c:pt idx="103">
                  <c:v>Oct 13 19:00</c:v>
                </c:pt>
                <c:pt idx="104">
                  <c:v>Oct 13 20:00</c:v>
                </c:pt>
                <c:pt idx="105">
                  <c:v>Oct 13 21:00</c:v>
                </c:pt>
                <c:pt idx="106">
                  <c:v>Oct 13 22:00</c:v>
                </c:pt>
                <c:pt idx="107">
                  <c:v>Oct 13 23:00</c:v>
                </c:pt>
                <c:pt idx="108">
                  <c:v>Oct 14 00:00</c:v>
                </c:pt>
                <c:pt idx="109">
                  <c:v>Oct 14 01:00</c:v>
                </c:pt>
                <c:pt idx="110">
                  <c:v>Oct 14 02:00</c:v>
                </c:pt>
                <c:pt idx="111">
                  <c:v>Oct 14 03:00</c:v>
                </c:pt>
                <c:pt idx="112">
                  <c:v>Oct 14 04:00</c:v>
                </c:pt>
                <c:pt idx="113">
                  <c:v>Oct 14 05:00</c:v>
                </c:pt>
                <c:pt idx="114">
                  <c:v>Oct 14 06:00</c:v>
                </c:pt>
                <c:pt idx="115">
                  <c:v>Oct 14 07:00</c:v>
                </c:pt>
                <c:pt idx="116">
                  <c:v>Oct 14 08:00</c:v>
                </c:pt>
                <c:pt idx="117">
                  <c:v>Oct 14 09:00</c:v>
                </c:pt>
                <c:pt idx="118">
                  <c:v>Oct 14 10:00</c:v>
                </c:pt>
                <c:pt idx="119">
                  <c:v>Oct 14 11:00</c:v>
                </c:pt>
                <c:pt idx="120">
                  <c:v>Oct 14 13:00</c:v>
                </c:pt>
                <c:pt idx="121">
                  <c:v>Oct 14 15:00</c:v>
                </c:pt>
                <c:pt idx="122">
                  <c:v>Oct 14 16:00</c:v>
                </c:pt>
                <c:pt idx="123">
                  <c:v>Oct 14 17:00</c:v>
                </c:pt>
                <c:pt idx="124">
                  <c:v>Oct 14 19:00</c:v>
                </c:pt>
                <c:pt idx="125">
                  <c:v>Oct 14 20:00</c:v>
                </c:pt>
                <c:pt idx="126">
                  <c:v>Oct 14 21:00</c:v>
                </c:pt>
                <c:pt idx="127">
                  <c:v>Oct 14 22:00</c:v>
                </c:pt>
                <c:pt idx="128">
                  <c:v>Oct 14 23:00</c:v>
                </c:pt>
                <c:pt idx="129">
                  <c:v>Oct 15 00:00</c:v>
                </c:pt>
                <c:pt idx="130">
                  <c:v>Oct 15 02:00</c:v>
                </c:pt>
                <c:pt idx="131">
                  <c:v>Oct 15 06:00</c:v>
                </c:pt>
                <c:pt idx="132">
                  <c:v>Oct 15 08:00</c:v>
                </c:pt>
                <c:pt idx="133">
                  <c:v>Oct 15 09:00</c:v>
                </c:pt>
                <c:pt idx="134">
                  <c:v>Oct 15 10:00</c:v>
                </c:pt>
                <c:pt idx="135">
                  <c:v>Oct 15 12:00</c:v>
                </c:pt>
                <c:pt idx="136">
                  <c:v>Oct 15 17:00</c:v>
                </c:pt>
                <c:pt idx="137">
                  <c:v>Oct 15 18:00</c:v>
                </c:pt>
                <c:pt idx="138">
                  <c:v>Oct 15 19:00</c:v>
                </c:pt>
                <c:pt idx="139">
                  <c:v>Oct 15 20:00</c:v>
                </c:pt>
                <c:pt idx="140">
                  <c:v>Oct 15 22:00</c:v>
                </c:pt>
                <c:pt idx="141">
                  <c:v>Oct 15 23:00</c:v>
                </c:pt>
                <c:pt idx="142">
                  <c:v>Oct 16 00:00</c:v>
                </c:pt>
                <c:pt idx="143">
                  <c:v>Oct 16 01:00</c:v>
                </c:pt>
                <c:pt idx="144">
                  <c:v>Oct 16 07:00</c:v>
                </c:pt>
                <c:pt idx="145">
                  <c:v>Oct 16 08:00</c:v>
                </c:pt>
                <c:pt idx="146">
                  <c:v>Oct 16 10:00</c:v>
                </c:pt>
                <c:pt idx="147">
                  <c:v>Oct 16 11:00</c:v>
                </c:pt>
                <c:pt idx="148">
                  <c:v>Oct 16 12:00</c:v>
                </c:pt>
                <c:pt idx="149">
                  <c:v>Oct 16 13:00</c:v>
                </c:pt>
                <c:pt idx="150">
                  <c:v>Oct 16 14:00</c:v>
                </c:pt>
                <c:pt idx="151">
                  <c:v>Oct 16 16:00</c:v>
                </c:pt>
                <c:pt idx="152">
                  <c:v>Oct 16 19:00</c:v>
                </c:pt>
                <c:pt idx="153">
                  <c:v>Oct 16 21:00</c:v>
                </c:pt>
                <c:pt idx="154">
                  <c:v>Oct 16 23:00</c:v>
                </c:pt>
                <c:pt idx="155">
                  <c:v>Oct 17 00:00</c:v>
                </c:pt>
                <c:pt idx="156">
                  <c:v>Oct 17 02:00</c:v>
                </c:pt>
                <c:pt idx="157">
                  <c:v>Oct 17 12:00</c:v>
                </c:pt>
                <c:pt idx="158">
                  <c:v>Oct 17 13:00</c:v>
                </c:pt>
                <c:pt idx="159">
                  <c:v>Oct 17 14:00</c:v>
                </c:pt>
              </c:strCache>
            </c:strRef>
          </c:cat>
          <c:val>
            <c:numRef>
              <c:f>'台風情報－時間単位（10月10～12日）'!$D$1:$D$160</c:f>
              <c:numCache>
                <c:formatCode>General</c:formatCode>
                <c:ptCount val="160"/>
                <c:pt idx="0">
                  <c:v>1</c:v>
                </c:pt>
                <c:pt idx="1">
                  <c:v>9</c:v>
                </c:pt>
                <c:pt idx="2">
                  <c:v>12</c:v>
                </c:pt>
                <c:pt idx="3">
                  <c:v>11</c:v>
                </c:pt>
                <c:pt idx="4">
                  <c:v>9</c:v>
                </c:pt>
                <c:pt idx="5">
                  <c:v>10</c:v>
                </c:pt>
                <c:pt idx="6">
                  <c:v>8</c:v>
                </c:pt>
                <c:pt idx="7">
                  <c:v>11</c:v>
                </c:pt>
                <c:pt idx="8">
                  <c:v>9</c:v>
                </c:pt>
                <c:pt idx="9">
                  <c:v>7</c:v>
                </c:pt>
                <c:pt idx="10">
                  <c:v>11</c:v>
                </c:pt>
                <c:pt idx="11">
                  <c:v>15</c:v>
                </c:pt>
                <c:pt idx="12">
                  <c:v>7</c:v>
                </c:pt>
                <c:pt idx="13">
                  <c:v>4</c:v>
                </c:pt>
                <c:pt idx="14">
                  <c:v>3</c:v>
                </c:pt>
                <c:pt idx="15">
                  <c:v>5</c:v>
                </c:pt>
                <c:pt idx="16">
                  <c:v>2</c:v>
                </c:pt>
                <c:pt idx="17">
                  <c:v>2</c:v>
                </c:pt>
                <c:pt idx="18">
                  <c:v>1</c:v>
                </c:pt>
                <c:pt idx="19">
                  <c:v>2</c:v>
                </c:pt>
                <c:pt idx="20">
                  <c:v>76</c:v>
                </c:pt>
                <c:pt idx="21">
                  <c:v>94</c:v>
                </c:pt>
                <c:pt idx="22">
                  <c:v>113</c:v>
                </c:pt>
                <c:pt idx="23">
                  <c:v>109</c:v>
                </c:pt>
                <c:pt idx="24">
                  <c:v>88</c:v>
                </c:pt>
                <c:pt idx="25">
                  <c:v>92</c:v>
                </c:pt>
                <c:pt idx="26">
                  <c:v>81</c:v>
                </c:pt>
                <c:pt idx="27">
                  <c:v>82</c:v>
                </c:pt>
                <c:pt idx="28">
                  <c:v>69</c:v>
                </c:pt>
                <c:pt idx="29">
                  <c:v>78</c:v>
                </c:pt>
                <c:pt idx="30">
                  <c:v>105</c:v>
                </c:pt>
                <c:pt idx="31">
                  <c:v>70</c:v>
                </c:pt>
                <c:pt idx="32">
                  <c:v>59</c:v>
                </c:pt>
                <c:pt idx="33">
                  <c:v>48</c:v>
                </c:pt>
                <c:pt idx="34">
                  <c:v>62</c:v>
                </c:pt>
                <c:pt idx="35">
                  <c:v>58</c:v>
                </c:pt>
                <c:pt idx="36">
                  <c:v>53</c:v>
                </c:pt>
                <c:pt idx="37">
                  <c:v>54</c:v>
                </c:pt>
                <c:pt idx="38">
                  <c:v>28</c:v>
                </c:pt>
                <c:pt idx="39">
                  <c:v>21</c:v>
                </c:pt>
                <c:pt idx="40">
                  <c:v>16</c:v>
                </c:pt>
                <c:pt idx="41">
                  <c:v>8</c:v>
                </c:pt>
                <c:pt idx="42">
                  <c:v>20</c:v>
                </c:pt>
                <c:pt idx="43">
                  <c:v>13</c:v>
                </c:pt>
                <c:pt idx="44">
                  <c:v>31</c:v>
                </c:pt>
                <c:pt idx="45">
                  <c:v>45</c:v>
                </c:pt>
                <c:pt idx="46">
                  <c:v>51</c:v>
                </c:pt>
                <c:pt idx="47">
                  <c:v>39</c:v>
                </c:pt>
                <c:pt idx="48">
                  <c:v>58</c:v>
                </c:pt>
                <c:pt idx="49">
                  <c:v>61</c:v>
                </c:pt>
                <c:pt idx="50">
                  <c:v>39</c:v>
                </c:pt>
                <c:pt idx="51">
                  <c:v>48</c:v>
                </c:pt>
                <c:pt idx="52">
                  <c:v>49</c:v>
                </c:pt>
                <c:pt idx="53">
                  <c:v>46</c:v>
                </c:pt>
                <c:pt idx="54">
                  <c:v>29</c:v>
                </c:pt>
                <c:pt idx="55">
                  <c:v>41</c:v>
                </c:pt>
                <c:pt idx="56">
                  <c:v>39</c:v>
                </c:pt>
                <c:pt idx="57">
                  <c:v>29</c:v>
                </c:pt>
                <c:pt idx="58">
                  <c:v>35</c:v>
                </c:pt>
                <c:pt idx="59">
                  <c:v>42</c:v>
                </c:pt>
                <c:pt idx="60">
                  <c:v>36</c:v>
                </c:pt>
                <c:pt idx="61">
                  <c:v>19</c:v>
                </c:pt>
                <c:pt idx="62">
                  <c:v>22</c:v>
                </c:pt>
                <c:pt idx="63">
                  <c:v>16</c:v>
                </c:pt>
                <c:pt idx="64">
                  <c:v>9</c:v>
                </c:pt>
                <c:pt idx="65">
                  <c:v>8</c:v>
                </c:pt>
                <c:pt idx="66">
                  <c:v>6</c:v>
                </c:pt>
                <c:pt idx="67">
                  <c:v>19</c:v>
                </c:pt>
                <c:pt idx="68">
                  <c:v>21</c:v>
                </c:pt>
                <c:pt idx="69">
                  <c:v>21</c:v>
                </c:pt>
                <c:pt idx="70">
                  <c:v>30</c:v>
                </c:pt>
                <c:pt idx="71">
                  <c:v>21</c:v>
                </c:pt>
                <c:pt idx="72">
                  <c:v>26</c:v>
                </c:pt>
                <c:pt idx="73">
                  <c:v>20</c:v>
                </c:pt>
                <c:pt idx="74">
                  <c:v>21</c:v>
                </c:pt>
                <c:pt idx="75">
                  <c:v>21</c:v>
                </c:pt>
                <c:pt idx="76">
                  <c:v>25</c:v>
                </c:pt>
                <c:pt idx="77">
                  <c:v>19</c:v>
                </c:pt>
                <c:pt idx="78">
                  <c:v>27</c:v>
                </c:pt>
                <c:pt idx="79">
                  <c:v>22</c:v>
                </c:pt>
                <c:pt idx="80">
                  <c:v>25</c:v>
                </c:pt>
                <c:pt idx="81">
                  <c:v>26</c:v>
                </c:pt>
                <c:pt idx="82">
                  <c:v>28</c:v>
                </c:pt>
                <c:pt idx="83">
                  <c:v>28</c:v>
                </c:pt>
                <c:pt idx="84">
                  <c:v>22</c:v>
                </c:pt>
                <c:pt idx="85">
                  <c:v>11</c:v>
                </c:pt>
                <c:pt idx="86">
                  <c:v>7</c:v>
                </c:pt>
                <c:pt idx="87">
                  <c:v>5</c:v>
                </c:pt>
                <c:pt idx="88">
                  <c:v>3</c:v>
                </c:pt>
                <c:pt idx="89">
                  <c:v>5</c:v>
                </c:pt>
                <c:pt idx="90">
                  <c:v>10</c:v>
                </c:pt>
                <c:pt idx="91">
                  <c:v>14</c:v>
                </c:pt>
                <c:pt idx="92">
                  <c:v>21</c:v>
                </c:pt>
                <c:pt idx="93">
                  <c:v>29</c:v>
                </c:pt>
                <c:pt idx="94">
                  <c:v>25</c:v>
                </c:pt>
                <c:pt idx="95">
                  <c:v>22</c:v>
                </c:pt>
                <c:pt idx="96">
                  <c:v>32</c:v>
                </c:pt>
                <c:pt idx="97">
                  <c:v>31</c:v>
                </c:pt>
                <c:pt idx="98">
                  <c:v>20</c:v>
                </c:pt>
                <c:pt idx="99">
                  <c:v>16</c:v>
                </c:pt>
                <c:pt idx="100">
                  <c:v>25</c:v>
                </c:pt>
                <c:pt idx="101">
                  <c:v>30</c:v>
                </c:pt>
                <c:pt idx="102">
                  <c:v>29</c:v>
                </c:pt>
                <c:pt idx="103">
                  <c:v>37</c:v>
                </c:pt>
                <c:pt idx="104">
                  <c:v>48</c:v>
                </c:pt>
                <c:pt idx="105">
                  <c:v>34</c:v>
                </c:pt>
                <c:pt idx="106">
                  <c:v>31</c:v>
                </c:pt>
                <c:pt idx="107">
                  <c:v>23</c:v>
                </c:pt>
                <c:pt idx="108">
                  <c:v>24</c:v>
                </c:pt>
                <c:pt idx="109">
                  <c:v>17</c:v>
                </c:pt>
                <c:pt idx="110">
                  <c:v>8</c:v>
                </c:pt>
                <c:pt idx="111">
                  <c:v>9</c:v>
                </c:pt>
                <c:pt idx="112">
                  <c:v>7</c:v>
                </c:pt>
                <c:pt idx="113">
                  <c:v>9</c:v>
                </c:pt>
                <c:pt idx="114">
                  <c:v>6</c:v>
                </c:pt>
                <c:pt idx="115">
                  <c:v>11</c:v>
                </c:pt>
                <c:pt idx="116">
                  <c:v>2</c:v>
                </c:pt>
                <c:pt idx="117">
                  <c:v>3</c:v>
                </c:pt>
                <c:pt idx="118">
                  <c:v>2</c:v>
                </c:pt>
                <c:pt idx="119">
                  <c:v>2</c:v>
                </c:pt>
                <c:pt idx="120">
                  <c:v>1</c:v>
                </c:pt>
                <c:pt idx="121">
                  <c:v>1</c:v>
                </c:pt>
                <c:pt idx="122">
                  <c:v>1</c:v>
                </c:pt>
                <c:pt idx="123">
                  <c:v>1</c:v>
                </c:pt>
                <c:pt idx="124">
                  <c:v>3</c:v>
                </c:pt>
                <c:pt idx="125">
                  <c:v>4</c:v>
                </c:pt>
                <c:pt idx="126">
                  <c:v>3</c:v>
                </c:pt>
                <c:pt idx="127">
                  <c:v>2</c:v>
                </c:pt>
                <c:pt idx="128">
                  <c:v>2</c:v>
                </c:pt>
                <c:pt idx="129">
                  <c:v>3</c:v>
                </c:pt>
                <c:pt idx="130">
                  <c:v>1</c:v>
                </c:pt>
                <c:pt idx="131">
                  <c:v>1</c:v>
                </c:pt>
                <c:pt idx="132">
                  <c:v>1</c:v>
                </c:pt>
                <c:pt idx="133">
                  <c:v>4</c:v>
                </c:pt>
                <c:pt idx="134">
                  <c:v>2</c:v>
                </c:pt>
                <c:pt idx="135">
                  <c:v>2</c:v>
                </c:pt>
                <c:pt idx="136">
                  <c:v>2</c:v>
                </c:pt>
                <c:pt idx="137">
                  <c:v>1</c:v>
                </c:pt>
                <c:pt idx="138">
                  <c:v>1</c:v>
                </c:pt>
                <c:pt idx="139">
                  <c:v>1</c:v>
                </c:pt>
                <c:pt idx="140">
                  <c:v>2</c:v>
                </c:pt>
                <c:pt idx="141">
                  <c:v>1</c:v>
                </c:pt>
                <c:pt idx="142">
                  <c:v>1</c:v>
                </c:pt>
                <c:pt idx="143">
                  <c:v>2</c:v>
                </c:pt>
                <c:pt idx="144">
                  <c:v>2</c:v>
                </c:pt>
                <c:pt idx="145">
                  <c:v>2</c:v>
                </c:pt>
                <c:pt idx="146">
                  <c:v>2</c:v>
                </c:pt>
                <c:pt idx="147">
                  <c:v>1</c:v>
                </c:pt>
                <c:pt idx="148">
                  <c:v>2</c:v>
                </c:pt>
                <c:pt idx="149">
                  <c:v>2</c:v>
                </c:pt>
                <c:pt idx="150">
                  <c:v>1</c:v>
                </c:pt>
                <c:pt idx="151">
                  <c:v>1</c:v>
                </c:pt>
                <c:pt idx="152">
                  <c:v>1</c:v>
                </c:pt>
                <c:pt idx="153">
                  <c:v>1</c:v>
                </c:pt>
                <c:pt idx="154">
                  <c:v>1</c:v>
                </c:pt>
                <c:pt idx="155">
                  <c:v>1</c:v>
                </c:pt>
                <c:pt idx="156">
                  <c:v>1</c:v>
                </c:pt>
                <c:pt idx="157">
                  <c:v>2</c:v>
                </c:pt>
                <c:pt idx="158">
                  <c:v>1</c:v>
                </c:pt>
                <c:pt idx="159">
                  <c:v>1</c:v>
                </c:pt>
              </c:numCache>
            </c:numRef>
          </c:val>
        </c:ser>
        <c:ser>
          <c:idx val="0"/>
          <c:order val="0"/>
          <c:spPr>
            <a:ln w="38100">
              <a:solidFill>
                <a:srgbClr val="666699"/>
              </a:solidFill>
              <a:prstDash val="solid"/>
            </a:ln>
          </c:spPr>
          <c:marker>
            <c:symbol val="diamond"/>
            <c:size val="6"/>
            <c:spPr>
              <a:solidFill>
                <a:srgbClr val="000080"/>
              </a:solidFill>
              <a:ln>
                <a:solidFill>
                  <a:srgbClr val="000080"/>
                </a:solidFill>
                <a:prstDash val="solid"/>
              </a:ln>
            </c:spPr>
          </c:marker>
          <c:cat>
            <c:numRef>
              <c:f>'[tweetの数(地震整形バージョン）.xls]Table1'!$C$25:$C$232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numCache>
            </c:numRef>
          </c:cat>
          <c:val>
            <c:numRef>
              <c:f>'[tweetの数(地震整形バージョン）.xls]Table1'!$D$25:$D$232</c:f>
              <c:numCache>
                <c:formatCode>General</c:formatCode>
                <c:ptCount val="2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numCache>
            </c:numRef>
          </c:val>
        </c:ser>
        <c:marker val="1"/>
        <c:axId val="36102144"/>
        <c:axId val="36104064"/>
      </c:lineChart>
      <c:catAx>
        <c:axId val="36102144"/>
        <c:scaling>
          <c:orientation val="minMax"/>
        </c:scaling>
        <c:axPos val="b"/>
        <c:numFmt formatCode="@" sourceLinked="1"/>
        <c:majorTickMark val="none"/>
        <c:tickLblPos val="nextTo"/>
        <c:txPr>
          <a:bodyPr rot="-540000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36104064"/>
        <c:crosses val="autoZero"/>
        <c:auto val="1"/>
        <c:lblAlgn val="ctr"/>
        <c:lblOffset val="100"/>
        <c:tickLblSkip val="8"/>
        <c:tickMarkSkip val="8"/>
      </c:catAx>
      <c:valAx>
        <c:axId val="36104064"/>
        <c:scaling>
          <c:orientation val="minMax"/>
        </c:scaling>
        <c:axPos val="l"/>
        <c:majorGridlines/>
        <c:title>
          <c:tx>
            <c:rich>
              <a:bodyPr/>
              <a:lstStyle/>
              <a:p>
                <a:pPr>
                  <a:defRPr lang="ja-JP" sz="2400" b="0" i="0" u="none" strike="noStrike" baseline="0">
                    <a:solidFill>
                      <a:srgbClr val="000000"/>
                    </a:solidFill>
                    <a:latin typeface="ＭＳ Ｐゴシック"/>
                    <a:ea typeface="ＭＳ Ｐゴシック"/>
                    <a:cs typeface="ＭＳ Ｐゴシック"/>
                  </a:defRPr>
                </a:pPr>
                <a:r>
                  <a:rPr lang="en-US" altLang="en-US"/>
                  <a:t>number of tweets</a:t>
                </a:r>
              </a:p>
            </c:rich>
          </c:tx>
          <c:layout>
            <c:manualLayout>
              <c:xMode val="edge"/>
              <c:yMode val="edge"/>
              <c:x val="1.7154663317909904E-2"/>
              <c:y val="0.234629301110789"/>
            </c:manualLayout>
          </c:layout>
          <c:spPr>
            <a:noFill/>
            <a:ln w="25400">
              <a:noFill/>
            </a:ln>
          </c:spPr>
        </c:title>
        <c:numFmt formatCode="General" sourceLinked="1"/>
        <c:majorTickMark val="none"/>
        <c:tickLblPos val="nextTo"/>
        <c:txPr>
          <a:bodyPr/>
          <a:lstStyle/>
          <a:p>
            <a:pPr>
              <a:defRPr lang="ja-JP"/>
            </a:pPr>
            <a:endParaRPr lang="en-US"/>
          </a:p>
        </c:txPr>
        <c:crossAx val="36102144"/>
        <c:crosses val="autoZero"/>
        <c:crossBetween val="between"/>
      </c:valAx>
    </c:plotArea>
    <c:plotVisOnly val="1"/>
    <c:dispBlanksAs val="gap"/>
  </c:chart>
  <c:spPr>
    <a:solidFill>
      <a:schemeClr val="bg1"/>
    </a:solidFill>
    <a:ln>
      <a:no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4AA119E-D098-4E10-AC88-56C8D5C367DD}" type="datetimeFigureOut">
              <a:rPr lang="ja-JP" altLang="en-US"/>
              <a:pPr>
                <a:defRPr/>
              </a:pPr>
              <a:t>2011/3/12</a:t>
            </a:fld>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53B9DCE-9C1A-40AD-80ED-54503D3ED4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0B3CDDB4-8136-4B8A-8C3D-A7581DA5C890}" type="datetimeFigureOut">
              <a:rPr lang="ja-JP" altLang="en-US"/>
              <a:pPr>
                <a:defRPr/>
              </a:pPr>
              <a:t>2011/3/12</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08FB4DF-76AA-4898-8414-D50E1E5DBFC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63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1638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E353A0-B969-45DB-ACDC-F1B2E675C7A2}" type="slidenum">
              <a:rPr lang="ja-JP" altLang="en-US"/>
              <a:pPr fontAlgn="base">
                <a:spcBef>
                  <a:spcPct val="0"/>
                </a:spcBef>
                <a:spcAft>
                  <a:spcPct val="0"/>
                </a:spcAft>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a:p>
            <a:pPr>
              <a:spcBef>
                <a:spcPct val="0"/>
              </a:spcBef>
            </a:pPr>
            <a:endParaRPr lang="ja-JP" altLang="en-US" smtClean="0"/>
          </a:p>
          <a:p>
            <a:pPr>
              <a:spcBef>
                <a:spcPct val="0"/>
              </a:spcBef>
            </a:pPr>
            <a:endParaRPr lang="ja-JP" altLang="en-US" smtClean="0"/>
          </a:p>
        </p:txBody>
      </p:sp>
      <p:sp>
        <p:nvSpPr>
          <p:cNvPr id="358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50207-04AD-4F65-9DB5-16CAD66C3EB7}" type="slidenum">
              <a:rPr lang="ja-JP" altLang="en-US"/>
              <a:pPr fontAlgn="base">
                <a:spcBef>
                  <a:spcPct val="0"/>
                </a:spcBef>
                <a:spcAft>
                  <a:spcPct val="0"/>
                </a:spcAft>
              </a:pPr>
              <a:t>11</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378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ADEE5F-3CA4-4714-A741-DC044A298239}" type="slidenum">
              <a:rPr lang="ja-JP" altLang="en-US"/>
              <a:pPr fontAlgn="base">
                <a:spcBef>
                  <a:spcPct val="0"/>
                </a:spcBef>
                <a:spcAft>
                  <a:spcPct val="0"/>
                </a:spcAft>
              </a:pPr>
              <a:t>12</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endParaRPr lang="en-US" altLang="ja-JP" smtClean="0"/>
          </a:p>
        </p:txBody>
      </p:sp>
      <p:sp>
        <p:nvSpPr>
          <p:cNvPr id="399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FFF4B-A68E-4804-BB9D-6E67CB62B22E}" type="slidenum">
              <a:rPr lang="ja-JP" altLang="en-US"/>
              <a:pPr fontAlgn="base">
                <a:spcBef>
                  <a:spcPct val="0"/>
                </a:spcBef>
                <a:spcAft>
                  <a:spcPct val="0"/>
                </a:spcAft>
              </a:pPr>
              <a:t>13</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19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4198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3463B9-8ADD-43DB-9D76-D254D8F08A1B}" type="slidenum">
              <a:rPr lang="ja-JP" altLang="en-US"/>
              <a:pPr fontAlgn="base">
                <a:spcBef>
                  <a:spcPct val="0"/>
                </a:spcBef>
                <a:spcAft>
                  <a:spcPct val="0"/>
                </a:spcAft>
              </a:pPr>
              <a:t>14</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40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440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E85D52-5F05-44D8-B8B4-7068672B09F0}" type="slidenum">
              <a:rPr lang="ja-JP" altLang="en-US"/>
              <a:pPr fontAlgn="base">
                <a:spcBef>
                  <a:spcPct val="0"/>
                </a:spcBef>
                <a:spcAft>
                  <a:spcPct val="0"/>
                </a:spcAft>
              </a:pPr>
              <a:t>15</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60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460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511EA4-BE54-4549-9E26-440C901C8AE2}" type="slidenum">
              <a:rPr lang="ja-JP" altLang="en-US"/>
              <a:pPr fontAlgn="base">
                <a:spcBef>
                  <a:spcPct val="0"/>
                </a:spcBef>
                <a:spcAft>
                  <a:spcPct val="0"/>
                </a:spcAft>
              </a:pPr>
              <a:t>16</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81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4813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8187C-DE7C-4E54-B6D9-5494E9EA64F9}" type="slidenum">
              <a:rPr lang="ja-JP" altLang="en-US"/>
              <a:pPr fontAlgn="base">
                <a:spcBef>
                  <a:spcPct val="0"/>
                </a:spcBef>
                <a:spcAft>
                  <a:spcPct val="0"/>
                </a:spcAft>
              </a:pPr>
              <a:t>17</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01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01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2F179-C1E4-4D54-8DF1-6E0DD2AAC004}" type="slidenum">
              <a:rPr lang="ja-JP" altLang="en-US"/>
              <a:pPr fontAlgn="base">
                <a:spcBef>
                  <a:spcPct val="0"/>
                </a:spcBef>
                <a:spcAft>
                  <a:spcPct val="0"/>
                </a:spcAft>
              </a:pPr>
              <a:t>18</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52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a:t>
            </a:r>
            <a:endParaRPr lang="ja-JP" altLang="en-US" smtClean="0"/>
          </a:p>
        </p:txBody>
      </p:sp>
      <p:sp>
        <p:nvSpPr>
          <p:cNvPr id="552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5E89AC-5E9D-47D9-ACFC-052D51546839}" type="slidenum">
              <a:rPr lang="ja-JP" altLang="en-US"/>
              <a:pPr fontAlgn="base">
                <a:spcBef>
                  <a:spcPct val="0"/>
                </a:spcBef>
                <a:spcAft>
                  <a:spcPct val="0"/>
                </a:spcAft>
              </a:pPr>
              <a:t>20</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63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5632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814E05-1742-4FE1-959D-83DAF38CD8FD}" type="slidenum">
              <a:rPr lang="ja-JP" altLang="en-US"/>
              <a:pPr fontAlgn="base">
                <a:spcBef>
                  <a:spcPct val="0"/>
                </a:spcBef>
                <a:spcAft>
                  <a:spcPct val="0"/>
                </a:spcAft>
              </a:pPr>
              <a:t>21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9C6C98-E325-46F7-BB63-70CE74487416}" type="slidenum">
              <a:rPr lang="ja-JP" altLang="en-US"/>
              <a:pPr fontAlgn="base">
                <a:spcBef>
                  <a:spcPct val="0"/>
                </a:spcBef>
                <a:spcAft>
                  <a:spcPct val="0"/>
                </a:spcAft>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83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837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5387F0-DD84-45BB-B5D0-2B4C9EEB91B6}" type="slidenum">
              <a:rPr lang="ja-JP" altLang="en-US"/>
              <a:pPr fontAlgn="base">
                <a:spcBef>
                  <a:spcPct val="0"/>
                </a:spcBef>
                <a:spcAft>
                  <a:spcPct val="0"/>
                </a:spcAft>
              </a:pPr>
              <a:t>22</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14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14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ABD3D-F4F8-4561-903F-FC20C102C8EF}" type="slidenum">
              <a:rPr lang="ja-JP" altLang="en-US"/>
              <a:pPr fontAlgn="base">
                <a:spcBef>
                  <a:spcPct val="0"/>
                </a:spcBef>
                <a:spcAft>
                  <a:spcPct val="0"/>
                </a:spcAft>
              </a:pPr>
              <a:t>24</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34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34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0E2B9A-63EA-4C98-B279-FF8D69C5C1DF}" type="slidenum">
              <a:rPr lang="ja-JP" altLang="en-US"/>
              <a:pPr fontAlgn="base">
                <a:spcBef>
                  <a:spcPct val="0"/>
                </a:spcBef>
                <a:spcAft>
                  <a:spcPct val="0"/>
                </a:spcAft>
              </a:pPr>
              <a:t>25</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55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655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A6ED9-8E8D-4CD6-90E0-32AC61A2F595}" type="slidenum">
              <a:rPr lang="ja-JP" altLang="en-US"/>
              <a:pPr fontAlgn="base">
                <a:spcBef>
                  <a:spcPct val="0"/>
                </a:spcBef>
                <a:spcAft>
                  <a:spcPct val="0"/>
                </a:spcAft>
              </a:pPr>
              <a:t>26</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75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6758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F3504-1CBA-4456-86C2-8C2E17818B8E}" type="slidenum">
              <a:rPr lang="ja-JP" altLang="en-US"/>
              <a:pPr fontAlgn="base">
                <a:spcBef>
                  <a:spcPct val="0"/>
                </a:spcBef>
                <a:spcAft>
                  <a:spcPct val="0"/>
                </a:spcAft>
              </a:pPr>
              <a:t>27</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96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96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6BDE73-C6C2-4864-B8EC-C8A47627514D}" type="slidenum">
              <a:rPr lang="ja-JP" altLang="en-US"/>
              <a:pPr fontAlgn="base">
                <a:spcBef>
                  <a:spcPct val="0"/>
                </a:spcBef>
                <a:spcAft>
                  <a:spcPct val="0"/>
                </a:spcAft>
              </a:pPr>
              <a:t>28</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16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16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E179F-3B0A-43BD-A99A-1893B39F4091}" type="slidenum">
              <a:rPr lang="ja-JP" altLang="en-US"/>
              <a:pPr fontAlgn="base">
                <a:spcBef>
                  <a:spcPct val="0"/>
                </a:spcBef>
                <a:spcAft>
                  <a:spcPct val="0"/>
                </a:spcAft>
              </a:pPr>
              <a:t>29</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37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mtClean="0"/>
              <a:t>The classification performance is presented in these tables.</a:t>
            </a:r>
          </a:p>
          <a:p>
            <a:pPr>
              <a:spcBef>
                <a:spcPct val="0"/>
              </a:spcBef>
            </a:pPr>
            <a:r>
              <a:rPr lang="en-US" altLang="ja-JP" smtClean="0"/>
              <a:t>We obtain highest F-value when we use feature A and all features.</a:t>
            </a:r>
          </a:p>
          <a:p>
            <a:pPr>
              <a:spcBef>
                <a:spcPct val="0"/>
              </a:spcBef>
            </a:pPr>
            <a:r>
              <a:rPr lang="en-US" altLang="ja-JP" smtClean="0"/>
              <a:t>Surprisingly, feature B and feature C don’t contribute much to the classification performance</a:t>
            </a:r>
          </a:p>
          <a:p>
            <a:pPr>
              <a:spcBef>
                <a:spcPct val="0"/>
              </a:spcBef>
            </a:pPr>
            <a:endParaRPr lang="en-US" altLang="ja-JP" smtClean="0"/>
          </a:p>
          <a:p>
            <a:pPr>
              <a:spcBef>
                <a:spcPct val="0"/>
              </a:spcBef>
            </a:pPr>
            <a:r>
              <a:rPr lang="en-US" altLang="ja-JP" smtClean="0"/>
              <a:t> When an earthquake occurs, a user becomes surprised and might produce a very short tweet.</a:t>
            </a:r>
          </a:p>
          <a:p>
            <a:pPr>
              <a:spcBef>
                <a:spcPct val="0"/>
              </a:spcBef>
            </a:pPr>
            <a:r>
              <a:rPr lang="en-US" altLang="ja-JP" smtClean="0"/>
              <a:t>and It’s apparent that the precision is not so high as the recall.</a:t>
            </a:r>
          </a:p>
        </p:txBody>
      </p:sp>
      <p:sp>
        <p:nvSpPr>
          <p:cNvPr id="7373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076EF8-65B3-4432-87FE-886452557C18}" type="slidenum">
              <a:rPr lang="ja-JP" altLang="en-US"/>
              <a:pPr fontAlgn="base">
                <a:spcBef>
                  <a:spcPct val="0"/>
                </a:spcBef>
                <a:spcAft>
                  <a:spcPct val="0"/>
                </a:spcAft>
              </a:pPr>
              <a:t>30</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57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57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DA29C-9D58-4A5A-A6D9-7B3DF11FFFA3}" type="slidenum">
              <a:rPr lang="ja-JP" altLang="en-US"/>
              <a:pPr fontAlgn="base">
                <a:spcBef>
                  <a:spcPct val="0"/>
                </a:spcBef>
                <a:spcAft>
                  <a:spcPct val="0"/>
                </a:spcAft>
              </a:pPr>
              <a:t>31</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78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78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F953D8-E588-48B0-B6A0-D3E150FCEAAE}" type="slidenum">
              <a:rPr lang="ja-JP" altLang="en-US"/>
              <a:pPr fontAlgn="base">
                <a:spcBef>
                  <a:spcPct val="0"/>
                </a:spcBef>
                <a:spcAft>
                  <a:spcPct val="0"/>
                </a:spcAft>
              </a:pPr>
              <a:t>32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2048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B95FEC-7CF8-489A-9E4A-7FB03C13EE21}" type="slidenum">
              <a:rPr lang="ja-JP" altLang="en-US"/>
              <a:pPr fontAlgn="base">
                <a:spcBef>
                  <a:spcPct val="0"/>
                </a:spcBef>
                <a:spcAft>
                  <a:spcPct val="0"/>
                </a:spcAft>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987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7987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AD90E6-9316-4425-9BEB-5DAD9233AC9B}" type="slidenum">
              <a:rPr lang="ja-JP" altLang="en-US"/>
              <a:pPr fontAlgn="base">
                <a:spcBef>
                  <a:spcPct val="0"/>
                </a:spcBef>
                <a:spcAft>
                  <a:spcPct val="0"/>
                </a:spcAft>
              </a:pPr>
              <a:t>33</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19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8192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90EFEA-23E7-4DA9-AFEA-DB3EB958D7DF}" type="slidenum">
              <a:rPr lang="ja-JP" altLang="en-US"/>
              <a:pPr fontAlgn="base">
                <a:spcBef>
                  <a:spcPct val="0"/>
                </a:spcBef>
                <a:spcAft>
                  <a:spcPct val="0"/>
                </a:spcAft>
              </a:pPr>
              <a:t>34</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39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8397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3659F6-7A20-40BD-B5EA-0C246FBA3D05}" type="slidenum">
              <a:rPr lang="ja-JP" altLang="en-US"/>
              <a:pPr fontAlgn="base">
                <a:spcBef>
                  <a:spcPct val="0"/>
                </a:spcBef>
                <a:spcAft>
                  <a:spcPct val="0"/>
                </a:spcAft>
              </a:pPr>
              <a:t>35</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60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8601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27276-AE43-40D7-977E-3E7CAE71FB74}" type="slidenum">
              <a:rPr lang="ja-JP" altLang="en-US"/>
              <a:pPr fontAlgn="base">
                <a:spcBef>
                  <a:spcPct val="0"/>
                </a:spcBef>
                <a:spcAft>
                  <a:spcPct val="0"/>
                </a:spcAft>
              </a:pPr>
              <a:t>36</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880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8806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B2E031-36D9-446F-8E22-098645CDF542}" type="slidenum">
              <a:rPr lang="ja-JP" altLang="en-US"/>
              <a:pPr fontAlgn="base">
                <a:spcBef>
                  <a:spcPct val="0"/>
                </a:spcBef>
                <a:spcAft>
                  <a:spcPct val="0"/>
                </a:spcAft>
              </a:pPr>
              <a:t>37</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01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011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960261-9178-4D49-B1ED-064F6D5BD329}" type="slidenum">
              <a:rPr lang="ja-JP" altLang="en-US"/>
              <a:pPr fontAlgn="base">
                <a:spcBef>
                  <a:spcPct val="0"/>
                </a:spcBef>
                <a:spcAft>
                  <a:spcPct val="0"/>
                </a:spcAft>
              </a:pPr>
              <a:t>38</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21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921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3D616D-B36F-45C1-B948-CE4CD87C4A78}" type="slidenum">
              <a:rPr lang="ja-JP" altLang="en-US"/>
              <a:pPr fontAlgn="base">
                <a:spcBef>
                  <a:spcPct val="0"/>
                </a:spcBef>
                <a:spcAft>
                  <a:spcPct val="0"/>
                </a:spcAft>
              </a:pPr>
              <a:t>39</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625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625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65BC8-98BC-4B57-B1BC-1690ED15B892}" type="slidenum">
              <a:rPr lang="ja-JP" altLang="en-US"/>
              <a:pPr fontAlgn="base">
                <a:spcBef>
                  <a:spcPct val="0"/>
                </a:spcBef>
                <a:spcAft>
                  <a:spcPct val="0"/>
                </a:spcAft>
              </a:pPr>
              <a:t>42</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9830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830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C43D2D-5787-4663-98F5-94EF9E1CBBB0}" type="slidenum">
              <a:rPr lang="ja-JP" altLang="en-US"/>
              <a:pPr fontAlgn="base">
                <a:spcBef>
                  <a:spcPct val="0"/>
                </a:spcBef>
                <a:spcAft>
                  <a:spcPct val="0"/>
                </a:spcAft>
              </a:pPr>
              <a:t>43</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03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003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110D0B-F3AE-41AA-B583-DE3906AA28AE}" type="slidenum">
              <a:rPr lang="ja-JP" altLang="en-US"/>
              <a:pPr fontAlgn="base">
                <a:spcBef>
                  <a:spcPct val="0"/>
                </a:spcBef>
                <a:spcAft>
                  <a:spcPct val="0"/>
                </a:spcAft>
              </a:pPr>
              <a:t>44</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5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2253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AEA81-70BE-4D77-B243-307ED4B9DEE3}" type="slidenum">
              <a:rPr lang="ja-JP" altLang="en-US"/>
              <a:pPr fontAlgn="base">
                <a:spcBef>
                  <a:spcPct val="0"/>
                </a:spcBef>
                <a:spcAft>
                  <a:spcPct val="0"/>
                </a:spcAft>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240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10240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B4490-5062-4B7D-AAF4-4D74814FEA27}" type="slidenum">
              <a:rPr lang="ja-JP" altLang="en-US"/>
              <a:pPr fontAlgn="base">
                <a:spcBef>
                  <a:spcPct val="0"/>
                </a:spcBef>
                <a:spcAft>
                  <a:spcPct val="0"/>
                </a:spcAft>
              </a:pPr>
              <a:t>45</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44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1044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C70DE4-A5C5-4863-AA37-39057F14C429}" type="slidenum">
              <a:rPr lang="ja-JP" altLang="en-US"/>
              <a:pPr fontAlgn="base">
                <a:spcBef>
                  <a:spcPct val="0"/>
                </a:spcBef>
                <a:spcAft>
                  <a:spcPct val="0"/>
                </a:spcAft>
              </a:pPr>
              <a:t>46</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64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064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232519-830D-4051-8F42-DA1E24131710}" type="slidenum">
              <a:rPr lang="ja-JP" altLang="en-US"/>
              <a:pPr fontAlgn="base">
                <a:spcBef>
                  <a:spcPct val="0"/>
                </a:spcBef>
                <a:spcAft>
                  <a:spcPct val="0"/>
                </a:spcAft>
              </a:pPr>
              <a:t>47</a:t>
            </a:fld>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085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10854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0F0DB-3D13-4CCE-B664-FE250340F338}" type="slidenum">
              <a:rPr lang="ja-JP" altLang="en-US"/>
              <a:pPr fontAlgn="base">
                <a:spcBef>
                  <a:spcPct val="0"/>
                </a:spcBef>
                <a:spcAft>
                  <a:spcPct val="0"/>
                </a:spcAft>
              </a:pPr>
              <a:t>48</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05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105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66A68A-8F67-4C1C-9867-87AE4F951000}" type="slidenum">
              <a:rPr lang="ja-JP" altLang="en-US"/>
              <a:pPr fontAlgn="base">
                <a:spcBef>
                  <a:spcPct val="0"/>
                </a:spcBef>
                <a:spcAft>
                  <a:spcPct val="0"/>
                </a:spcAft>
              </a:pPr>
              <a:t>49</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136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1366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5E728-52BA-4B1E-A221-2B461E8DB172}" type="slidenum">
              <a:rPr lang="ja-JP" altLang="en-US"/>
              <a:pPr fontAlgn="base">
                <a:spcBef>
                  <a:spcPct val="0"/>
                </a:spcBef>
                <a:spcAft>
                  <a:spcPct val="0"/>
                </a:spcAft>
              </a:pPr>
              <a:t>50</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457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96CFB-0EFA-4F0F-90C6-06025E107F94}" type="slidenum">
              <a:rPr lang="ja-JP" altLang="en-US"/>
              <a:pPr fontAlgn="base">
                <a:spcBef>
                  <a:spcPct val="0"/>
                </a:spcBef>
                <a:spcAft>
                  <a:spcPct val="0"/>
                </a:spcAft>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662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26627"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588BF-D83C-4E14-A77C-3A2ECB50A96F}" type="slidenum">
              <a:rPr lang="ja-JP" altLang="en-US"/>
              <a:pPr fontAlgn="base">
                <a:spcBef>
                  <a:spcPct val="0"/>
                </a:spcBef>
                <a:spcAft>
                  <a:spcPct val="0"/>
                </a:spcAft>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867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2867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18FDD-6F2D-43A7-B2E9-D49C90AF2B13}" type="slidenum">
              <a:rPr lang="ja-JP" altLang="en-US"/>
              <a:pPr fontAlgn="base">
                <a:spcBef>
                  <a:spcPct val="0"/>
                </a:spcBef>
                <a:spcAft>
                  <a:spcPct val="0"/>
                </a:spcAft>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072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072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AF60B9-18E6-4B51-9A4D-A14471DDC130}" type="slidenum">
              <a:rPr lang="ja-JP" altLang="en-US"/>
              <a:pPr fontAlgn="base">
                <a:spcBef>
                  <a:spcPct val="0"/>
                </a:spcBef>
                <a:spcAft>
                  <a:spcPct val="0"/>
                </a:spcAft>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93AA3-6A0E-4976-8165-E2DA1566DDEA}" type="slidenum">
              <a:rPr lang="ja-JP" altLang="en-US"/>
              <a:pPr fontAlgn="base">
                <a:spcBef>
                  <a:spcPct val="0"/>
                </a:spcBef>
                <a:spcAft>
                  <a:spcPct val="0"/>
                </a:spcAft>
              </a:pPr>
              <a:t>10</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20"/>
          <p:cNvSpPr/>
          <p:nvPr/>
        </p:nvSpPr>
        <p:spPr>
          <a:xfrm>
            <a:off x="904875" y="3571875"/>
            <a:ext cx="7315200" cy="13557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32"/>
          <p:cNvSpPr/>
          <p:nvPr/>
        </p:nvSpPr>
        <p:spPr>
          <a:xfrm>
            <a:off x="914400" y="5048250"/>
            <a:ext cx="7315200" cy="88106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21"/>
          <p:cNvSpPr/>
          <p:nvPr/>
        </p:nvSpPr>
        <p:spPr>
          <a:xfrm>
            <a:off x="904875" y="3571875"/>
            <a:ext cx="238125" cy="13557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31"/>
          <p:cNvSpPr/>
          <p:nvPr/>
        </p:nvSpPr>
        <p:spPr>
          <a:xfrm>
            <a:off x="914400" y="5048250"/>
            <a:ext cx="228600" cy="881063"/>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タイトル 7"/>
          <p:cNvSpPr>
            <a:spLocks noGrp="1"/>
          </p:cNvSpPr>
          <p:nvPr>
            <p:ph type="ctrTitle"/>
          </p:nvPr>
        </p:nvSpPr>
        <p:spPr>
          <a:xfrm>
            <a:off x="1219200" y="3643314"/>
            <a:ext cx="6858000" cy="1233486"/>
          </a:xfrm>
        </p:spPr>
        <p:txBody>
          <a:bodyPr anchor="t"/>
          <a:lstStyle>
            <a:lvl1pPr algn="r">
              <a:defRPr sz="3200">
                <a:solidFill>
                  <a:schemeClr val="tx1"/>
                </a:solidFill>
              </a:defRPr>
            </a:lvl1pPr>
          </a:lstStyle>
          <a:p>
            <a:r>
              <a:rPr lang="ja-JP" altLang="en-US" dirty="0" smtClean="0"/>
              <a:t>マスタ タイトルの書式設定</a:t>
            </a:r>
            <a:endParaRPr lang="en-US" dirty="0"/>
          </a:p>
        </p:txBody>
      </p:sp>
      <p:sp>
        <p:nvSpPr>
          <p:cNvPr id="9" name="サブタイトル 8"/>
          <p:cNvSpPr>
            <a:spLocks noGrp="1"/>
          </p:cNvSpPr>
          <p:nvPr>
            <p:ph type="subTitle" idx="1"/>
          </p:nvPr>
        </p:nvSpPr>
        <p:spPr>
          <a:xfrm>
            <a:off x="1219200" y="5124450"/>
            <a:ext cx="6858000" cy="733442"/>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10" name="日付プレースホルダ 27"/>
          <p:cNvSpPr>
            <a:spLocks noGrp="1"/>
          </p:cNvSpPr>
          <p:nvPr>
            <p:ph type="dt" sz="half" idx="10"/>
          </p:nvPr>
        </p:nvSpPr>
        <p:spPr>
          <a:xfrm>
            <a:off x="6400800" y="6354763"/>
            <a:ext cx="2286000" cy="366712"/>
          </a:xfrm>
        </p:spPr>
        <p:txBody>
          <a:bodyPr/>
          <a:lstStyle>
            <a:lvl1pPr>
              <a:defRPr sz="1400" smtClean="0"/>
            </a:lvl1pPr>
          </a:lstStyle>
          <a:p>
            <a:pPr>
              <a:defRPr/>
            </a:pPr>
            <a:fld id="{8BEE0E89-58D7-4DC1-9BD4-049364FD26BF}" type="datetimeFigureOut">
              <a:rPr lang="ja-JP" altLang="en-US"/>
              <a:pPr>
                <a:defRPr/>
              </a:pPr>
              <a:t>2011/3/12</a:t>
            </a:fld>
            <a:endParaRPr lang="ja-JP" altLang="en-US"/>
          </a:p>
        </p:txBody>
      </p:sp>
      <p:sp>
        <p:nvSpPr>
          <p:cNvPr id="11" name="フッター プレースホルダ 16"/>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12" name="スライド番号プレースホルダ 28"/>
          <p:cNvSpPr>
            <a:spLocks noGrp="1"/>
          </p:cNvSpPr>
          <p:nvPr>
            <p:ph type="sldNum" sz="quarter" idx="12"/>
          </p:nvPr>
        </p:nvSpPr>
        <p:spPr>
          <a:xfrm>
            <a:off x="1216025" y="6354763"/>
            <a:ext cx="1219200" cy="366712"/>
          </a:xfrm>
        </p:spPr>
        <p:txBody>
          <a:bodyPr/>
          <a:lstStyle>
            <a:lvl1pPr>
              <a:defRPr/>
            </a:lvl1pPr>
          </a:lstStyle>
          <a:p>
            <a:pPr>
              <a:defRPr/>
            </a:pPr>
            <a:fld id="{B21185C5-3113-4379-96FA-8A5CF77DE80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36178335-DFD5-4C05-BF5C-95A021B48F93}" type="datetimeFigureOut">
              <a:rPr lang="ja-JP" altLang="en-US"/>
              <a:pPr>
                <a:defRPr/>
              </a:pPr>
              <a:t>2011/3/12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977404FE-3B76-4541-B137-CFAED207653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3"/>
          <p:cNvSpPr>
            <a:spLocks noGrp="1"/>
          </p:cNvSpPr>
          <p:nvPr>
            <p:ph type="dt" sz="half" idx="10"/>
          </p:nvPr>
        </p:nvSpPr>
        <p:spPr/>
        <p:txBody>
          <a:bodyPr/>
          <a:lstStyle>
            <a:lvl1pPr>
              <a:defRPr/>
            </a:lvl1pPr>
          </a:lstStyle>
          <a:p>
            <a:pPr>
              <a:defRPr/>
            </a:pPr>
            <a:fld id="{39A86048-8AF1-486E-8C31-E9662BFB701D}" type="datetimeFigureOut">
              <a:rPr lang="ja-JP" altLang="en-US"/>
              <a:pPr>
                <a:defRPr/>
              </a:pPr>
              <a:t>2011/3/12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EFE5745-305F-413F-BB31-A750AF25321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8" name="コンテンツ プレースホルダ 7"/>
          <p:cNvSpPr>
            <a:spLocks noGrp="1"/>
          </p:cNvSpPr>
          <p:nvPr>
            <p:ph sz="quarter" idx="1"/>
          </p:nvPr>
        </p:nvSpPr>
        <p:spPr>
          <a:xfrm>
            <a:off x="457200" y="1219200"/>
            <a:ext cx="8229600"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AA91A7B6-587D-4080-9A4F-E25DF2F0AD1A}" type="datetimeFigureOut">
              <a:rPr lang="ja-JP" altLang="en-US"/>
              <a:pPr>
                <a:defRPr/>
              </a:pPr>
              <a:t>2011/3/12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5F6C9DA5-0482-4599-B9D3-653C990D1F46}"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6" name="日付プレースホルダ 3"/>
          <p:cNvSpPr>
            <a:spLocks noGrp="1"/>
          </p:cNvSpPr>
          <p:nvPr>
            <p:ph type="dt" sz="half" idx="10"/>
          </p:nvPr>
        </p:nvSpPr>
        <p:spPr>
          <a:xfrm>
            <a:off x="6400800" y="6354763"/>
            <a:ext cx="2286000" cy="366712"/>
          </a:xfrm>
        </p:spPr>
        <p:txBody>
          <a:bodyPr/>
          <a:lstStyle>
            <a:lvl1pPr>
              <a:defRPr/>
            </a:lvl1pPr>
          </a:lstStyle>
          <a:p>
            <a:pPr>
              <a:defRPr/>
            </a:pPr>
            <a:fld id="{767704E3-B0AD-4499-AF0A-378133CACBBF}" type="datetimeFigureOut">
              <a:rPr lang="ja-JP" altLang="en-US"/>
              <a:pPr>
                <a:defRPr/>
              </a:pPr>
              <a:t>2011/3/12</a:t>
            </a:fld>
            <a:endParaRPr lang="ja-JP" altLang="en-US"/>
          </a:p>
        </p:txBody>
      </p:sp>
      <p:sp>
        <p:nvSpPr>
          <p:cNvPr id="7" name="フッター プレースホルダ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a:xfrm>
            <a:off x="1069975" y="6354763"/>
            <a:ext cx="1520825" cy="366712"/>
          </a:xfrm>
        </p:spPr>
        <p:txBody>
          <a:bodyPr/>
          <a:lstStyle>
            <a:lvl1pPr>
              <a:defRPr/>
            </a:lvl1pPr>
          </a:lstStyle>
          <a:p>
            <a:pPr>
              <a:defRPr/>
            </a:pPr>
            <a:fld id="{CE78F6D3-C91C-45D2-913B-33B4596C22E6}"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457200" y="1219200"/>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 10"/>
          <p:cNvSpPr>
            <a:spLocks noGrp="1"/>
          </p:cNvSpPr>
          <p:nvPr>
            <p:ph sz="quarter" idx="2"/>
          </p:nvPr>
        </p:nvSpPr>
        <p:spPr>
          <a:xfrm>
            <a:off x="4632198" y="1216152"/>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5718B8D1-08FE-4FA1-BC8F-9C749D4B48A0}" type="datetimeFigureOut">
              <a:rPr lang="ja-JP" altLang="en-US"/>
              <a:pPr>
                <a:defRPr/>
              </a:pPr>
              <a:t>2011/3/12</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C41A6F4C-C4C1-4F58-A9F8-69CB5FAD2B2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11" name="コンテンツ プレースホルダ 10"/>
          <p:cNvSpPr>
            <a:spLocks noGrp="1"/>
          </p:cNvSpPr>
          <p:nvPr>
            <p:ph sz="quarter" idx="2"/>
          </p:nvPr>
        </p:nvSpPr>
        <p:spPr>
          <a:xfrm>
            <a:off x="457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quarter" idx="4"/>
          </p:nvPr>
        </p:nvSpPr>
        <p:spPr>
          <a:xfrm>
            <a:off x="4648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0138B460-8DAF-4A55-9C8D-370D1D710E93}" type="datetimeFigureOut">
              <a:rPr lang="ja-JP" altLang="en-US"/>
              <a:pPr>
                <a:defRPr/>
              </a:pPr>
              <a:t>2011/3/12</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A3C5C397-1D61-427B-922F-4480C0B032CB}"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228600"/>
            <a:ext cx="8229600" cy="914400"/>
          </a:xfrm>
        </p:spPr>
        <p:txBody>
          <a:bodyPr/>
          <a:lstStyle/>
          <a:p>
            <a:r>
              <a:rPr lang="ja-JP" altLang="en-US" smtClean="0"/>
              <a:t>マスタ タイトルの書式設定</a:t>
            </a:r>
            <a:endParaRPr lang="en-US"/>
          </a:p>
        </p:txBody>
      </p:sp>
      <p:sp>
        <p:nvSpPr>
          <p:cNvPr id="4" name="日付プレースホルダ 2"/>
          <p:cNvSpPr>
            <a:spLocks noGrp="1"/>
          </p:cNvSpPr>
          <p:nvPr>
            <p:ph type="dt" sz="half" idx="10"/>
          </p:nvPr>
        </p:nvSpPr>
        <p:spPr/>
        <p:txBody>
          <a:bodyPr/>
          <a:lstStyle>
            <a:lvl1pPr>
              <a:defRPr/>
            </a:lvl1pPr>
          </a:lstStyle>
          <a:p>
            <a:pPr>
              <a:defRPr/>
            </a:pPr>
            <a:fld id="{5BCE6F01-FE8D-428C-81EB-103D5D37DA50}" type="datetimeFigureOut">
              <a:rPr lang="ja-JP" altLang="en-US"/>
              <a:pPr>
                <a:defRPr/>
              </a:pPr>
              <a:t>2011/3/12</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4"/>
          <p:cNvSpPr>
            <a:spLocks noGrp="1"/>
          </p:cNvSpPr>
          <p:nvPr>
            <p:ph type="sldNum" sz="quarter" idx="12"/>
          </p:nvPr>
        </p:nvSpPr>
        <p:spPr/>
        <p:txBody>
          <a:bodyPr/>
          <a:lstStyle>
            <a:lvl1pPr>
              <a:defRPr/>
            </a:lvl1pPr>
          </a:lstStyle>
          <a:p>
            <a:pPr>
              <a:defRPr/>
            </a:pPr>
            <a:fld id="{88B96886-AEFB-471F-8A24-ED53EA26EEA2}"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 1"/>
          <p:cNvSpPr>
            <a:spLocks noGrp="1"/>
          </p:cNvSpPr>
          <p:nvPr>
            <p:ph type="dt" sz="half" idx="10"/>
          </p:nvPr>
        </p:nvSpPr>
        <p:spPr/>
        <p:txBody>
          <a:bodyPr/>
          <a:lstStyle>
            <a:lvl1pPr>
              <a:defRPr/>
            </a:lvl1pPr>
          </a:lstStyle>
          <a:p>
            <a:pPr>
              <a:defRPr/>
            </a:pPr>
            <a:fld id="{6BCF979A-6FC0-41BF-8454-C845214787BE}" type="datetimeFigureOut">
              <a:rPr lang="ja-JP" altLang="en-US"/>
              <a:pPr>
                <a:defRPr/>
              </a:pPr>
              <a:t>2011/3/12</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3"/>
          <p:cNvSpPr>
            <a:spLocks noGrp="1"/>
          </p:cNvSpPr>
          <p:nvPr>
            <p:ph type="sldNum" sz="quarter" idx="12"/>
          </p:nvPr>
        </p:nvSpPr>
        <p:spPr/>
        <p:txBody>
          <a:bodyPr/>
          <a:lstStyle>
            <a:lvl1pPr>
              <a:defRPr/>
            </a:lvl1pPr>
          </a:lstStyle>
          <a:p>
            <a:pPr>
              <a:defRPr/>
            </a:pPr>
            <a:fld id="{3E20FE9B-2BD9-4044-9F4A-1C77C7F85A9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2" name="コンテンツ プレースホルダ 11"/>
          <p:cNvSpPr>
            <a:spLocks noGrp="1"/>
          </p:cNvSpPr>
          <p:nvPr>
            <p:ph sz="quarter" idx="1"/>
          </p:nvPr>
        </p:nvSpPr>
        <p:spPr>
          <a:xfrm>
            <a:off x="304800" y="304800"/>
            <a:ext cx="5715000" cy="5715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 4"/>
          <p:cNvSpPr>
            <a:spLocks noGrp="1"/>
          </p:cNvSpPr>
          <p:nvPr>
            <p:ph type="dt" sz="half" idx="10"/>
          </p:nvPr>
        </p:nvSpPr>
        <p:spPr/>
        <p:txBody>
          <a:bodyPr/>
          <a:lstStyle>
            <a:lvl1pPr>
              <a:defRPr/>
            </a:lvl1pPr>
          </a:lstStyle>
          <a:p>
            <a:pPr>
              <a:defRPr/>
            </a:pPr>
            <a:fld id="{7A6105D0-C480-4669-9695-0DCB4893F2D6}" type="datetimeFigureOut">
              <a:rPr lang="ja-JP" altLang="en-US"/>
              <a:pPr>
                <a:defRPr/>
              </a:pPr>
              <a:t>2011/3/12</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6"/>
          <p:cNvSpPr>
            <a:spLocks noGrp="1"/>
          </p:cNvSpPr>
          <p:nvPr>
            <p:ph type="sldNum" sz="quarter" idx="12"/>
          </p:nvPr>
        </p:nvSpPr>
        <p:spPr/>
        <p:txBody>
          <a:bodyPr/>
          <a:lstStyle>
            <a:lvl1pPr>
              <a:defRPr/>
            </a:lvl1pPr>
          </a:lstStyle>
          <a:p>
            <a:pPr>
              <a:defRPr/>
            </a:pPr>
            <a:fld id="{3680140B-DAA3-4E8E-BEBC-905B77FBFC3E}"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8" name="日付プレースホルダ 4"/>
          <p:cNvSpPr>
            <a:spLocks noGrp="1"/>
          </p:cNvSpPr>
          <p:nvPr>
            <p:ph type="dt" sz="half" idx="10"/>
          </p:nvPr>
        </p:nvSpPr>
        <p:spPr/>
        <p:txBody>
          <a:bodyPr/>
          <a:lstStyle>
            <a:lvl1pPr>
              <a:defRPr/>
            </a:lvl1pPr>
          </a:lstStyle>
          <a:p>
            <a:pPr>
              <a:defRPr/>
            </a:pPr>
            <a:fld id="{03DC9191-3919-4E66-8F37-9B70E7214AC9}" type="datetimeFigureOut">
              <a:rPr lang="ja-JP" altLang="en-US"/>
              <a:pPr>
                <a:defRPr/>
              </a:pPr>
              <a:t>2011/3/12</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 6"/>
          <p:cNvSpPr>
            <a:spLocks noGrp="1"/>
          </p:cNvSpPr>
          <p:nvPr>
            <p:ph type="sldNum" sz="quarter" idx="12"/>
          </p:nvPr>
        </p:nvSpPr>
        <p:spPr/>
        <p:txBody>
          <a:bodyPr/>
          <a:lstStyle>
            <a:lvl1pPr>
              <a:defRPr/>
            </a:lvl1pPr>
          </a:lstStyle>
          <a:p>
            <a:pPr>
              <a:defRPr/>
            </a:pPr>
            <a:fld id="{756E17CE-1BF0-4B52-A5A4-87DB04F96EED}"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endParaRPr lang="en-US" smtClean="0"/>
          </a:p>
        </p:txBody>
      </p:sp>
      <p:sp>
        <p:nvSpPr>
          <p:cNvPr id="1027" name="テキスト プレースホル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4E65F226-69C8-4C8E-BDBB-5CCA4C41918F}" type="datetimeFigureOut">
              <a:rPr lang="ja-JP" altLang="en-US"/>
              <a:pPr>
                <a:defRPr/>
              </a:pPr>
              <a:t>2011/3/12</a:t>
            </a:fld>
            <a:endParaRPr lang="ja-JP" altLang="en-US"/>
          </a:p>
        </p:txBody>
      </p:sp>
      <p:sp>
        <p:nvSpPr>
          <p:cNvPr id="3" name="フッター プレースホルダ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9CE9C324-995F-4BC8-9E4A-98D4ADE876E1}"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62" r:id="rId6"/>
    <p:sldLayoutId id="2147483663" r:id="rId7"/>
    <p:sldLayoutId id="2147483664" r:id="rId8"/>
    <p:sldLayoutId id="2147483665" r:id="rId9"/>
    <p:sldLayoutId id="2147483656" r:id="rId10"/>
    <p:sldLayoutId id="2147483666" r:id="rId11"/>
  </p:sldLayoutIdLst>
  <p:timing>
    <p:tnLst>
      <p:par>
        <p:cTn id="1" dur="indefinite" restart="never" nodeType="tmRoot"/>
      </p:par>
    </p:tnLst>
  </p:timing>
  <p:txStyles>
    <p:title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toretter.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3" Type="http://schemas.openxmlformats.org/officeDocument/2006/relationships/notesSlide" Target="../notesSlides/notesSlide45.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p:nvPr>
        </p:nvSpPr>
        <p:spPr>
          <a:xfrm>
            <a:off x="1143000" y="3786188"/>
            <a:ext cx="6934200" cy="1090612"/>
          </a:xfrm>
        </p:spPr>
        <p:txBody>
          <a:bodyPr/>
          <a:lstStyle/>
          <a:p>
            <a:r>
              <a:rPr lang="en-US" altLang="ja-JP" smtClean="0"/>
              <a:t>Earthquake Shakes Twitter User:</a:t>
            </a:r>
            <a:br>
              <a:rPr lang="en-US" altLang="ja-JP" smtClean="0"/>
            </a:br>
            <a:r>
              <a:rPr lang="en-US" altLang="ja-JP" sz="2200" smtClean="0"/>
              <a:t>Analyzing Tweets for Real-Time Event Detection</a:t>
            </a:r>
            <a:endParaRPr lang="ja-JP" altLang="en-US" sz="2200" smtClean="0"/>
          </a:p>
        </p:txBody>
      </p:sp>
      <p:sp>
        <p:nvSpPr>
          <p:cNvPr id="3" name="サブタイトル 2"/>
          <p:cNvSpPr>
            <a:spLocks noGrp="1"/>
          </p:cNvSpPr>
          <p:nvPr>
            <p:ph type="subTitle" idx="1"/>
          </p:nvPr>
        </p:nvSpPr>
        <p:spPr>
          <a:xfrm>
            <a:off x="1219200" y="5072063"/>
            <a:ext cx="6858000" cy="928687"/>
          </a:xfrm>
        </p:spPr>
        <p:txBody>
          <a:bodyPr>
            <a:normAutofit fontScale="85000" lnSpcReduction="20000"/>
          </a:bodyPr>
          <a:lstStyle/>
          <a:p>
            <a:pPr algn="ctr" fontAlgn="auto">
              <a:spcAft>
                <a:spcPts val="0"/>
              </a:spcAft>
              <a:buFont typeface="Wingdings 3"/>
              <a:buNone/>
              <a:defRPr/>
            </a:pPr>
            <a:r>
              <a:rPr lang="en-US" altLang="ja-JP" dirty="0" err="1" smtClean="0"/>
              <a:t>Takehi</a:t>
            </a:r>
            <a:r>
              <a:rPr lang="en-US" altLang="ja-JP" dirty="0" smtClean="0"/>
              <a:t> </a:t>
            </a:r>
            <a:r>
              <a:rPr lang="en-US" altLang="ja-JP" dirty="0" err="1" smtClean="0"/>
              <a:t>Sakaki</a:t>
            </a:r>
            <a:r>
              <a:rPr lang="en-US" altLang="ja-JP" dirty="0" smtClean="0"/>
              <a:t>     Makoto Okazaki      Yutaka Matsuo</a:t>
            </a:r>
          </a:p>
          <a:p>
            <a:pPr algn="ctr" fontAlgn="auto">
              <a:spcAft>
                <a:spcPts val="0"/>
              </a:spcAft>
              <a:buFont typeface="Wingdings 3"/>
              <a:buNone/>
              <a:defRPr/>
            </a:pPr>
            <a:r>
              <a:rPr lang="en-US" altLang="ja-JP" dirty="0" smtClean="0"/>
              <a:t>@</a:t>
            </a:r>
            <a:r>
              <a:rPr lang="en-US" altLang="ja-JP" dirty="0" err="1" smtClean="0"/>
              <a:t>tksakaki</a:t>
            </a:r>
            <a:r>
              <a:rPr lang="en-US" altLang="ja-JP" dirty="0" smtClean="0"/>
              <a:t>            @okazaki117            @</a:t>
            </a:r>
            <a:r>
              <a:rPr lang="en-US" altLang="ja-JP" dirty="0" err="1" smtClean="0"/>
              <a:t>ymatsuo</a:t>
            </a:r>
            <a:r>
              <a:rPr lang="en-US" altLang="ja-JP" dirty="0" smtClean="0"/>
              <a:t> </a:t>
            </a:r>
            <a:endParaRPr lang="en-US" altLang="ja-JP" dirty="0"/>
          </a:p>
          <a:p>
            <a:pPr algn="ctr" fontAlgn="auto">
              <a:spcAft>
                <a:spcPts val="0"/>
              </a:spcAft>
              <a:buFont typeface="Wingdings 3"/>
              <a:buNone/>
              <a:defRPr/>
            </a:pPr>
            <a:r>
              <a:rPr lang="en-US" altLang="ja-JP" dirty="0" smtClean="0"/>
              <a:t>the University of Tokyo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71500" y="2228850"/>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sz="3200" dirty="0">
                <a:solidFill>
                  <a:schemeClr val="accent1"/>
                </a:solidFill>
              </a:rPr>
              <a:t>Event Detection</a:t>
            </a:r>
            <a:endParaRPr kumimoji="0" lang="en-US" sz="3200" dirty="0">
              <a:solidFill>
                <a:schemeClr val="accent1"/>
              </a:solidFill>
            </a:endParaRPr>
          </a:p>
        </p:txBody>
      </p:sp>
      <p:sp>
        <p:nvSpPr>
          <p:cNvPr id="14" name="正方形/長方形 13"/>
          <p:cNvSpPr/>
          <p:nvPr/>
        </p:nvSpPr>
        <p:spPr>
          <a:xfrm>
            <a:off x="357188" y="2228850"/>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2771"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lstStyle/>
          <a:p>
            <a:r>
              <a:rPr lang="en-US" altLang="ja-JP" smtClean="0"/>
              <a:t>Event detection algorithms</a:t>
            </a:r>
            <a:endParaRPr lang="ja-JP" altLang="en-US" smtClean="0"/>
          </a:p>
        </p:txBody>
      </p:sp>
      <p:sp>
        <p:nvSpPr>
          <p:cNvPr id="34818" name="コンテンツ プレースホルダ 2"/>
          <p:cNvSpPr>
            <a:spLocks noGrp="1"/>
          </p:cNvSpPr>
          <p:nvPr>
            <p:ph sz="quarter" idx="1"/>
          </p:nvPr>
        </p:nvSpPr>
        <p:spPr>
          <a:xfrm>
            <a:off x="457200" y="1219200"/>
            <a:ext cx="8229600" cy="4937125"/>
          </a:xfrm>
        </p:spPr>
        <p:txBody>
          <a:bodyPr/>
          <a:lstStyle/>
          <a:p>
            <a:r>
              <a:rPr lang="en-US" altLang="ja-JP" smtClean="0"/>
              <a:t>do semantic analysis on Tweet </a:t>
            </a:r>
          </a:p>
          <a:p>
            <a:pPr lvl="1"/>
            <a:r>
              <a:rPr lang="en-US" altLang="ja-JP" smtClean="0"/>
              <a:t>to obtain tweets on the target event precisely</a:t>
            </a:r>
          </a:p>
          <a:p>
            <a:pPr lvl="1">
              <a:buFont typeface="Wingdings 3" pitchFamily="18" charset="2"/>
              <a:buNone/>
            </a:pPr>
            <a:endParaRPr lang="en-US" altLang="ja-JP" smtClean="0"/>
          </a:p>
          <a:p>
            <a:r>
              <a:rPr lang="en-US" altLang="ja-JP" smtClean="0"/>
              <a:t>regard Twitter user as a sensor</a:t>
            </a:r>
          </a:p>
          <a:p>
            <a:pPr lvl="1"/>
            <a:r>
              <a:rPr lang="en-US" altLang="ja-JP" smtClean="0"/>
              <a:t>to detect the target event</a:t>
            </a:r>
          </a:p>
          <a:p>
            <a:pPr lvl="1"/>
            <a:r>
              <a:rPr lang="en-US" altLang="ja-JP" smtClean="0"/>
              <a:t>to estimate location of the target</a:t>
            </a:r>
          </a:p>
          <a:p>
            <a:endParaRPr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r>
              <a:rPr lang="en-US" altLang="ja-JP" smtClean="0"/>
              <a:t>Semantic Analysis on Tweet</a:t>
            </a:r>
            <a:endParaRPr lang="ja-JP" altLang="en-US" smtClean="0"/>
          </a:p>
        </p:txBody>
      </p:sp>
      <p:sp>
        <p:nvSpPr>
          <p:cNvPr id="3" name="コンテンツ プレースホルダ 2"/>
          <p:cNvSpPr>
            <a:spLocks noGrp="1"/>
          </p:cNvSpPr>
          <p:nvPr>
            <p:ph sz="quarter" idx="1"/>
          </p:nvPr>
        </p:nvSpPr>
        <p:spPr>
          <a:xfrm>
            <a:off x="457200" y="1219200"/>
            <a:ext cx="8401080" cy="4937760"/>
          </a:xfrm>
        </p:spPr>
        <p:txBody>
          <a:bodyPr>
            <a:normAutofit/>
          </a:bodyPr>
          <a:lstStyle/>
          <a:p>
            <a:pPr marL="274320" indent="-274320" fontAlgn="auto">
              <a:spcAft>
                <a:spcPts val="0"/>
              </a:spcAft>
              <a:buFont typeface="Wingdings 3"/>
              <a:buChar char=""/>
              <a:defRPr/>
            </a:pPr>
            <a:r>
              <a:rPr lang="en-US" altLang="ja-JP" dirty="0" smtClean="0"/>
              <a:t>Search tweets including keywords related to a target event</a:t>
            </a:r>
          </a:p>
          <a:p>
            <a:pPr marL="548640" lvl="1" indent="-274320" fontAlgn="auto">
              <a:spcAft>
                <a:spcPts val="0"/>
              </a:spcAft>
              <a:buFont typeface="Wingdings 3"/>
              <a:buChar char=""/>
              <a:defRPr/>
            </a:pPr>
            <a:r>
              <a:rPr lang="en-US" altLang="ja-JP" dirty="0" smtClean="0"/>
              <a:t>Example:  In the case of earthquakes</a:t>
            </a:r>
          </a:p>
          <a:p>
            <a:pPr marL="822960" lvl="2" fontAlgn="auto">
              <a:spcAft>
                <a:spcPts val="0"/>
              </a:spcAft>
              <a:buClr>
                <a:schemeClr val="bg1">
                  <a:shade val="50000"/>
                </a:schemeClr>
              </a:buClr>
              <a:buFont typeface="Wingdings 3"/>
              <a:buChar char=""/>
              <a:defRPr/>
            </a:pPr>
            <a:r>
              <a:rPr lang="en-US" altLang="ja-JP" dirty="0" smtClean="0"/>
              <a:t>“shaking”, “earthquake”</a:t>
            </a:r>
          </a:p>
          <a:p>
            <a:pPr lvl="8">
              <a:defRPr/>
            </a:pPr>
            <a:endParaRPr altLang="ja-JP" dirty="0"/>
          </a:p>
          <a:p>
            <a:pPr marL="274320" indent="-274320" fontAlgn="auto">
              <a:spcAft>
                <a:spcPts val="0"/>
              </a:spcAft>
              <a:buFont typeface="Wingdings 3"/>
              <a:buChar char=""/>
              <a:defRPr/>
            </a:pPr>
            <a:r>
              <a:rPr lang="en-US" altLang="ja-JP" dirty="0" smtClean="0"/>
              <a:t>Classify tweets into a positive class or a negative class</a:t>
            </a:r>
          </a:p>
          <a:p>
            <a:pPr marL="548640" lvl="1" indent="-274320" fontAlgn="auto">
              <a:spcAft>
                <a:spcPts val="0"/>
              </a:spcAft>
              <a:buFont typeface="Wingdings 3"/>
              <a:buChar char=""/>
              <a:defRPr/>
            </a:pPr>
            <a:r>
              <a:rPr lang="en-US" altLang="ja-JP" dirty="0" smtClean="0"/>
              <a:t>Example:  </a:t>
            </a:r>
          </a:p>
          <a:p>
            <a:pPr marL="822960" lvl="2" fontAlgn="auto">
              <a:spcAft>
                <a:spcPts val="0"/>
              </a:spcAft>
              <a:buClr>
                <a:schemeClr val="bg1">
                  <a:shade val="50000"/>
                </a:schemeClr>
              </a:buClr>
              <a:buFont typeface="Wingdings 3"/>
              <a:buChar char=""/>
              <a:defRPr/>
            </a:pPr>
            <a:r>
              <a:rPr lang="en-US" altLang="ja-JP" dirty="0" smtClean="0"/>
              <a:t>“Earthquake right now!!” ---positive</a:t>
            </a:r>
          </a:p>
          <a:p>
            <a:pPr marL="822960" lvl="2" fontAlgn="auto">
              <a:spcAft>
                <a:spcPts val="0"/>
              </a:spcAft>
              <a:buClr>
                <a:schemeClr val="bg1">
                  <a:shade val="50000"/>
                </a:schemeClr>
              </a:buClr>
              <a:buFont typeface="Wingdings 3"/>
              <a:buChar char=""/>
              <a:defRPr/>
            </a:pPr>
            <a:r>
              <a:rPr lang="en-US" altLang="ja-JP" dirty="0" smtClean="0"/>
              <a:t>“Someone is shaking hands with my boss” --- negative</a:t>
            </a:r>
          </a:p>
          <a:p>
            <a:pPr marL="548640" lvl="1" indent="-274320" fontAlgn="auto">
              <a:spcAft>
                <a:spcPts val="0"/>
              </a:spcAft>
              <a:buFont typeface="Wingdings 3"/>
              <a:buChar char=""/>
              <a:defRPr/>
            </a:pPr>
            <a:r>
              <a:rPr lang="en-US" altLang="ja-JP" dirty="0" smtClean="0"/>
              <a:t>Create a classifier</a:t>
            </a:r>
          </a:p>
          <a:p>
            <a:pPr marL="822960" lvl="2" fontAlgn="auto">
              <a:spcAft>
                <a:spcPts val="0"/>
              </a:spcAft>
              <a:buClr>
                <a:schemeClr val="bg1">
                  <a:shade val="50000"/>
                </a:schemeClr>
              </a:buClr>
              <a:buFont typeface="Wingdings 3"/>
              <a:buChar char=""/>
              <a:defRPr/>
            </a:pPr>
            <a:endParaRPr lang="en-US" altLang="ja-JP"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en-US" altLang="ja-JP" smtClean="0"/>
              <a:t>Semantic Analysis on Tweet</a:t>
            </a:r>
            <a:endParaRPr lang="ja-JP" altLang="en-US" smtClean="0"/>
          </a:p>
        </p:txBody>
      </p:sp>
      <p:sp>
        <p:nvSpPr>
          <p:cNvPr id="3" name="コンテンツ プレースホルダ 2"/>
          <p:cNvSpPr>
            <a:spLocks noGrp="1"/>
          </p:cNvSpPr>
          <p:nvPr>
            <p:ph sz="quarter" idx="1"/>
          </p:nvPr>
        </p:nvSpPr>
        <p:spPr/>
        <p:txBody>
          <a:bodyPr>
            <a:normAutofit lnSpcReduction="10000"/>
          </a:bodyPr>
          <a:lstStyle/>
          <a:p>
            <a:pPr marL="274320" indent="-274320" fontAlgn="auto">
              <a:spcAft>
                <a:spcPts val="0"/>
              </a:spcAft>
              <a:buFont typeface="Wingdings 3"/>
              <a:buChar char=""/>
              <a:defRPr/>
            </a:pPr>
            <a:r>
              <a:rPr lang="en-US" altLang="ja-JP" dirty="0" smtClean="0"/>
              <a:t>Create classifier for tweets</a:t>
            </a:r>
          </a:p>
          <a:p>
            <a:pPr marL="548640" lvl="1" indent="-274320" fontAlgn="auto">
              <a:spcAft>
                <a:spcPts val="0"/>
              </a:spcAft>
              <a:buFont typeface="Wingdings 3"/>
              <a:buChar char=""/>
              <a:defRPr/>
            </a:pPr>
            <a:r>
              <a:rPr lang="en-US" altLang="ja-JP" dirty="0" smtClean="0"/>
              <a:t>use Support Vector Machine(SVM)</a:t>
            </a:r>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r>
              <a:rPr lang="en-US" altLang="ja-JP" dirty="0" smtClean="0"/>
              <a:t>Features </a:t>
            </a:r>
            <a:r>
              <a:rPr lang="en-US" altLang="ja-JP" dirty="0" smtClean="0">
                <a:solidFill>
                  <a:schemeClr val="accent2">
                    <a:lumMod val="75000"/>
                  </a:schemeClr>
                </a:solidFill>
              </a:rPr>
              <a:t>(Example: I am in Japan, earthquake right now!)</a:t>
            </a:r>
          </a:p>
          <a:p>
            <a:pPr marL="548640" lvl="1" indent="-274320" fontAlgn="auto">
              <a:spcAft>
                <a:spcPts val="0"/>
              </a:spcAft>
              <a:buFont typeface="Wingdings 3"/>
              <a:buChar char=""/>
              <a:defRPr/>
            </a:pPr>
            <a:r>
              <a:rPr lang="en-US" altLang="ja-JP" dirty="0" smtClean="0"/>
              <a:t>Statistical features  </a:t>
            </a:r>
            <a:r>
              <a:rPr lang="en-US" altLang="ja-JP" dirty="0" smtClean="0">
                <a:solidFill>
                  <a:schemeClr val="accent2">
                    <a:lumMod val="75000"/>
                  </a:schemeClr>
                </a:solidFill>
              </a:rPr>
              <a:t>(7 words,  the 5</a:t>
            </a:r>
            <a:r>
              <a:rPr lang="en-US" altLang="ja-JP" baseline="30000" dirty="0" smtClean="0">
                <a:solidFill>
                  <a:schemeClr val="accent2">
                    <a:lumMod val="75000"/>
                  </a:schemeClr>
                </a:solidFill>
              </a:rPr>
              <a:t>th</a:t>
            </a:r>
            <a:r>
              <a:rPr lang="en-US" altLang="ja-JP" dirty="0" smtClean="0">
                <a:solidFill>
                  <a:schemeClr val="accent2">
                    <a:lumMod val="75000"/>
                  </a:schemeClr>
                </a:solidFill>
              </a:rPr>
              <a:t> word)</a:t>
            </a:r>
          </a:p>
          <a:p>
            <a:pPr marL="548640" lvl="1" indent="-274320" fontAlgn="auto">
              <a:spcAft>
                <a:spcPts val="0"/>
              </a:spcAft>
              <a:buFont typeface="Wingdings 3"/>
              <a:buNone/>
              <a:defRPr/>
            </a:pPr>
            <a:r>
              <a:rPr lang="en-US" altLang="ja-JP" dirty="0" smtClean="0"/>
              <a:t>   the number of words in a tweet message and the position of the query within a tweet</a:t>
            </a:r>
          </a:p>
          <a:p>
            <a:pPr lvl="8">
              <a:defRPr/>
            </a:pPr>
            <a:endParaRPr altLang="ja-JP" dirty="0"/>
          </a:p>
          <a:p>
            <a:pPr marL="548640" lvl="1" indent="-274320" fontAlgn="auto">
              <a:spcAft>
                <a:spcPts val="0"/>
              </a:spcAft>
              <a:buFont typeface="Wingdings 3"/>
              <a:buChar char=""/>
              <a:defRPr/>
            </a:pPr>
            <a:r>
              <a:rPr lang="en-US" altLang="ja-JP" dirty="0" smtClean="0"/>
              <a:t>Keyword features  </a:t>
            </a:r>
            <a:r>
              <a:rPr lang="en-US" altLang="ja-JP" dirty="0" smtClean="0">
                <a:solidFill>
                  <a:schemeClr val="accent2">
                    <a:lumMod val="75000"/>
                  </a:schemeClr>
                </a:solidFill>
              </a:rPr>
              <a:t>( I, am, in, Japan, earthquake, right, now)</a:t>
            </a:r>
          </a:p>
          <a:p>
            <a:pPr marL="548640" lvl="1" indent="-274320" fontAlgn="auto">
              <a:spcAft>
                <a:spcPts val="0"/>
              </a:spcAft>
              <a:buFont typeface="Wingdings 3"/>
              <a:buNone/>
              <a:defRPr/>
            </a:pPr>
            <a:r>
              <a:rPr lang="en-US" altLang="ja-JP" dirty="0" smtClean="0"/>
              <a:t>   the words in a tweet</a:t>
            </a:r>
          </a:p>
          <a:p>
            <a:pPr lvl="8">
              <a:defRPr/>
            </a:pPr>
            <a:endParaRPr altLang="ja-JP" dirty="0"/>
          </a:p>
          <a:p>
            <a:pPr marL="548640" lvl="1" indent="-274320" fontAlgn="auto">
              <a:spcAft>
                <a:spcPts val="0"/>
              </a:spcAft>
              <a:buFont typeface="Wingdings 3"/>
              <a:buChar char=""/>
              <a:defRPr/>
            </a:pPr>
            <a:r>
              <a:rPr lang="en-US" altLang="ja-JP" dirty="0" smtClean="0"/>
              <a:t>Word context features </a:t>
            </a:r>
            <a:r>
              <a:rPr lang="en-US" altLang="ja-JP" dirty="0" smtClean="0">
                <a:solidFill>
                  <a:schemeClr val="accent2">
                    <a:lumMod val="75000"/>
                  </a:schemeClr>
                </a:solidFill>
              </a:rPr>
              <a:t>(Japan, right)</a:t>
            </a:r>
          </a:p>
          <a:p>
            <a:pPr marL="548640" lvl="1" indent="-274320" fontAlgn="auto">
              <a:spcAft>
                <a:spcPts val="0"/>
              </a:spcAft>
              <a:buFont typeface="Wingdings 3"/>
              <a:buNone/>
              <a:defRPr/>
            </a:pPr>
            <a:r>
              <a:rPr lang="en-US" altLang="ja-JP" dirty="0" smtClean="0"/>
              <a:t>   the words  before and after the query word</a:t>
            </a:r>
            <a:endParaRPr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p:txBody>
          <a:bodyPr/>
          <a:lstStyle/>
          <a:p>
            <a:r>
              <a:rPr lang="en-US" altLang="ja-JP" smtClean="0"/>
              <a:t>Tweet as a Sensory Value</a:t>
            </a:r>
            <a:endParaRPr lang="ja-JP" altLang="en-US" smtClean="0"/>
          </a:p>
        </p:txBody>
      </p:sp>
      <p:grpSp>
        <p:nvGrpSpPr>
          <p:cNvPr id="40962" name="グループ化 7"/>
          <p:cNvGrpSpPr>
            <a:grpSpLocks/>
          </p:cNvGrpSpPr>
          <p:nvPr/>
        </p:nvGrpSpPr>
        <p:grpSpPr bwMode="auto">
          <a:xfrm>
            <a:off x="1758950" y="1214438"/>
            <a:ext cx="5956300" cy="4260850"/>
            <a:chOff x="658889" y="958723"/>
            <a:chExt cx="7630481" cy="5458191"/>
          </a:xfrm>
        </p:grpSpPr>
        <p:sp>
          <p:nvSpPr>
            <p:cNvPr id="40964" name="AutoShape 4"/>
            <p:cNvSpPr>
              <a:spLocks noChangeArrowheads="1"/>
            </p:cNvSpPr>
            <p:nvPr/>
          </p:nvSpPr>
          <p:spPr bwMode="auto">
            <a:xfrm>
              <a:off x="1014376" y="3954028"/>
              <a:ext cx="568964" cy="385208"/>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0965" name="AutoShape 5"/>
            <p:cNvSpPr>
              <a:spLocks noChangeArrowheads="1"/>
            </p:cNvSpPr>
            <p:nvPr/>
          </p:nvSpPr>
          <p:spPr bwMode="auto">
            <a:xfrm>
              <a:off x="2380895" y="3954970"/>
              <a:ext cx="568964" cy="385208"/>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0966" name="AutoShape 6"/>
            <p:cNvSpPr>
              <a:spLocks noChangeArrowheads="1"/>
            </p:cNvSpPr>
            <p:nvPr/>
          </p:nvSpPr>
          <p:spPr bwMode="auto">
            <a:xfrm>
              <a:off x="3748668" y="3954970"/>
              <a:ext cx="568964" cy="385208"/>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0967" name="Line 7"/>
            <p:cNvSpPr>
              <a:spLocks noChangeShapeType="1"/>
            </p:cNvSpPr>
            <p:nvPr/>
          </p:nvSpPr>
          <p:spPr bwMode="auto">
            <a:xfrm flipV="1">
              <a:off x="2551709" y="4339236"/>
              <a:ext cx="114295" cy="213795"/>
            </a:xfrm>
            <a:prstGeom prst="line">
              <a:avLst/>
            </a:prstGeom>
            <a:noFill/>
            <a:ln w="19050">
              <a:solidFill>
                <a:schemeClr val="tx1"/>
              </a:solidFill>
              <a:round/>
              <a:headEnd/>
              <a:tailEnd type="triangle" w="lg" len="lg"/>
            </a:ln>
          </p:spPr>
          <p:txBody>
            <a:bodyPr/>
            <a:lstStyle/>
            <a:p>
              <a:endParaRPr lang="en-US"/>
            </a:p>
          </p:txBody>
        </p:sp>
        <p:pic>
          <p:nvPicPr>
            <p:cNvPr id="40968" name="Picture 8" descr="MCj04184380000[1]"/>
            <p:cNvPicPr>
              <a:picLocks noChangeAspect="1" noChangeArrowheads="1"/>
            </p:cNvPicPr>
            <p:nvPr/>
          </p:nvPicPr>
          <p:blipFill>
            <a:blip r:embed="rId4"/>
            <a:srcRect/>
            <a:stretch>
              <a:fillRect/>
            </a:stretch>
          </p:blipFill>
          <p:spPr bwMode="auto">
            <a:xfrm>
              <a:off x="2039265" y="5452479"/>
              <a:ext cx="1253479" cy="922051"/>
            </a:xfrm>
            <a:prstGeom prst="rect">
              <a:avLst/>
            </a:prstGeom>
            <a:noFill/>
            <a:ln w="9525">
              <a:noFill/>
              <a:miter lim="800000"/>
              <a:headEnd/>
              <a:tailEnd/>
            </a:ln>
          </p:spPr>
        </p:pic>
        <p:sp>
          <p:nvSpPr>
            <p:cNvPr id="40969" name="Line 9"/>
            <p:cNvSpPr>
              <a:spLocks noChangeShapeType="1"/>
            </p:cNvSpPr>
            <p:nvPr/>
          </p:nvSpPr>
          <p:spPr bwMode="auto">
            <a:xfrm>
              <a:off x="1185190" y="5964835"/>
              <a:ext cx="854074" cy="0"/>
            </a:xfrm>
            <a:prstGeom prst="line">
              <a:avLst/>
            </a:prstGeom>
            <a:noFill/>
            <a:ln w="34925">
              <a:solidFill>
                <a:schemeClr val="tx1"/>
              </a:solidFill>
              <a:prstDash val="dash"/>
              <a:round/>
              <a:headEnd/>
              <a:tailEnd type="triangle" w="lg" len="lg"/>
            </a:ln>
          </p:spPr>
          <p:txBody>
            <a:bodyPr/>
            <a:lstStyle/>
            <a:p>
              <a:endParaRPr lang="en-US"/>
            </a:p>
          </p:txBody>
        </p:sp>
        <p:sp>
          <p:nvSpPr>
            <p:cNvPr id="40970" name="Line 10"/>
            <p:cNvSpPr>
              <a:spLocks noChangeShapeType="1"/>
            </p:cNvSpPr>
            <p:nvPr/>
          </p:nvSpPr>
          <p:spPr bwMode="auto">
            <a:xfrm>
              <a:off x="1185190" y="6136248"/>
              <a:ext cx="854074" cy="0"/>
            </a:xfrm>
            <a:prstGeom prst="line">
              <a:avLst/>
            </a:prstGeom>
            <a:noFill/>
            <a:ln w="34925">
              <a:solidFill>
                <a:schemeClr val="tx1"/>
              </a:solidFill>
              <a:prstDash val="dash"/>
              <a:round/>
              <a:headEnd/>
              <a:tailEnd type="triangle" w="lg" len="lg"/>
            </a:ln>
          </p:spPr>
          <p:txBody>
            <a:bodyPr/>
            <a:lstStyle/>
            <a:p>
              <a:endParaRPr lang="en-US"/>
            </a:p>
          </p:txBody>
        </p:sp>
        <p:sp>
          <p:nvSpPr>
            <p:cNvPr id="40971" name="Line 11"/>
            <p:cNvSpPr>
              <a:spLocks noChangeShapeType="1"/>
            </p:cNvSpPr>
            <p:nvPr/>
          </p:nvSpPr>
          <p:spPr bwMode="auto">
            <a:xfrm>
              <a:off x="1185190" y="5794363"/>
              <a:ext cx="854074" cy="0"/>
            </a:xfrm>
            <a:prstGeom prst="line">
              <a:avLst/>
            </a:prstGeom>
            <a:noFill/>
            <a:ln w="34925">
              <a:solidFill>
                <a:schemeClr val="tx1"/>
              </a:solidFill>
              <a:prstDash val="dash"/>
              <a:round/>
              <a:headEnd/>
              <a:tailEnd type="triangle" w="lg" len="lg"/>
            </a:ln>
          </p:spPr>
          <p:txBody>
            <a:bodyPr/>
            <a:lstStyle/>
            <a:p>
              <a:endParaRPr lang="en-US"/>
            </a:p>
          </p:txBody>
        </p:sp>
        <p:pic>
          <p:nvPicPr>
            <p:cNvPr id="40972" name="Picture 12" descr="MCj04348740000[1]"/>
            <p:cNvPicPr>
              <a:picLocks noChangeAspect="1" noChangeArrowheads="1"/>
            </p:cNvPicPr>
            <p:nvPr/>
          </p:nvPicPr>
          <p:blipFill>
            <a:blip r:embed="rId5"/>
            <a:srcRect/>
            <a:stretch>
              <a:fillRect/>
            </a:stretch>
          </p:blipFill>
          <p:spPr bwMode="auto">
            <a:xfrm>
              <a:off x="3748668" y="4553031"/>
              <a:ext cx="733499" cy="550028"/>
            </a:xfrm>
            <a:prstGeom prst="rect">
              <a:avLst/>
            </a:prstGeom>
            <a:noFill/>
            <a:ln w="9525">
              <a:noFill/>
              <a:miter lim="800000"/>
              <a:headEnd/>
              <a:tailEnd/>
            </a:ln>
          </p:spPr>
        </p:pic>
        <p:pic>
          <p:nvPicPr>
            <p:cNvPr id="40973" name="Picture 13" descr="MCj04348760000[1]"/>
            <p:cNvPicPr>
              <a:picLocks noChangeAspect="1" noChangeArrowheads="1"/>
            </p:cNvPicPr>
            <p:nvPr/>
          </p:nvPicPr>
          <p:blipFill>
            <a:blip r:embed="rId6"/>
            <a:srcRect/>
            <a:stretch>
              <a:fillRect/>
            </a:stretch>
          </p:blipFill>
          <p:spPr bwMode="auto">
            <a:xfrm>
              <a:off x="3064154" y="4553031"/>
              <a:ext cx="741035" cy="555680"/>
            </a:xfrm>
            <a:prstGeom prst="rect">
              <a:avLst/>
            </a:prstGeom>
            <a:noFill/>
            <a:ln w="9525">
              <a:noFill/>
              <a:miter lim="800000"/>
              <a:headEnd/>
              <a:tailEnd/>
            </a:ln>
          </p:spPr>
        </p:pic>
        <p:pic>
          <p:nvPicPr>
            <p:cNvPr id="40974" name="Picture 14" descr="MCj04348830000[1]"/>
            <p:cNvPicPr>
              <a:picLocks noChangeAspect="1" noChangeArrowheads="1"/>
            </p:cNvPicPr>
            <p:nvPr/>
          </p:nvPicPr>
          <p:blipFill>
            <a:blip r:embed="rId7"/>
            <a:srcRect/>
            <a:stretch>
              <a:fillRect/>
            </a:stretch>
          </p:blipFill>
          <p:spPr bwMode="auto">
            <a:xfrm>
              <a:off x="2211335" y="4553031"/>
              <a:ext cx="854074" cy="640444"/>
            </a:xfrm>
            <a:prstGeom prst="rect">
              <a:avLst/>
            </a:prstGeom>
            <a:noFill/>
            <a:ln w="9525">
              <a:noFill/>
              <a:miter lim="800000"/>
              <a:headEnd/>
              <a:tailEnd/>
            </a:ln>
          </p:spPr>
        </p:pic>
        <p:pic>
          <p:nvPicPr>
            <p:cNvPr id="40975" name="Picture 15" descr="MCj04348840000[1]"/>
            <p:cNvPicPr>
              <a:picLocks noChangeAspect="1" noChangeArrowheads="1"/>
            </p:cNvPicPr>
            <p:nvPr/>
          </p:nvPicPr>
          <p:blipFill>
            <a:blip r:embed="rId8"/>
            <a:srcRect/>
            <a:stretch>
              <a:fillRect/>
            </a:stretch>
          </p:blipFill>
          <p:spPr bwMode="auto">
            <a:xfrm>
              <a:off x="1526821" y="4553031"/>
              <a:ext cx="741035" cy="555680"/>
            </a:xfrm>
            <a:prstGeom prst="rect">
              <a:avLst/>
            </a:prstGeom>
            <a:noFill/>
            <a:ln w="9525">
              <a:noFill/>
              <a:miter lim="800000"/>
              <a:headEnd/>
              <a:tailEnd/>
            </a:ln>
          </p:spPr>
        </p:pic>
        <p:pic>
          <p:nvPicPr>
            <p:cNvPr id="40976" name="Picture 16" descr="MCj04348880000[1]"/>
            <p:cNvPicPr>
              <a:picLocks noChangeAspect="1" noChangeArrowheads="1"/>
            </p:cNvPicPr>
            <p:nvPr/>
          </p:nvPicPr>
          <p:blipFill>
            <a:blip r:embed="rId9"/>
            <a:srcRect/>
            <a:stretch>
              <a:fillRect/>
            </a:stretch>
          </p:blipFill>
          <p:spPr bwMode="auto">
            <a:xfrm>
              <a:off x="785786" y="4553031"/>
              <a:ext cx="790018" cy="592411"/>
            </a:xfrm>
            <a:prstGeom prst="rect">
              <a:avLst/>
            </a:prstGeom>
            <a:noFill/>
            <a:ln w="9525">
              <a:noFill/>
              <a:miter lim="800000"/>
              <a:headEnd/>
              <a:tailEnd/>
            </a:ln>
          </p:spPr>
        </p:pic>
        <p:pic>
          <p:nvPicPr>
            <p:cNvPr id="40977" name="Picture 17" descr="MCj04350010000[1]"/>
            <p:cNvPicPr>
              <a:picLocks noChangeAspect="1" noChangeArrowheads="1"/>
            </p:cNvPicPr>
            <p:nvPr/>
          </p:nvPicPr>
          <p:blipFill>
            <a:blip r:embed="rId10"/>
            <a:srcRect/>
            <a:stretch>
              <a:fillRect/>
            </a:stretch>
          </p:blipFill>
          <p:spPr bwMode="auto">
            <a:xfrm>
              <a:off x="6083557" y="5364889"/>
              <a:ext cx="585292" cy="1052025"/>
            </a:xfrm>
            <a:prstGeom prst="rect">
              <a:avLst/>
            </a:prstGeom>
            <a:noFill/>
            <a:ln w="9525">
              <a:noFill/>
              <a:miter lim="800000"/>
              <a:headEnd/>
              <a:tailEnd/>
            </a:ln>
          </p:spPr>
        </p:pic>
        <p:sp>
          <p:nvSpPr>
            <p:cNvPr id="40978" name="Line 18"/>
            <p:cNvSpPr>
              <a:spLocks noChangeShapeType="1"/>
            </p:cNvSpPr>
            <p:nvPr/>
          </p:nvSpPr>
          <p:spPr bwMode="auto">
            <a:xfrm>
              <a:off x="5115187" y="5978020"/>
              <a:ext cx="854074" cy="0"/>
            </a:xfrm>
            <a:prstGeom prst="line">
              <a:avLst/>
            </a:prstGeom>
            <a:noFill/>
            <a:ln w="34925">
              <a:solidFill>
                <a:schemeClr val="tx1"/>
              </a:solidFill>
              <a:prstDash val="dash"/>
              <a:round/>
              <a:headEnd/>
              <a:tailEnd type="triangle" w="lg" len="lg"/>
            </a:ln>
          </p:spPr>
          <p:txBody>
            <a:bodyPr/>
            <a:lstStyle/>
            <a:p>
              <a:endParaRPr lang="en-US"/>
            </a:p>
          </p:txBody>
        </p:sp>
        <p:sp>
          <p:nvSpPr>
            <p:cNvPr id="40979" name="Line 19"/>
            <p:cNvSpPr>
              <a:spLocks noChangeShapeType="1"/>
            </p:cNvSpPr>
            <p:nvPr/>
          </p:nvSpPr>
          <p:spPr bwMode="auto">
            <a:xfrm>
              <a:off x="5115187" y="6149434"/>
              <a:ext cx="854074" cy="0"/>
            </a:xfrm>
            <a:prstGeom prst="line">
              <a:avLst/>
            </a:prstGeom>
            <a:noFill/>
            <a:ln w="34925">
              <a:solidFill>
                <a:schemeClr val="tx1"/>
              </a:solidFill>
              <a:prstDash val="dash"/>
              <a:round/>
              <a:headEnd/>
              <a:tailEnd type="triangle" w="lg" len="lg"/>
            </a:ln>
          </p:spPr>
          <p:txBody>
            <a:bodyPr/>
            <a:lstStyle/>
            <a:p>
              <a:endParaRPr lang="en-US"/>
            </a:p>
          </p:txBody>
        </p:sp>
        <p:sp>
          <p:nvSpPr>
            <p:cNvPr id="40980" name="Line 20"/>
            <p:cNvSpPr>
              <a:spLocks noChangeShapeType="1"/>
            </p:cNvSpPr>
            <p:nvPr/>
          </p:nvSpPr>
          <p:spPr bwMode="auto">
            <a:xfrm>
              <a:off x="5115187" y="5807549"/>
              <a:ext cx="854074" cy="0"/>
            </a:xfrm>
            <a:prstGeom prst="line">
              <a:avLst/>
            </a:prstGeom>
            <a:noFill/>
            <a:ln w="34925">
              <a:solidFill>
                <a:schemeClr val="tx1"/>
              </a:solidFill>
              <a:prstDash val="dash"/>
              <a:round/>
              <a:headEnd/>
              <a:tailEnd type="triangle" w="lg" len="lg"/>
            </a:ln>
          </p:spPr>
          <p:txBody>
            <a:bodyPr/>
            <a:lstStyle/>
            <a:p>
              <a:endParaRPr lang="en-US"/>
            </a:p>
          </p:txBody>
        </p:sp>
        <p:pic>
          <p:nvPicPr>
            <p:cNvPr id="40981" name="Picture 21" descr="MCj04315700000[1]"/>
            <p:cNvPicPr>
              <a:picLocks noChangeAspect="1" noChangeArrowheads="1"/>
            </p:cNvPicPr>
            <p:nvPr/>
          </p:nvPicPr>
          <p:blipFill>
            <a:blip r:embed="rId11"/>
            <a:srcRect/>
            <a:stretch>
              <a:fillRect/>
            </a:stretch>
          </p:blipFill>
          <p:spPr bwMode="auto">
            <a:xfrm>
              <a:off x="6981591" y="4582229"/>
              <a:ext cx="640556" cy="483158"/>
            </a:xfrm>
            <a:prstGeom prst="rect">
              <a:avLst/>
            </a:prstGeom>
            <a:noFill/>
            <a:ln w="9525">
              <a:noFill/>
              <a:miter lim="800000"/>
              <a:headEnd/>
              <a:tailEnd/>
            </a:ln>
          </p:spPr>
        </p:pic>
        <p:pic>
          <p:nvPicPr>
            <p:cNvPr id="40982" name="Picture 22" descr="MCj04315700000[1]"/>
            <p:cNvPicPr>
              <a:picLocks noChangeAspect="1" noChangeArrowheads="1"/>
            </p:cNvPicPr>
            <p:nvPr/>
          </p:nvPicPr>
          <p:blipFill>
            <a:blip r:embed="rId11"/>
            <a:srcRect/>
            <a:stretch>
              <a:fillRect/>
            </a:stretch>
          </p:blipFill>
          <p:spPr bwMode="auto">
            <a:xfrm>
              <a:off x="6426442" y="4582229"/>
              <a:ext cx="640556" cy="483158"/>
            </a:xfrm>
            <a:prstGeom prst="rect">
              <a:avLst/>
            </a:prstGeom>
            <a:noFill/>
            <a:ln w="9525">
              <a:noFill/>
              <a:miter lim="800000"/>
              <a:headEnd/>
              <a:tailEnd/>
            </a:ln>
          </p:spPr>
        </p:pic>
        <p:pic>
          <p:nvPicPr>
            <p:cNvPr id="40983" name="Picture 23" descr="MCj04315700000[1]"/>
            <p:cNvPicPr>
              <a:picLocks noChangeAspect="1" noChangeArrowheads="1"/>
            </p:cNvPicPr>
            <p:nvPr/>
          </p:nvPicPr>
          <p:blipFill>
            <a:blip r:embed="rId11"/>
            <a:srcRect/>
            <a:stretch>
              <a:fillRect/>
            </a:stretch>
          </p:blipFill>
          <p:spPr bwMode="auto">
            <a:xfrm>
              <a:off x="5898926" y="4595415"/>
              <a:ext cx="640556" cy="483158"/>
            </a:xfrm>
            <a:prstGeom prst="rect">
              <a:avLst/>
            </a:prstGeom>
            <a:noFill/>
            <a:ln w="9525">
              <a:noFill/>
              <a:miter lim="800000"/>
              <a:headEnd/>
              <a:tailEnd/>
            </a:ln>
          </p:spPr>
        </p:pic>
        <p:pic>
          <p:nvPicPr>
            <p:cNvPr id="40984" name="Picture 24" descr="MCj04315700000[1]"/>
            <p:cNvPicPr>
              <a:picLocks noChangeAspect="1" noChangeArrowheads="1"/>
            </p:cNvPicPr>
            <p:nvPr/>
          </p:nvPicPr>
          <p:blipFill>
            <a:blip r:embed="rId11"/>
            <a:srcRect/>
            <a:stretch>
              <a:fillRect/>
            </a:stretch>
          </p:blipFill>
          <p:spPr bwMode="auto">
            <a:xfrm>
              <a:off x="5386482" y="4595415"/>
              <a:ext cx="640556" cy="483158"/>
            </a:xfrm>
            <a:prstGeom prst="rect">
              <a:avLst/>
            </a:prstGeom>
            <a:noFill/>
            <a:ln w="9525">
              <a:noFill/>
              <a:miter lim="800000"/>
              <a:headEnd/>
              <a:tailEnd/>
            </a:ln>
          </p:spPr>
        </p:pic>
        <p:pic>
          <p:nvPicPr>
            <p:cNvPr id="40985" name="Picture 25" descr="MCj04315700000[1]"/>
            <p:cNvPicPr>
              <a:picLocks noChangeAspect="1" noChangeArrowheads="1"/>
            </p:cNvPicPr>
            <p:nvPr/>
          </p:nvPicPr>
          <p:blipFill>
            <a:blip r:embed="rId11"/>
            <a:srcRect/>
            <a:stretch>
              <a:fillRect/>
            </a:stretch>
          </p:blipFill>
          <p:spPr bwMode="auto">
            <a:xfrm>
              <a:off x="4874037" y="4595415"/>
              <a:ext cx="640556" cy="483158"/>
            </a:xfrm>
            <a:prstGeom prst="rect">
              <a:avLst/>
            </a:prstGeom>
            <a:noFill/>
            <a:ln w="9525">
              <a:noFill/>
              <a:miter lim="800000"/>
              <a:headEnd/>
              <a:tailEnd/>
            </a:ln>
          </p:spPr>
        </p:pic>
        <p:sp>
          <p:nvSpPr>
            <p:cNvPr id="40986" name="Text Box 26"/>
            <p:cNvSpPr txBox="1">
              <a:spLocks noChangeArrowheads="1"/>
            </p:cNvSpPr>
            <p:nvPr/>
          </p:nvSpPr>
          <p:spPr bwMode="auto">
            <a:xfrm>
              <a:off x="814673" y="3721396"/>
              <a:ext cx="966253" cy="442813"/>
            </a:xfrm>
            <a:prstGeom prst="rect">
              <a:avLst/>
            </a:prstGeom>
            <a:noFill/>
            <a:ln w="9525">
              <a:noFill/>
              <a:miter lim="800000"/>
              <a:headEnd/>
              <a:tailEnd/>
            </a:ln>
          </p:spPr>
          <p:txBody>
            <a:bodyPr wrap="none">
              <a:spAutoFit/>
            </a:bodyPr>
            <a:lstStyle/>
            <a:p>
              <a:r>
                <a:rPr lang="en-US" altLang="ja-JP" sz="1400">
                  <a:latin typeface="Gill Sans MT" pitchFamily="34" charset="0"/>
                </a:rPr>
                <a:t>tweets</a:t>
              </a:r>
            </a:p>
          </p:txBody>
        </p:sp>
        <p:sp>
          <p:nvSpPr>
            <p:cNvPr id="40987" name="AutoShape 27"/>
            <p:cNvSpPr>
              <a:spLocks noChangeArrowheads="1"/>
            </p:cNvSpPr>
            <p:nvPr/>
          </p:nvSpPr>
          <p:spPr bwMode="auto">
            <a:xfrm>
              <a:off x="3065409" y="3954970"/>
              <a:ext cx="568964" cy="385208"/>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0988" name="AutoShape 28"/>
            <p:cNvSpPr>
              <a:spLocks noChangeArrowheads="1"/>
            </p:cNvSpPr>
            <p:nvPr/>
          </p:nvSpPr>
          <p:spPr bwMode="auto">
            <a:xfrm>
              <a:off x="1697636" y="3954970"/>
              <a:ext cx="568964" cy="385208"/>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0989" name="Line 29"/>
            <p:cNvSpPr>
              <a:spLocks noChangeShapeType="1"/>
            </p:cNvSpPr>
            <p:nvPr/>
          </p:nvSpPr>
          <p:spPr bwMode="auto">
            <a:xfrm flipH="1" flipV="1">
              <a:off x="3349264" y="4339236"/>
              <a:ext cx="114296" cy="213795"/>
            </a:xfrm>
            <a:prstGeom prst="line">
              <a:avLst/>
            </a:prstGeom>
            <a:noFill/>
            <a:ln w="19050">
              <a:solidFill>
                <a:schemeClr val="tx1"/>
              </a:solidFill>
              <a:round/>
              <a:headEnd/>
              <a:tailEnd type="triangle" w="lg" len="lg"/>
            </a:ln>
          </p:spPr>
          <p:txBody>
            <a:bodyPr/>
            <a:lstStyle/>
            <a:p>
              <a:endParaRPr lang="en-US"/>
            </a:p>
          </p:txBody>
        </p:sp>
        <p:sp>
          <p:nvSpPr>
            <p:cNvPr id="40990" name="Line 30"/>
            <p:cNvSpPr>
              <a:spLocks noChangeShapeType="1"/>
            </p:cNvSpPr>
            <p:nvPr/>
          </p:nvSpPr>
          <p:spPr bwMode="auto">
            <a:xfrm flipV="1">
              <a:off x="1924970" y="4339236"/>
              <a:ext cx="114296" cy="213795"/>
            </a:xfrm>
            <a:prstGeom prst="line">
              <a:avLst/>
            </a:prstGeom>
            <a:noFill/>
            <a:ln w="19050">
              <a:solidFill>
                <a:schemeClr val="tx1"/>
              </a:solidFill>
              <a:round/>
              <a:headEnd/>
              <a:tailEnd type="triangle" w="lg" len="lg"/>
            </a:ln>
          </p:spPr>
          <p:txBody>
            <a:bodyPr/>
            <a:lstStyle/>
            <a:p>
              <a:endParaRPr lang="en-US"/>
            </a:p>
          </p:txBody>
        </p:sp>
        <p:sp>
          <p:nvSpPr>
            <p:cNvPr id="40991" name="Line 31"/>
            <p:cNvSpPr>
              <a:spLocks noChangeShapeType="1"/>
            </p:cNvSpPr>
            <p:nvPr/>
          </p:nvSpPr>
          <p:spPr bwMode="auto">
            <a:xfrm flipV="1">
              <a:off x="1298230" y="4339236"/>
              <a:ext cx="114295" cy="213795"/>
            </a:xfrm>
            <a:prstGeom prst="line">
              <a:avLst/>
            </a:prstGeom>
            <a:noFill/>
            <a:ln w="19050">
              <a:solidFill>
                <a:schemeClr val="tx1"/>
              </a:solidFill>
              <a:round/>
              <a:headEnd/>
              <a:tailEnd type="triangle" w="lg" len="lg"/>
            </a:ln>
          </p:spPr>
          <p:txBody>
            <a:bodyPr/>
            <a:lstStyle/>
            <a:p>
              <a:endParaRPr lang="en-US"/>
            </a:p>
          </p:txBody>
        </p:sp>
        <p:sp>
          <p:nvSpPr>
            <p:cNvPr id="40992" name="Line 32"/>
            <p:cNvSpPr>
              <a:spLocks noChangeShapeType="1"/>
            </p:cNvSpPr>
            <p:nvPr/>
          </p:nvSpPr>
          <p:spPr bwMode="auto">
            <a:xfrm flipH="1" flipV="1">
              <a:off x="4032523" y="4339236"/>
              <a:ext cx="114296" cy="213795"/>
            </a:xfrm>
            <a:prstGeom prst="line">
              <a:avLst/>
            </a:prstGeom>
            <a:noFill/>
            <a:ln w="19050">
              <a:solidFill>
                <a:schemeClr val="tx1"/>
              </a:solidFill>
              <a:round/>
              <a:headEnd/>
              <a:tailEnd type="triangle" w="lg" len="lg"/>
            </a:ln>
          </p:spPr>
          <p:txBody>
            <a:bodyPr/>
            <a:lstStyle/>
            <a:p>
              <a:endParaRPr lang="en-US"/>
            </a:p>
          </p:txBody>
        </p:sp>
        <p:sp>
          <p:nvSpPr>
            <p:cNvPr id="40993" name="Line 33"/>
            <p:cNvSpPr>
              <a:spLocks noChangeShapeType="1"/>
            </p:cNvSpPr>
            <p:nvPr/>
          </p:nvSpPr>
          <p:spPr bwMode="auto">
            <a:xfrm flipV="1">
              <a:off x="1412525" y="3271202"/>
              <a:ext cx="626740" cy="683769"/>
            </a:xfrm>
            <a:prstGeom prst="line">
              <a:avLst/>
            </a:prstGeom>
            <a:noFill/>
            <a:ln w="19050">
              <a:solidFill>
                <a:schemeClr val="tx1"/>
              </a:solidFill>
              <a:round/>
              <a:headEnd/>
              <a:tailEnd type="triangle" w="lg" len="lg"/>
            </a:ln>
          </p:spPr>
          <p:txBody>
            <a:bodyPr/>
            <a:lstStyle/>
            <a:p>
              <a:endParaRPr lang="en-US"/>
            </a:p>
          </p:txBody>
        </p:sp>
        <p:sp>
          <p:nvSpPr>
            <p:cNvPr id="40994" name="Oval 34"/>
            <p:cNvSpPr>
              <a:spLocks noChangeArrowheads="1"/>
            </p:cNvSpPr>
            <p:nvPr/>
          </p:nvSpPr>
          <p:spPr bwMode="auto">
            <a:xfrm>
              <a:off x="1356006" y="2972642"/>
              <a:ext cx="2564734" cy="299502"/>
            </a:xfrm>
            <a:prstGeom prst="ellipse">
              <a:avLst/>
            </a:prstGeom>
            <a:solidFill>
              <a:srgbClr val="FFFF99"/>
            </a:solidFill>
            <a:ln w="9525">
              <a:solidFill>
                <a:schemeClr val="tx1"/>
              </a:solidFill>
              <a:round/>
              <a:headEnd/>
              <a:tailEnd/>
            </a:ln>
          </p:spPr>
          <p:txBody>
            <a:bodyPr wrap="none" anchor="ctr"/>
            <a:lstStyle/>
            <a:p>
              <a:pPr algn="ctr"/>
              <a:r>
                <a:rPr lang="en-US" altLang="ja-JP" sz="1400">
                  <a:latin typeface="Gill Sans MT" pitchFamily="34" charset="0"/>
                </a:rPr>
                <a:t>Probabilistic model</a:t>
              </a:r>
            </a:p>
          </p:txBody>
        </p:sp>
        <p:sp>
          <p:nvSpPr>
            <p:cNvPr id="40995" name="Line 35"/>
            <p:cNvSpPr>
              <a:spLocks noChangeShapeType="1"/>
            </p:cNvSpPr>
            <p:nvPr/>
          </p:nvSpPr>
          <p:spPr bwMode="auto">
            <a:xfrm flipV="1">
              <a:off x="1924970" y="3271202"/>
              <a:ext cx="455925" cy="683769"/>
            </a:xfrm>
            <a:prstGeom prst="line">
              <a:avLst/>
            </a:prstGeom>
            <a:noFill/>
            <a:ln w="19050">
              <a:solidFill>
                <a:schemeClr val="tx1"/>
              </a:solidFill>
              <a:round/>
              <a:headEnd/>
              <a:tailEnd type="triangle" w="lg" len="lg"/>
            </a:ln>
          </p:spPr>
          <p:txBody>
            <a:bodyPr/>
            <a:lstStyle/>
            <a:p>
              <a:endParaRPr lang="en-US"/>
            </a:p>
          </p:txBody>
        </p:sp>
        <p:sp>
          <p:nvSpPr>
            <p:cNvPr id="40996" name="Line 36"/>
            <p:cNvSpPr>
              <a:spLocks noChangeShapeType="1"/>
            </p:cNvSpPr>
            <p:nvPr/>
          </p:nvSpPr>
          <p:spPr bwMode="auto">
            <a:xfrm flipV="1">
              <a:off x="2666004" y="3271202"/>
              <a:ext cx="0" cy="683769"/>
            </a:xfrm>
            <a:prstGeom prst="line">
              <a:avLst/>
            </a:prstGeom>
            <a:noFill/>
            <a:ln w="19050">
              <a:solidFill>
                <a:schemeClr val="tx1"/>
              </a:solidFill>
              <a:round/>
              <a:headEnd/>
              <a:tailEnd type="triangle" w="lg" len="lg"/>
            </a:ln>
          </p:spPr>
          <p:txBody>
            <a:bodyPr/>
            <a:lstStyle/>
            <a:p>
              <a:endParaRPr lang="en-US"/>
            </a:p>
          </p:txBody>
        </p:sp>
        <p:sp>
          <p:nvSpPr>
            <p:cNvPr id="40997" name="Line 37"/>
            <p:cNvSpPr>
              <a:spLocks noChangeShapeType="1"/>
            </p:cNvSpPr>
            <p:nvPr/>
          </p:nvSpPr>
          <p:spPr bwMode="auto">
            <a:xfrm flipH="1" flipV="1">
              <a:off x="2951114" y="3271202"/>
              <a:ext cx="455924" cy="683769"/>
            </a:xfrm>
            <a:prstGeom prst="line">
              <a:avLst/>
            </a:prstGeom>
            <a:noFill/>
            <a:ln w="19050">
              <a:solidFill>
                <a:schemeClr val="tx1"/>
              </a:solidFill>
              <a:round/>
              <a:headEnd/>
              <a:tailEnd type="triangle" w="lg" len="lg"/>
            </a:ln>
          </p:spPr>
          <p:txBody>
            <a:bodyPr/>
            <a:lstStyle/>
            <a:p>
              <a:endParaRPr lang="en-US"/>
            </a:p>
          </p:txBody>
        </p:sp>
        <p:sp>
          <p:nvSpPr>
            <p:cNvPr id="40998" name="Line 38"/>
            <p:cNvSpPr>
              <a:spLocks noChangeShapeType="1"/>
            </p:cNvSpPr>
            <p:nvPr/>
          </p:nvSpPr>
          <p:spPr bwMode="auto">
            <a:xfrm flipH="1" flipV="1">
              <a:off x="3349264" y="3271202"/>
              <a:ext cx="626740" cy="683769"/>
            </a:xfrm>
            <a:prstGeom prst="line">
              <a:avLst/>
            </a:prstGeom>
            <a:noFill/>
            <a:ln w="19050">
              <a:solidFill>
                <a:schemeClr val="tx1"/>
              </a:solidFill>
              <a:round/>
              <a:headEnd/>
              <a:tailEnd type="triangle" w="lg" len="lg"/>
            </a:ln>
          </p:spPr>
          <p:txBody>
            <a:bodyPr/>
            <a:lstStyle/>
            <a:p>
              <a:endParaRPr lang="en-US"/>
            </a:p>
          </p:txBody>
        </p:sp>
        <p:sp>
          <p:nvSpPr>
            <p:cNvPr id="40999" name="Oval 39"/>
            <p:cNvSpPr>
              <a:spLocks noChangeArrowheads="1"/>
            </p:cNvSpPr>
            <p:nvPr/>
          </p:nvSpPr>
          <p:spPr bwMode="auto">
            <a:xfrm>
              <a:off x="1241710" y="3484997"/>
              <a:ext cx="2792069" cy="299502"/>
            </a:xfrm>
            <a:prstGeom prst="ellipse">
              <a:avLst/>
            </a:prstGeom>
            <a:solidFill>
              <a:srgbClr val="FFCC99">
                <a:alpha val="79999"/>
              </a:srgbClr>
            </a:solidFill>
            <a:ln w="9525">
              <a:solidFill>
                <a:schemeClr val="tx1"/>
              </a:solidFill>
              <a:round/>
              <a:headEnd/>
              <a:tailEnd/>
            </a:ln>
          </p:spPr>
          <p:txBody>
            <a:bodyPr wrap="none" anchor="ctr"/>
            <a:lstStyle/>
            <a:p>
              <a:pPr algn="ctr"/>
              <a:r>
                <a:rPr lang="en-US" altLang="ja-JP" sz="1400">
                  <a:latin typeface="Gill Sans MT" pitchFamily="34" charset="0"/>
                </a:rPr>
                <a:t>Classifier</a:t>
              </a:r>
            </a:p>
          </p:txBody>
        </p:sp>
        <p:sp>
          <p:nvSpPr>
            <p:cNvPr id="41000" name="Text Box 41"/>
            <p:cNvSpPr txBox="1">
              <a:spLocks noChangeArrowheads="1"/>
            </p:cNvSpPr>
            <p:nvPr/>
          </p:nvSpPr>
          <p:spPr bwMode="auto">
            <a:xfrm>
              <a:off x="4660519" y="5007936"/>
              <a:ext cx="3036862" cy="487093"/>
            </a:xfrm>
            <a:prstGeom prst="rect">
              <a:avLst/>
            </a:prstGeom>
            <a:noFill/>
            <a:ln w="9525">
              <a:noFill/>
              <a:miter lim="800000"/>
              <a:headEnd/>
              <a:tailEnd/>
            </a:ln>
          </p:spPr>
          <p:txBody>
            <a:bodyPr wrap="none">
              <a:spAutoFit/>
            </a:bodyPr>
            <a:lstStyle/>
            <a:p>
              <a:r>
                <a:rPr lang="en-US" altLang="ja-JP" sz="1600">
                  <a:latin typeface="Gill Sans MT" pitchFamily="34" charset="0"/>
                </a:rPr>
                <a:t>observation by sensors</a:t>
              </a:r>
            </a:p>
          </p:txBody>
        </p:sp>
        <p:sp>
          <p:nvSpPr>
            <p:cNvPr id="41001" name="Text Box 42"/>
            <p:cNvSpPr txBox="1">
              <a:spLocks noChangeArrowheads="1"/>
            </p:cNvSpPr>
            <p:nvPr/>
          </p:nvSpPr>
          <p:spPr bwMode="auto">
            <a:xfrm>
              <a:off x="802113" y="5108712"/>
              <a:ext cx="3675710" cy="487093"/>
            </a:xfrm>
            <a:prstGeom prst="rect">
              <a:avLst/>
            </a:prstGeom>
            <a:noFill/>
            <a:ln w="9525">
              <a:noFill/>
              <a:miter lim="800000"/>
              <a:headEnd/>
              <a:tailEnd/>
            </a:ln>
          </p:spPr>
          <p:txBody>
            <a:bodyPr wrap="none">
              <a:spAutoFit/>
            </a:bodyPr>
            <a:lstStyle/>
            <a:p>
              <a:r>
                <a:rPr lang="en-US" altLang="ja-JP" sz="1600">
                  <a:latin typeface="Gill Sans MT" pitchFamily="34" charset="0"/>
                </a:rPr>
                <a:t>observation by twitter users</a:t>
              </a:r>
            </a:p>
          </p:txBody>
        </p:sp>
        <p:sp>
          <p:nvSpPr>
            <p:cNvPr id="41002" name="Text Box 43"/>
            <p:cNvSpPr txBox="1">
              <a:spLocks noChangeArrowheads="1"/>
            </p:cNvSpPr>
            <p:nvPr/>
          </p:nvSpPr>
          <p:spPr bwMode="auto">
            <a:xfrm>
              <a:off x="3007633" y="5915491"/>
              <a:ext cx="1522813" cy="442813"/>
            </a:xfrm>
            <a:prstGeom prst="rect">
              <a:avLst/>
            </a:prstGeom>
            <a:noFill/>
            <a:ln w="9525">
              <a:noFill/>
              <a:miter lim="800000"/>
              <a:headEnd/>
              <a:tailEnd/>
            </a:ln>
          </p:spPr>
          <p:txBody>
            <a:bodyPr wrap="none">
              <a:spAutoFit/>
            </a:bodyPr>
            <a:lstStyle/>
            <a:p>
              <a:r>
                <a:rPr lang="en-US" altLang="ja-JP" sz="1400">
                  <a:latin typeface="Gill Sans MT" pitchFamily="34" charset="0"/>
                </a:rPr>
                <a:t>target event</a:t>
              </a:r>
            </a:p>
          </p:txBody>
        </p:sp>
        <p:sp>
          <p:nvSpPr>
            <p:cNvPr id="41003" name="Text Box 44"/>
            <p:cNvSpPr txBox="1">
              <a:spLocks noChangeArrowheads="1"/>
            </p:cNvSpPr>
            <p:nvPr/>
          </p:nvSpPr>
          <p:spPr bwMode="auto">
            <a:xfrm>
              <a:off x="6681408" y="5812710"/>
              <a:ext cx="1607962" cy="442813"/>
            </a:xfrm>
            <a:prstGeom prst="rect">
              <a:avLst/>
            </a:prstGeom>
            <a:noFill/>
            <a:ln w="9525">
              <a:noFill/>
              <a:miter lim="800000"/>
              <a:headEnd/>
              <a:tailEnd/>
            </a:ln>
          </p:spPr>
          <p:txBody>
            <a:bodyPr wrap="none">
              <a:spAutoFit/>
            </a:bodyPr>
            <a:lstStyle/>
            <a:p>
              <a:r>
                <a:rPr lang="en-US" altLang="ja-JP" sz="1400">
                  <a:latin typeface="Gill Sans MT" pitchFamily="34" charset="0"/>
                </a:rPr>
                <a:t>target object</a:t>
              </a:r>
            </a:p>
          </p:txBody>
        </p:sp>
        <p:sp>
          <p:nvSpPr>
            <p:cNvPr id="41004" name="Oval 45"/>
            <p:cNvSpPr>
              <a:spLocks noChangeArrowheads="1"/>
            </p:cNvSpPr>
            <p:nvPr/>
          </p:nvSpPr>
          <p:spPr bwMode="auto">
            <a:xfrm>
              <a:off x="4774814" y="2972642"/>
              <a:ext cx="2563478" cy="299502"/>
            </a:xfrm>
            <a:prstGeom prst="ellipse">
              <a:avLst/>
            </a:prstGeom>
            <a:solidFill>
              <a:srgbClr val="FFFF99"/>
            </a:solidFill>
            <a:ln w="9525">
              <a:solidFill>
                <a:schemeClr val="tx1"/>
              </a:solidFill>
              <a:round/>
              <a:headEnd/>
              <a:tailEnd/>
            </a:ln>
          </p:spPr>
          <p:txBody>
            <a:bodyPr wrap="none" anchor="ctr"/>
            <a:lstStyle/>
            <a:p>
              <a:pPr algn="ctr"/>
              <a:r>
                <a:rPr lang="en-US" altLang="ja-JP" sz="1400">
                  <a:latin typeface="Gill Sans MT" pitchFamily="34" charset="0"/>
                </a:rPr>
                <a:t>Probabilistic model</a:t>
              </a:r>
            </a:p>
          </p:txBody>
        </p:sp>
        <p:grpSp>
          <p:nvGrpSpPr>
            <p:cNvPr id="41005" name="Group 46"/>
            <p:cNvGrpSpPr>
              <a:grpSpLocks/>
            </p:cNvGrpSpPr>
            <p:nvPr/>
          </p:nvGrpSpPr>
          <p:grpSpPr bwMode="auto">
            <a:xfrm>
              <a:off x="5116445" y="3271201"/>
              <a:ext cx="2164073" cy="1367537"/>
              <a:chOff x="3470" y="1479"/>
              <a:chExt cx="2041" cy="726"/>
            </a:xfrm>
          </p:grpSpPr>
          <p:sp>
            <p:nvSpPr>
              <p:cNvPr id="41020"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p:spPr>
            <p:txBody>
              <a:bodyPr/>
              <a:lstStyle/>
              <a:p>
                <a:endParaRPr lang="en-US"/>
              </a:p>
            </p:txBody>
          </p:sp>
          <p:sp>
            <p:nvSpPr>
              <p:cNvPr id="41021"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p:spPr>
            <p:txBody>
              <a:bodyPr/>
              <a:lstStyle/>
              <a:p>
                <a:endParaRPr lang="en-US"/>
              </a:p>
            </p:txBody>
          </p:sp>
          <p:sp>
            <p:nvSpPr>
              <p:cNvPr id="41022"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p:spPr>
            <p:txBody>
              <a:bodyPr/>
              <a:lstStyle/>
              <a:p>
                <a:endParaRPr lang="en-US"/>
              </a:p>
            </p:txBody>
          </p:sp>
          <p:sp>
            <p:nvSpPr>
              <p:cNvPr id="41023"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p:spPr>
            <p:txBody>
              <a:bodyPr/>
              <a:lstStyle/>
              <a:p>
                <a:endParaRPr lang="en-US"/>
              </a:p>
            </p:txBody>
          </p:sp>
          <p:sp>
            <p:nvSpPr>
              <p:cNvPr id="41024"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p:spPr>
            <p:txBody>
              <a:bodyPr/>
              <a:lstStyle/>
              <a:p>
                <a:endParaRPr lang="en-US"/>
              </a:p>
            </p:txBody>
          </p:sp>
        </p:grpSp>
        <p:sp>
          <p:nvSpPr>
            <p:cNvPr id="41006" name="Text Box 52"/>
            <p:cNvSpPr txBox="1">
              <a:spLocks noChangeArrowheads="1"/>
            </p:cNvSpPr>
            <p:nvPr/>
          </p:nvSpPr>
          <p:spPr bwMode="auto">
            <a:xfrm>
              <a:off x="4858965" y="3384221"/>
              <a:ext cx="899924" cy="442813"/>
            </a:xfrm>
            <a:prstGeom prst="rect">
              <a:avLst/>
            </a:prstGeom>
            <a:solidFill>
              <a:schemeClr val="bg1">
                <a:alpha val="79999"/>
              </a:schemeClr>
            </a:solidFill>
            <a:ln w="9525">
              <a:noFill/>
              <a:miter lim="800000"/>
              <a:headEnd/>
              <a:tailEnd/>
            </a:ln>
          </p:spPr>
          <p:txBody>
            <a:bodyPr wrap="none">
              <a:spAutoFit/>
            </a:bodyPr>
            <a:lstStyle/>
            <a:p>
              <a:r>
                <a:rPr lang="en-US" altLang="ja-JP" sz="1400">
                  <a:latin typeface="Gill Sans MT" pitchFamily="34" charset="0"/>
                </a:rPr>
                <a:t>values</a:t>
              </a:r>
            </a:p>
          </p:txBody>
        </p:sp>
        <p:sp>
          <p:nvSpPr>
            <p:cNvPr id="41007" name="Line 57"/>
            <p:cNvSpPr>
              <a:spLocks noChangeShapeType="1"/>
            </p:cNvSpPr>
            <p:nvPr/>
          </p:nvSpPr>
          <p:spPr bwMode="auto">
            <a:xfrm>
              <a:off x="1185190" y="2249316"/>
              <a:ext cx="854074" cy="0"/>
            </a:xfrm>
            <a:prstGeom prst="line">
              <a:avLst/>
            </a:prstGeom>
            <a:noFill/>
            <a:ln w="34925" cap="rnd">
              <a:solidFill>
                <a:srgbClr val="969696"/>
              </a:solidFill>
              <a:prstDash val="sysDot"/>
              <a:round/>
              <a:headEnd/>
              <a:tailEnd type="triangle" w="lg" len="lg"/>
            </a:ln>
          </p:spPr>
          <p:txBody>
            <a:bodyPr/>
            <a:lstStyle/>
            <a:p>
              <a:endParaRPr lang="en-US"/>
            </a:p>
          </p:txBody>
        </p:sp>
        <p:sp>
          <p:nvSpPr>
            <p:cNvPr id="41008" name="Line 58"/>
            <p:cNvSpPr>
              <a:spLocks noChangeShapeType="1"/>
            </p:cNvSpPr>
            <p:nvPr/>
          </p:nvSpPr>
          <p:spPr bwMode="auto">
            <a:xfrm>
              <a:off x="1185190" y="2420729"/>
              <a:ext cx="854074" cy="0"/>
            </a:xfrm>
            <a:prstGeom prst="line">
              <a:avLst/>
            </a:prstGeom>
            <a:noFill/>
            <a:ln w="34925" cap="rnd">
              <a:solidFill>
                <a:srgbClr val="969696"/>
              </a:solidFill>
              <a:prstDash val="sysDot"/>
              <a:round/>
              <a:headEnd/>
              <a:tailEnd type="triangle" w="lg" len="lg"/>
            </a:ln>
          </p:spPr>
          <p:txBody>
            <a:bodyPr/>
            <a:lstStyle/>
            <a:p>
              <a:endParaRPr lang="en-US"/>
            </a:p>
          </p:txBody>
        </p:sp>
        <p:sp>
          <p:nvSpPr>
            <p:cNvPr id="41009" name="Line 59"/>
            <p:cNvSpPr>
              <a:spLocks noChangeShapeType="1"/>
            </p:cNvSpPr>
            <p:nvPr/>
          </p:nvSpPr>
          <p:spPr bwMode="auto">
            <a:xfrm>
              <a:off x="1185190" y="2078845"/>
              <a:ext cx="854074" cy="0"/>
            </a:xfrm>
            <a:prstGeom prst="line">
              <a:avLst/>
            </a:prstGeom>
            <a:noFill/>
            <a:ln w="34925" cap="rnd">
              <a:solidFill>
                <a:srgbClr val="969696"/>
              </a:solidFill>
              <a:prstDash val="sysDot"/>
              <a:round/>
              <a:headEnd/>
              <a:tailEnd type="triangle" w="lg" len="lg"/>
            </a:ln>
          </p:spPr>
          <p:txBody>
            <a:bodyPr/>
            <a:lstStyle/>
            <a:p>
              <a:endParaRPr lang="en-US"/>
            </a:p>
          </p:txBody>
        </p:sp>
        <p:sp>
          <p:nvSpPr>
            <p:cNvPr id="41010" name="Line 63"/>
            <p:cNvSpPr>
              <a:spLocks noChangeShapeType="1"/>
            </p:cNvSpPr>
            <p:nvPr/>
          </p:nvSpPr>
          <p:spPr bwMode="auto">
            <a:xfrm>
              <a:off x="5002148" y="2249316"/>
              <a:ext cx="854074" cy="0"/>
            </a:xfrm>
            <a:prstGeom prst="line">
              <a:avLst/>
            </a:prstGeom>
            <a:noFill/>
            <a:ln w="34925" cap="rnd">
              <a:solidFill>
                <a:schemeClr val="bg2"/>
              </a:solidFill>
              <a:prstDash val="sysDot"/>
              <a:round/>
              <a:headEnd/>
              <a:tailEnd type="triangle" w="lg" len="lg"/>
            </a:ln>
          </p:spPr>
          <p:txBody>
            <a:bodyPr/>
            <a:lstStyle/>
            <a:p>
              <a:endParaRPr lang="en-US"/>
            </a:p>
          </p:txBody>
        </p:sp>
        <p:sp>
          <p:nvSpPr>
            <p:cNvPr id="41011" name="Line 64"/>
            <p:cNvSpPr>
              <a:spLocks noChangeShapeType="1"/>
            </p:cNvSpPr>
            <p:nvPr/>
          </p:nvSpPr>
          <p:spPr bwMode="auto">
            <a:xfrm>
              <a:off x="5002148" y="2420729"/>
              <a:ext cx="854074" cy="0"/>
            </a:xfrm>
            <a:prstGeom prst="line">
              <a:avLst/>
            </a:prstGeom>
            <a:noFill/>
            <a:ln w="34925" cap="rnd">
              <a:solidFill>
                <a:schemeClr val="bg2"/>
              </a:solidFill>
              <a:prstDash val="sysDot"/>
              <a:round/>
              <a:headEnd/>
              <a:tailEnd type="triangle" w="lg" len="lg"/>
            </a:ln>
          </p:spPr>
          <p:txBody>
            <a:bodyPr/>
            <a:lstStyle/>
            <a:p>
              <a:endParaRPr lang="en-US"/>
            </a:p>
          </p:txBody>
        </p:sp>
        <p:sp>
          <p:nvSpPr>
            <p:cNvPr id="41012" name="Line 65"/>
            <p:cNvSpPr>
              <a:spLocks noChangeShapeType="1"/>
            </p:cNvSpPr>
            <p:nvPr/>
          </p:nvSpPr>
          <p:spPr bwMode="auto">
            <a:xfrm>
              <a:off x="5002148" y="2078845"/>
              <a:ext cx="854074" cy="0"/>
            </a:xfrm>
            <a:prstGeom prst="line">
              <a:avLst/>
            </a:prstGeom>
            <a:noFill/>
            <a:ln w="34925" cap="rnd">
              <a:solidFill>
                <a:schemeClr val="bg2"/>
              </a:solidFill>
              <a:prstDash val="sysDot"/>
              <a:round/>
              <a:headEnd/>
              <a:tailEnd type="triangle" w="lg" len="lg"/>
            </a:ln>
          </p:spPr>
          <p:txBody>
            <a:bodyPr/>
            <a:lstStyle/>
            <a:p>
              <a:endParaRPr lang="en-US"/>
            </a:p>
          </p:txBody>
        </p:sp>
        <p:sp>
          <p:nvSpPr>
            <p:cNvPr id="41013" name="AutoShape 67" descr="右上がり対角線 (破線)"/>
            <p:cNvSpPr>
              <a:spLocks noChangeArrowheads="1"/>
            </p:cNvSpPr>
            <p:nvPr/>
          </p:nvSpPr>
          <p:spPr bwMode="auto">
            <a:xfrm>
              <a:off x="4631631" y="1546711"/>
              <a:ext cx="3019403" cy="1343991"/>
            </a:xfrm>
            <a:prstGeom prst="wedgeEllipseCallout">
              <a:avLst>
                <a:gd name="adj1" fmla="val -14352"/>
                <a:gd name="adj2" fmla="val 57009"/>
              </a:avLst>
            </a:prstGeom>
            <a:pattFill prst="dashUpDiag">
              <a:fgClr>
                <a:srgbClr val="CCFFCC">
                  <a:alpha val="30196"/>
                </a:srgbClr>
              </a:fgClr>
              <a:bgClr>
                <a:schemeClr val="bg1">
                  <a:alpha val="30196"/>
                </a:schemeClr>
              </a:bgClr>
            </a:pattFill>
            <a:ln w="9525">
              <a:solidFill>
                <a:schemeClr val="tx1"/>
              </a:solidFill>
              <a:miter lim="800000"/>
              <a:headEnd/>
              <a:tailEnd/>
            </a:ln>
          </p:spPr>
          <p:txBody>
            <a:bodyPr/>
            <a:lstStyle/>
            <a:p>
              <a:pPr algn="ctr"/>
              <a:endParaRPr lang="ja-JP" altLang="ja-JP">
                <a:latin typeface="Gill Sans MT" pitchFamily="34" charset="0"/>
              </a:endParaRPr>
            </a:p>
          </p:txBody>
        </p:sp>
        <p:sp>
          <p:nvSpPr>
            <p:cNvPr id="41014" name="AutoShape 66" descr="右上がり対角線 (破線)"/>
            <p:cNvSpPr>
              <a:spLocks noChangeArrowheads="1"/>
            </p:cNvSpPr>
            <p:nvPr/>
          </p:nvSpPr>
          <p:spPr bwMode="auto">
            <a:xfrm>
              <a:off x="843562" y="1546711"/>
              <a:ext cx="3246737" cy="1301609"/>
            </a:xfrm>
            <a:prstGeom prst="wedgeEllipseCallout">
              <a:avLst>
                <a:gd name="adj1" fmla="val -10116"/>
                <a:gd name="adj2" fmla="val 60421"/>
              </a:avLst>
            </a:prstGeom>
            <a:pattFill prst="dashUpDiag">
              <a:fgClr>
                <a:srgbClr val="CCFFCC">
                  <a:alpha val="30196"/>
                </a:srgbClr>
              </a:fgClr>
              <a:bgClr>
                <a:schemeClr val="bg1">
                  <a:alpha val="30196"/>
                </a:schemeClr>
              </a:bgClr>
            </a:pattFill>
            <a:ln w="9525">
              <a:solidFill>
                <a:schemeClr val="tx1"/>
              </a:solidFill>
              <a:miter lim="800000"/>
              <a:headEnd/>
              <a:tailEnd/>
            </a:ln>
          </p:spPr>
          <p:txBody>
            <a:bodyPr/>
            <a:lstStyle/>
            <a:p>
              <a:pPr algn="ctr"/>
              <a:endParaRPr lang="ja-JP" altLang="ja-JP">
                <a:latin typeface="Gill Sans MT" pitchFamily="34" charset="0"/>
              </a:endParaRPr>
            </a:p>
          </p:txBody>
        </p:sp>
        <p:sp>
          <p:nvSpPr>
            <p:cNvPr id="41015" name="Line 68"/>
            <p:cNvSpPr>
              <a:spLocks noChangeShapeType="1"/>
            </p:cNvSpPr>
            <p:nvPr/>
          </p:nvSpPr>
          <p:spPr bwMode="auto">
            <a:xfrm>
              <a:off x="4517335" y="1547653"/>
              <a:ext cx="0" cy="4356905"/>
            </a:xfrm>
            <a:prstGeom prst="line">
              <a:avLst/>
            </a:prstGeom>
            <a:noFill/>
            <a:ln w="31750">
              <a:solidFill>
                <a:schemeClr val="tx1"/>
              </a:solidFill>
              <a:round/>
              <a:headEnd/>
              <a:tailEnd/>
            </a:ln>
          </p:spPr>
          <p:txBody>
            <a:bodyPr/>
            <a:lstStyle/>
            <a:p>
              <a:endParaRPr lang="en-US"/>
            </a:p>
          </p:txBody>
        </p:sp>
        <p:sp>
          <p:nvSpPr>
            <p:cNvPr id="41016" name="Text Box 70"/>
            <p:cNvSpPr txBox="1">
              <a:spLocks noChangeArrowheads="1"/>
            </p:cNvSpPr>
            <p:nvPr/>
          </p:nvSpPr>
          <p:spPr bwMode="auto">
            <a:xfrm>
              <a:off x="658889" y="1050230"/>
              <a:ext cx="3685162" cy="473089"/>
            </a:xfrm>
            <a:prstGeom prst="rect">
              <a:avLst/>
            </a:prstGeom>
            <a:noFill/>
            <a:ln w="9525">
              <a:noFill/>
              <a:miter lim="800000"/>
              <a:headEnd/>
              <a:tailEnd/>
            </a:ln>
          </p:spPr>
          <p:txBody>
            <a:bodyPr wrap="none">
              <a:spAutoFit/>
            </a:bodyPr>
            <a:lstStyle/>
            <a:p>
              <a:pPr algn="ctr"/>
              <a:r>
                <a:rPr lang="en-US" altLang="ja-JP">
                  <a:latin typeface="Gill Sans MT" pitchFamily="34" charset="0"/>
                </a:rPr>
                <a:t>Event detection from twitter</a:t>
              </a:r>
            </a:p>
          </p:txBody>
        </p:sp>
        <p:pic>
          <p:nvPicPr>
            <p:cNvPr id="41017" name="Picture 2"/>
            <p:cNvPicPr>
              <a:picLocks noChangeAspect="1" noChangeArrowheads="1"/>
            </p:cNvPicPr>
            <p:nvPr/>
          </p:nvPicPr>
          <p:blipFill>
            <a:blip r:embed="rId12"/>
            <a:srcRect/>
            <a:stretch>
              <a:fillRect/>
            </a:stretch>
          </p:blipFill>
          <p:spPr bwMode="auto">
            <a:xfrm>
              <a:off x="2097088" y="1652588"/>
              <a:ext cx="1423987" cy="1068387"/>
            </a:xfrm>
            <a:prstGeom prst="rect">
              <a:avLst/>
            </a:prstGeom>
            <a:noFill/>
            <a:ln w="9525">
              <a:noFill/>
              <a:miter lim="800000"/>
              <a:headEnd/>
              <a:tailEnd/>
            </a:ln>
          </p:spPr>
        </p:pic>
        <p:pic>
          <p:nvPicPr>
            <p:cNvPr id="41018" name="Picture 3"/>
            <p:cNvPicPr>
              <a:picLocks noChangeAspect="1" noChangeArrowheads="1"/>
            </p:cNvPicPr>
            <p:nvPr/>
          </p:nvPicPr>
          <p:blipFill>
            <a:blip r:embed="rId13"/>
            <a:srcRect/>
            <a:stretch>
              <a:fillRect/>
            </a:stretch>
          </p:blipFill>
          <p:spPr bwMode="auto">
            <a:xfrm>
              <a:off x="5970588" y="1652588"/>
              <a:ext cx="574675" cy="1035050"/>
            </a:xfrm>
            <a:prstGeom prst="rect">
              <a:avLst/>
            </a:prstGeom>
            <a:noFill/>
            <a:ln w="9525">
              <a:noFill/>
              <a:miter lim="800000"/>
              <a:headEnd/>
              <a:tailEnd/>
            </a:ln>
          </p:spPr>
        </p:pic>
        <p:sp>
          <p:nvSpPr>
            <p:cNvPr id="41019" name="Text Box 69"/>
            <p:cNvSpPr txBox="1">
              <a:spLocks noChangeArrowheads="1"/>
            </p:cNvSpPr>
            <p:nvPr/>
          </p:nvSpPr>
          <p:spPr bwMode="auto">
            <a:xfrm>
              <a:off x="4815970" y="958723"/>
              <a:ext cx="3078855" cy="827905"/>
            </a:xfrm>
            <a:prstGeom prst="rect">
              <a:avLst/>
            </a:prstGeom>
            <a:noFill/>
            <a:ln w="9525">
              <a:noFill/>
              <a:miter lim="800000"/>
              <a:headEnd/>
              <a:tailEnd/>
            </a:ln>
          </p:spPr>
          <p:txBody>
            <a:bodyPr wrap="none">
              <a:spAutoFit/>
            </a:bodyPr>
            <a:lstStyle/>
            <a:p>
              <a:pPr algn="ctr"/>
              <a:r>
                <a:rPr lang="en-US" altLang="ja-JP">
                  <a:latin typeface="Gill Sans MT" pitchFamily="34" charset="0"/>
                </a:rPr>
                <a:t>Object detection in </a:t>
              </a:r>
              <a:br>
                <a:rPr lang="en-US" altLang="ja-JP">
                  <a:latin typeface="Gill Sans MT" pitchFamily="34" charset="0"/>
                </a:rPr>
              </a:br>
              <a:r>
                <a:rPr lang="en-US" altLang="ja-JP">
                  <a:latin typeface="Gill Sans MT" pitchFamily="34" charset="0"/>
                </a:rPr>
                <a:t>ubiquitous environment</a:t>
              </a:r>
            </a:p>
          </p:txBody>
        </p:sp>
      </p:grpSp>
      <p:sp>
        <p:nvSpPr>
          <p:cNvPr id="40963" name="テキスト ボックス 76"/>
          <p:cNvSpPr txBox="1">
            <a:spLocks noChangeArrowheads="1"/>
          </p:cNvSpPr>
          <p:nvPr/>
        </p:nvSpPr>
        <p:spPr bwMode="auto">
          <a:xfrm>
            <a:off x="714375" y="5429250"/>
            <a:ext cx="8215313" cy="830263"/>
          </a:xfrm>
          <a:prstGeom prst="rect">
            <a:avLst/>
          </a:prstGeom>
          <a:noFill/>
          <a:ln w="9525">
            <a:noFill/>
            <a:miter lim="800000"/>
            <a:headEnd/>
            <a:tailEnd/>
          </a:ln>
        </p:spPr>
        <p:txBody>
          <a:bodyPr>
            <a:spAutoFit/>
          </a:bodyPr>
          <a:lstStyle/>
          <a:p>
            <a:r>
              <a:rPr lang="en-US" altLang="ja-JP" sz="2400">
                <a:latin typeface="Gill Sans MT" pitchFamily="34" charset="0"/>
              </a:rPr>
              <a:t>the correspondence between </a:t>
            </a:r>
            <a:r>
              <a:rPr lang="en-US" altLang="ja-JP" sz="2400">
                <a:solidFill>
                  <a:srgbClr val="FF0000"/>
                </a:solidFill>
                <a:latin typeface="Gill Sans MT" pitchFamily="34" charset="0"/>
              </a:rPr>
              <a:t>tweets processing </a:t>
            </a:r>
            <a:r>
              <a:rPr lang="en-US" altLang="ja-JP" sz="2400">
                <a:latin typeface="Gill Sans MT" pitchFamily="34" charset="0"/>
              </a:rPr>
              <a:t>and</a:t>
            </a:r>
          </a:p>
          <a:p>
            <a:r>
              <a:rPr lang="en-US" altLang="ja-JP" sz="2400">
                <a:solidFill>
                  <a:srgbClr val="FF0000"/>
                </a:solidFill>
                <a:latin typeface="Gill Sans MT" pitchFamily="34" charset="0"/>
              </a:rPr>
              <a:t>sensory data detection</a:t>
            </a:r>
            <a:endParaRPr lang="ja-JP" altLang="en-US" sz="2400">
              <a:solidFill>
                <a:srgbClr val="FF0000"/>
              </a:solidFill>
              <a:latin typeface="Gill Sans MT"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p:txBody>
          <a:bodyPr/>
          <a:lstStyle/>
          <a:p>
            <a:r>
              <a:rPr lang="en-US" altLang="ja-JP" smtClean="0"/>
              <a:t>Tweet as a Sensory Value</a:t>
            </a:r>
            <a:endParaRPr lang="ja-JP" altLang="en-US" smtClean="0"/>
          </a:p>
        </p:txBody>
      </p:sp>
      <p:sp>
        <p:nvSpPr>
          <p:cNvPr id="70" name="角丸四角形吹き出し 69"/>
          <p:cNvSpPr/>
          <p:nvPr/>
        </p:nvSpPr>
        <p:spPr>
          <a:xfrm>
            <a:off x="0" y="3714750"/>
            <a:ext cx="1928813" cy="928688"/>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some users posts</a:t>
            </a:r>
          </a:p>
          <a:p>
            <a:pPr algn="ctr" fontAlgn="auto">
              <a:spcBef>
                <a:spcPts val="0"/>
              </a:spcBef>
              <a:spcAft>
                <a:spcPts val="0"/>
              </a:spcAft>
              <a:defRPr/>
            </a:pPr>
            <a:r>
              <a:rPr lang="en-US" altLang="ja-JP" dirty="0"/>
              <a:t>“earthquake  right now!!”</a:t>
            </a:r>
            <a:endParaRPr lang="ja-JP" altLang="en-US" dirty="0"/>
          </a:p>
        </p:txBody>
      </p:sp>
      <p:sp>
        <p:nvSpPr>
          <p:cNvPr id="72" name="雲形吹き出し 71"/>
          <p:cNvSpPr/>
          <p:nvPr/>
        </p:nvSpPr>
        <p:spPr>
          <a:xfrm>
            <a:off x="6500813" y="2571750"/>
            <a:ext cx="2857500" cy="1643063"/>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some earthquake sensors responses positive value</a:t>
            </a:r>
            <a:endParaRPr lang="ja-JP" altLang="en-US" dirty="0"/>
          </a:p>
        </p:txBody>
      </p:sp>
      <p:sp>
        <p:nvSpPr>
          <p:cNvPr id="73" name="テキスト ボックス 72"/>
          <p:cNvSpPr txBox="1"/>
          <p:nvPr/>
        </p:nvSpPr>
        <p:spPr>
          <a:xfrm>
            <a:off x="642938" y="5537200"/>
            <a:ext cx="7715250" cy="892175"/>
          </a:xfrm>
          <a:prstGeom prst="rect">
            <a:avLst/>
          </a:prstGeom>
          <a:solidFill>
            <a:schemeClr val="bg1"/>
          </a:solidFill>
        </p:spPr>
        <p:txBody>
          <a:bodyPr>
            <a:spAutoFit/>
          </a:bodyPr>
          <a:lstStyle/>
          <a:p>
            <a:pPr fontAlgn="auto">
              <a:spcBef>
                <a:spcPts val="0"/>
              </a:spcBef>
              <a:spcAft>
                <a:spcPts val="0"/>
              </a:spcAft>
              <a:defRPr/>
            </a:pPr>
            <a:r>
              <a:rPr lang="en-US" altLang="ja-JP" sz="2600" dirty="0">
                <a:solidFill>
                  <a:schemeClr val="accent1">
                    <a:lumMod val="75000"/>
                  </a:schemeClr>
                </a:solidFill>
                <a:latin typeface="+mn-lt"/>
                <a:ea typeface="+mn-ea"/>
              </a:rPr>
              <a:t>We can apply methods for sensory data detection to tweets processing</a:t>
            </a:r>
            <a:endParaRPr lang="ja-JP" altLang="en-US" sz="2600" dirty="0">
              <a:solidFill>
                <a:schemeClr val="accent1">
                  <a:lumMod val="75000"/>
                </a:schemeClr>
              </a:solidFill>
              <a:latin typeface="+mn-lt"/>
              <a:ea typeface="+mn-ea"/>
            </a:endParaRPr>
          </a:p>
        </p:txBody>
      </p:sp>
      <p:sp>
        <p:nvSpPr>
          <p:cNvPr id="9" name="AutoShape 4"/>
          <p:cNvSpPr>
            <a:spLocks noChangeArrowheads="1"/>
          </p:cNvSpPr>
          <p:nvPr/>
        </p:nvSpPr>
        <p:spPr bwMode="auto">
          <a:xfrm>
            <a:off x="2035175" y="3552825"/>
            <a:ext cx="444500" cy="300038"/>
          </a:xfrm>
          <a:prstGeom prst="foldedCorner">
            <a:avLst>
              <a:gd name="adj" fmla="val 12500"/>
            </a:avLst>
          </a:prstGeom>
          <a:solidFill>
            <a:schemeClr val="accent1"/>
          </a:solidFill>
          <a:ln w="38100">
            <a:solidFill>
              <a:srgbClr val="FF0000"/>
            </a:solidFill>
            <a:round/>
            <a:headEnd/>
            <a:tailEnd/>
          </a:ln>
        </p:spPr>
        <p:txBody>
          <a:bodyPr wrap="none" anchor="ctr"/>
          <a:lstStyle/>
          <a:p>
            <a:pPr algn="ctr"/>
            <a:r>
              <a:rPr lang="ja-JP" altLang="en-US">
                <a:latin typeface="Gill Sans MT" pitchFamily="34" charset="0"/>
              </a:rPr>
              <a:t>・・・</a:t>
            </a:r>
          </a:p>
        </p:txBody>
      </p:sp>
      <p:sp>
        <p:nvSpPr>
          <p:cNvPr id="43014" name="AutoShape 5"/>
          <p:cNvSpPr>
            <a:spLocks noChangeArrowheads="1"/>
          </p:cNvSpPr>
          <p:nvPr/>
        </p:nvSpPr>
        <p:spPr bwMode="auto">
          <a:xfrm>
            <a:off x="3105150" y="3552825"/>
            <a:ext cx="444500" cy="301625"/>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3015" name="AutoShape 6"/>
          <p:cNvSpPr>
            <a:spLocks noChangeArrowheads="1"/>
          </p:cNvSpPr>
          <p:nvPr/>
        </p:nvSpPr>
        <p:spPr bwMode="auto">
          <a:xfrm>
            <a:off x="4173538" y="3552825"/>
            <a:ext cx="442912" cy="301625"/>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ja-JP" altLang="en-US">
                <a:latin typeface="Gill Sans MT" pitchFamily="34" charset="0"/>
              </a:rPr>
              <a:t>・・・</a:t>
            </a:r>
          </a:p>
        </p:txBody>
      </p:sp>
      <p:sp>
        <p:nvSpPr>
          <p:cNvPr id="43016" name="Line 7"/>
          <p:cNvSpPr>
            <a:spLocks noChangeShapeType="1"/>
          </p:cNvSpPr>
          <p:nvPr/>
        </p:nvSpPr>
        <p:spPr bwMode="auto">
          <a:xfrm flipV="1">
            <a:off x="3235325" y="3852863"/>
            <a:ext cx="90488" cy="168275"/>
          </a:xfrm>
          <a:prstGeom prst="line">
            <a:avLst/>
          </a:prstGeom>
          <a:noFill/>
          <a:ln w="19050">
            <a:solidFill>
              <a:schemeClr val="tx1"/>
            </a:solidFill>
            <a:round/>
            <a:headEnd/>
            <a:tailEnd type="triangle" w="lg" len="lg"/>
          </a:ln>
        </p:spPr>
        <p:txBody>
          <a:bodyPr/>
          <a:lstStyle/>
          <a:p>
            <a:endParaRPr lang="en-US"/>
          </a:p>
        </p:txBody>
      </p:sp>
      <p:pic>
        <p:nvPicPr>
          <p:cNvPr id="43017" name="Picture 8" descr="MCj04184380000[1]"/>
          <p:cNvPicPr>
            <a:picLocks noChangeAspect="1" noChangeArrowheads="1"/>
          </p:cNvPicPr>
          <p:nvPr/>
        </p:nvPicPr>
        <p:blipFill>
          <a:blip r:embed="rId4"/>
          <a:srcRect/>
          <a:stretch>
            <a:fillRect/>
          </a:stretch>
        </p:blipFill>
        <p:spPr bwMode="auto">
          <a:xfrm>
            <a:off x="2835275" y="4722813"/>
            <a:ext cx="979488" cy="719137"/>
          </a:xfrm>
          <a:prstGeom prst="rect">
            <a:avLst/>
          </a:prstGeom>
          <a:noFill/>
          <a:ln w="9525">
            <a:noFill/>
            <a:miter lim="800000"/>
            <a:headEnd/>
            <a:tailEnd/>
          </a:ln>
        </p:spPr>
      </p:pic>
      <p:sp>
        <p:nvSpPr>
          <p:cNvPr id="43018" name="Line 9"/>
          <p:cNvSpPr>
            <a:spLocks noChangeShapeType="1"/>
          </p:cNvSpPr>
          <p:nvPr/>
        </p:nvSpPr>
        <p:spPr bwMode="auto">
          <a:xfrm>
            <a:off x="2168525" y="5122863"/>
            <a:ext cx="666750" cy="0"/>
          </a:xfrm>
          <a:prstGeom prst="line">
            <a:avLst/>
          </a:prstGeom>
          <a:noFill/>
          <a:ln w="34925">
            <a:solidFill>
              <a:schemeClr val="tx1"/>
            </a:solidFill>
            <a:prstDash val="dash"/>
            <a:round/>
            <a:headEnd/>
            <a:tailEnd type="triangle" w="lg" len="lg"/>
          </a:ln>
        </p:spPr>
        <p:txBody>
          <a:bodyPr/>
          <a:lstStyle/>
          <a:p>
            <a:endParaRPr lang="en-US"/>
          </a:p>
        </p:txBody>
      </p:sp>
      <p:sp>
        <p:nvSpPr>
          <p:cNvPr id="43019" name="Line 10"/>
          <p:cNvSpPr>
            <a:spLocks noChangeShapeType="1"/>
          </p:cNvSpPr>
          <p:nvPr/>
        </p:nvSpPr>
        <p:spPr bwMode="auto">
          <a:xfrm>
            <a:off x="2168525" y="5256213"/>
            <a:ext cx="666750" cy="0"/>
          </a:xfrm>
          <a:prstGeom prst="line">
            <a:avLst/>
          </a:prstGeom>
          <a:noFill/>
          <a:ln w="34925">
            <a:solidFill>
              <a:schemeClr val="tx1"/>
            </a:solidFill>
            <a:prstDash val="dash"/>
            <a:round/>
            <a:headEnd/>
            <a:tailEnd type="triangle" w="lg" len="lg"/>
          </a:ln>
        </p:spPr>
        <p:txBody>
          <a:bodyPr/>
          <a:lstStyle/>
          <a:p>
            <a:endParaRPr lang="en-US"/>
          </a:p>
        </p:txBody>
      </p:sp>
      <p:sp>
        <p:nvSpPr>
          <p:cNvPr id="43020" name="Line 11"/>
          <p:cNvSpPr>
            <a:spLocks noChangeShapeType="1"/>
          </p:cNvSpPr>
          <p:nvPr/>
        </p:nvSpPr>
        <p:spPr bwMode="auto">
          <a:xfrm>
            <a:off x="2168525" y="4989513"/>
            <a:ext cx="666750" cy="0"/>
          </a:xfrm>
          <a:prstGeom prst="line">
            <a:avLst/>
          </a:prstGeom>
          <a:noFill/>
          <a:ln w="34925">
            <a:solidFill>
              <a:schemeClr val="tx1"/>
            </a:solidFill>
            <a:prstDash val="dash"/>
            <a:round/>
            <a:headEnd/>
            <a:tailEnd type="triangle" w="lg" len="lg"/>
          </a:ln>
        </p:spPr>
        <p:txBody>
          <a:bodyPr/>
          <a:lstStyle/>
          <a:p>
            <a:endParaRPr lang="en-US"/>
          </a:p>
        </p:txBody>
      </p:sp>
      <p:pic>
        <p:nvPicPr>
          <p:cNvPr id="43021" name="Picture 12" descr="MCj04348740000[1]"/>
          <p:cNvPicPr>
            <a:picLocks noChangeAspect="1" noChangeArrowheads="1"/>
          </p:cNvPicPr>
          <p:nvPr/>
        </p:nvPicPr>
        <p:blipFill>
          <a:blip r:embed="rId5"/>
          <a:srcRect/>
          <a:stretch>
            <a:fillRect/>
          </a:stretch>
        </p:blipFill>
        <p:spPr bwMode="auto">
          <a:xfrm>
            <a:off x="4170363" y="4021138"/>
            <a:ext cx="573087" cy="428625"/>
          </a:xfrm>
          <a:prstGeom prst="rect">
            <a:avLst/>
          </a:prstGeom>
          <a:noFill/>
          <a:ln w="9525">
            <a:noFill/>
            <a:miter lim="800000"/>
            <a:headEnd/>
            <a:tailEnd/>
          </a:ln>
        </p:spPr>
      </p:pic>
      <p:pic>
        <p:nvPicPr>
          <p:cNvPr id="43022" name="Picture 13" descr="MCj04348760000[1]"/>
          <p:cNvPicPr>
            <a:picLocks noChangeAspect="1" noChangeArrowheads="1"/>
          </p:cNvPicPr>
          <p:nvPr/>
        </p:nvPicPr>
        <p:blipFill>
          <a:blip r:embed="rId6"/>
          <a:srcRect/>
          <a:stretch>
            <a:fillRect/>
          </a:stretch>
        </p:blipFill>
        <p:spPr bwMode="auto">
          <a:xfrm>
            <a:off x="3635375" y="4021138"/>
            <a:ext cx="579438" cy="433387"/>
          </a:xfrm>
          <a:prstGeom prst="rect">
            <a:avLst/>
          </a:prstGeom>
          <a:noFill/>
          <a:ln w="9525">
            <a:noFill/>
            <a:miter lim="800000"/>
            <a:headEnd/>
            <a:tailEnd/>
          </a:ln>
        </p:spPr>
      </p:pic>
      <p:pic>
        <p:nvPicPr>
          <p:cNvPr id="43023" name="Picture 14" descr="MCj04348830000[1]"/>
          <p:cNvPicPr>
            <a:picLocks noChangeAspect="1" noChangeArrowheads="1"/>
          </p:cNvPicPr>
          <p:nvPr/>
        </p:nvPicPr>
        <p:blipFill>
          <a:blip r:embed="rId7"/>
          <a:srcRect/>
          <a:stretch>
            <a:fillRect/>
          </a:stretch>
        </p:blipFill>
        <p:spPr bwMode="auto">
          <a:xfrm>
            <a:off x="2970213" y="4021138"/>
            <a:ext cx="666750" cy="500062"/>
          </a:xfrm>
          <a:prstGeom prst="rect">
            <a:avLst/>
          </a:prstGeom>
          <a:noFill/>
          <a:ln w="9525">
            <a:noFill/>
            <a:miter lim="800000"/>
            <a:headEnd/>
            <a:tailEnd/>
          </a:ln>
        </p:spPr>
      </p:pic>
      <p:pic>
        <p:nvPicPr>
          <p:cNvPr id="43024" name="Picture 15" descr="MCj04348840000[1]"/>
          <p:cNvPicPr>
            <a:picLocks noChangeAspect="1" noChangeArrowheads="1"/>
          </p:cNvPicPr>
          <p:nvPr/>
        </p:nvPicPr>
        <p:blipFill>
          <a:blip r:embed="rId8"/>
          <a:srcRect/>
          <a:stretch>
            <a:fillRect/>
          </a:stretch>
        </p:blipFill>
        <p:spPr bwMode="auto">
          <a:xfrm>
            <a:off x="2435225" y="4021138"/>
            <a:ext cx="579438" cy="433387"/>
          </a:xfrm>
          <a:prstGeom prst="rect">
            <a:avLst/>
          </a:prstGeom>
          <a:noFill/>
          <a:ln w="9525">
            <a:noFill/>
            <a:miter lim="800000"/>
            <a:headEnd/>
            <a:tailEnd/>
          </a:ln>
        </p:spPr>
      </p:pic>
      <p:pic>
        <p:nvPicPr>
          <p:cNvPr id="43025" name="Picture 16" descr="MCj04348880000[1]"/>
          <p:cNvPicPr>
            <a:picLocks noChangeAspect="1" noChangeArrowheads="1"/>
          </p:cNvPicPr>
          <p:nvPr/>
        </p:nvPicPr>
        <p:blipFill>
          <a:blip r:embed="rId9"/>
          <a:srcRect/>
          <a:stretch>
            <a:fillRect/>
          </a:stretch>
        </p:blipFill>
        <p:spPr bwMode="auto">
          <a:xfrm>
            <a:off x="1857375" y="4021138"/>
            <a:ext cx="615950" cy="461962"/>
          </a:xfrm>
          <a:prstGeom prst="rect">
            <a:avLst/>
          </a:prstGeom>
          <a:noFill/>
          <a:ln w="9525">
            <a:noFill/>
            <a:miter lim="800000"/>
            <a:headEnd/>
            <a:tailEnd/>
          </a:ln>
        </p:spPr>
      </p:pic>
      <p:pic>
        <p:nvPicPr>
          <p:cNvPr id="43026" name="Picture 17" descr="MCj04350010000[1]"/>
          <p:cNvPicPr>
            <a:picLocks noChangeAspect="1" noChangeArrowheads="1"/>
          </p:cNvPicPr>
          <p:nvPr/>
        </p:nvPicPr>
        <p:blipFill>
          <a:blip r:embed="rId10"/>
          <a:srcRect/>
          <a:stretch>
            <a:fillRect/>
          </a:stretch>
        </p:blipFill>
        <p:spPr bwMode="auto">
          <a:xfrm>
            <a:off x="5992813" y="4654550"/>
            <a:ext cx="457200" cy="820738"/>
          </a:xfrm>
          <a:prstGeom prst="rect">
            <a:avLst/>
          </a:prstGeom>
          <a:noFill/>
          <a:ln w="9525">
            <a:noFill/>
            <a:miter lim="800000"/>
            <a:headEnd/>
            <a:tailEnd/>
          </a:ln>
        </p:spPr>
      </p:pic>
      <p:sp>
        <p:nvSpPr>
          <p:cNvPr id="43027" name="Line 18"/>
          <p:cNvSpPr>
            <a:spLocks noChangeShapeType="1"/>
          </p:cNvSpPr>
          <p:nvPr/>
        </p:nvSpPr>
        <p:spPr bwMode="auto">
          <a:xfrm>
            <a:off x="5237163" y="5132388"/>
            <a:ext cx="666750" cy="0"/>
          </a:xfrm>
          <a:prstGeom prst="line">
            <a:avLst/>
          </a:prstGeom>
          <a:noFill/>
          <a:ln w="34925">
            <a:solidFill>
              <a:schemeClr val="tx1"/>
            </a:solidFill>
            <a:prstDash val="dash"/>
            <a:round/>
            <a:headEnd/>
            <a:tailEnd type="triangle" w="lg" len="lg"/>
          </a:ln>
        </p:spPr>
        <p:txBody>
          <a:bodyPr/>
          <a:lstStyle/>
          <a:p>
            <a:endParaRPr lang="en-US"/>
          </a:p>
        </p:txBody>
      </p:sp>
      <p:sp>
        <p:nvSpPr>
          <p:cNvPr id="43028" name="Line 19"/>
          <p:cNvSpPr>
            <a:spLocks noChangeShapeType="1"/>
          </p:cNvSpPr>
          <p:nvPr/>
        </p:nvSpPr>
        <p:spPr bwMode="auto">
          <a:xfrm>
            <a:off x="5237163" y="5267325"/>
            <a:ext cx="666750" cy="0"/>
          </a:xfrm>
          <a:prstGeom prst="line">
            <a:avLst/>
          </a:prstGeom>
          <a:noFill/>
          <a:ln w="34925">
            <a:solidFill>
              <a:schemeClr val="tx1"/>
            </a:solidFill>
            <a:prstDash val="dash"/>
            <a:round/>
            <a:headEnd/>
            <a:tailEnd type="triangle" w="lg" len="lg"/>
          </a:ln>
        </p:spPr>
        <p:txBody>
          <a:bodyPr/>
          <a:lstStyle/>
          <a:p>
            <a:endParaRPr lang="en-US"/>
          </a:p>
        </p:txBody>
      </p:sp>
      <p:sp>
        <p:nvSpPr>
          <p:cNvPr id="43029" name="Line 20"/>
          <p:cNvSpPr>
            <a:spLocks noChangeShapeType="1"/>
          </p:cNvSpPr>
          <p:nvPr/>
        </p:nvSpPr>
        <p:spPr bwMode="auto">
          <a:xfrm>
            <a:off x="5237163" y="4999038"/>
            <a:ext cx="666750" cy="0"/>
          </a:xfrm>
          <a:prstGeom prst="line">
            <a:avLst/>
          </a:prstGeom>
          <a:noFill/>
          <a:ln w="34925">
            <a:solidFill>
              <a:schemeClr val="tx1"/>
            </a:solidFill>
            <a:prstDash val="dash"/>
            <a:round/>
            <a:headEnd/>
            <a:tailEnd type="triangle" w="lg" len="lg"/>
          </a:ln>
        </p:spPr>
        <p:txBody>
          <a:bodyPr/>
          <a:lstStyle/>
          <a:p>
            <a:endParaRPr lang="en-US"/>
          </a:p>
        </p:txBody>
      </p:sp>
      <p:pic>
        <p:nvPicPr>
          <p:cNvPr id="43030" name="Picture 21" descr="MCj04315700000[1]"/>
          <p:cNvPicPr>
            <a:picLocks noChangeAspect="1" noChangeArrowheads="1"/>
          </p:cNvPicPr>
          <p:nvPr/>
        </p:nvPicPr>
        <p:blipFill>
          <a:blip r:embed="rId11"/>
          <a:srcRect/>
          <a:stretch>
            <a:fillRect/>
          </a:stretch>
        </p:blipFill>
        <p:spPr bwMode="auto">
          <a:xfrm>
            <a:off x="6694488" y="4043363"/>
            <a:ext cx="500062" cy="377825"/>
          </a:xfrm>
          <a:prstGeom prst="rect">
            <a:avLst/>
          </a:prstGeom>
          <a:noFill/>
          <a:ln w="9525">
            <a:noFill/>
            <a:miter lim="800000"/>
            <a:headEnd/>
            <a:tailEnd/>
          </a:ln>
        </p:spPr>
      </p:pic>
      <p:pic>
        <p:nvPicPr>
          <p:cNvPr id="43031" name="Picture 22" descr="MCj04315700000[1]"/>
          <p:cNvPicPr>
            <a:picLocks noChangeAspect="1" noChangeArrowheads="1"/>
          </p:cNvPicPr>
          <p:nvPr/>
        </p:nvPicPr>
        <p:blipFill>
          <a:blip r:embed="rId11"/>
          <a:srcRect/>
          <a:stretch>
            <a:fillRect/>
          </a:stretch>
        </p:blipFill>
        <p:spPr bwMode="auto">
          <a:xfrm>
            <a:off x="6261100" y="4043363"/>
            <a:ext cx="500063" cy="377825"/>
          </a:xfrm>
          <a:prstGeom prst="rect">
            <a:avLst/>
          </a:prstGeom>
          <a:noFill/>
          <a:ln w="9525">
            <a:noFill/>
            <a:miter lim="800000"/>
            <a:headEnd/>
            <a:tailEnd/>
          </a:ln>
        </p:spPr>
      </p:pic>
      <p:pic>
        <p:nvPicPr>
          <p:cNvPr id="43032" name="Picture 23" descr="MCj04315700000[1]"/>
          <p:cNvPicPr>
            <a:picLocks noChangeAspect="1" noChangeArrowheads="1"/>
          </p:cNvPicPr>
          <p:nvPr/>
        </p:nvPicPr>
        <p:blipFill>
          <a:blip r:embed="rId11"/>
          <a:srcRect/>
          <a:stretch>
            <a:fillRect/>
          </a:stretch>
        </p:blipFill>
        <p:spPr bwMode="auto">
          <a:xfrm>
            <a:off x="5848350" y="4052888"/>
            <a:ext cx="500063" cy="377825"/>
          </a:xfrm>
          <a:prstGeom prst="rect">
            <a:avLst/>
          </a:prstGeom>
          <a:noFill/>
          <a:ln w="9525">
            <a:noFill/>
            <a:miter lim="800000"/>
            <a:headEnd/>
            <a:tailEnd/>
          </a:ln>
        </p:spPr>
      </p:pic>
      <p:pic>
        <p:nvPicPr>
          <p:cNvPr id="43033" name="Picture 24" descr="MCj04315700000[1]"/>
          <p:cNvPicPr>
            <a:picLocks noChangeAspect="1" noChangeArrowheads="1"/>
          </p:cNvPicPr>
          <p:nvPr/>
        </p:nvPicPr>
        <p:blipFill>
          <a:blip r:embed="rId11"/>
          <a:srcRect/>
          <a:stretch>
            <a:fillRect/>
          </a:stretch>
        </p:blipFill>
        <p:spPr bwMode="auto">
          <a:xfrm>
            <a:off x="5448300" y="4052888"/>
            <a:ext cx="500063" cy="377825"/>
          </a:xfrm>
          <a:prstGeom prst="rect">
            <a:avLst/>
          </a:prstGeom>
          <a:noFill/>
          <a:ln w="9525">
            <a:noFill/>
            <a:miter lim="800000"/>
            <a:headEnd/>
            <a:tailEnd/>
          </a:ln>
        </p:spPr>
      </p:pic>
      <p:pic>
        <p:nvPicPr>
          <p:cNvPr id="43034" name="Picture 25" descr="MCj04315700000[1]"/>
          <p:cNvPicPr>
            <a:picLocks noChangeAspect="1" noChangeArrowheads="1"/>
          </p:cNvPicPr>
          <p:nvPr/>
        </p:nvPicPr>
        <p:blipFill>
          <a:blip r:embed="rId11"/>
          <a:srcRect/>
          <a:stretch>
            <a:fillRect/>
          </a:stretch>
        </p:blipFill>
        <p:spPr bwMode="auto">
          <a:xfrm>
            <a:off x="5048250" y="4052888"/>
            <a:ext cx="500063" cy="377825"/>
          </a:xfrm>
          <a:prstGeom prst="rect">
            <a:avLst/>
          </a:prstGeom>
          <a:noFill/>
          <a:ln w="9525">
            <a:noFill/>
            <a:miter lim="800000"/>
            <a:headEnd/>
            <a:tailEnd/>
          </a:ln>
        </p:spPr>
      </p:pic>
      <p:sp>
        <p:nvSpPr>
          <p:cNvPr id="43035" name="Text Box 26"/>
          <p:cNvSpPr txBox="1">
            <a:spLocks noChangeArrowheads="1"/>
          </p:cNvSpPr>
          <p:nvPr/>
        </p:nvSpPr>
        <p:spPr bwMode="auto">
          <a:xfrm>
            <a:off x="1879600" y="3371850"/>
            <a:ext cx="754063" cy="344488"/>
          </a:xfrm>
          <a:prstGeom prst="rect">
            <a:avLst/>
          </a:prstGeom>
          <a:noFill/>
          <a:ln w="9525">
            <a:noFill/>
            <a:miter lim="800000"/>
            <a:headEnd/>
            <a:tailEnd/>
          </a:ln>
        </p:spPr>
        <p:txBody>
          <a:bodyPr wrap="none">
            <a:spAutoFit/>
          </a:bodyPr>
          <a:lstStyle/>
          <a:p>
            <a:r>
              <a:rPr lang="en-US" altLang="ja-JP" sz="1400">
                <a:latin typeface="Gill Sans MT" pitchFamily="34" charset="0"/>
              </a:rPr>
              <a:t>tweets</a:t>
            </a:r>
          </a:p>
        </p:txBody>
      </p:sp>
      <p:sp>
        <p:nvSpPr>
          <p:cNvPr id="43036" name="Line 29"/>
          <p:cNvSpPr>
            <a:spLocks noChangeShapeType="1"/>
          </p:cNvSpPr>
          <p:nvPr/>
        </p:nvSpPr>
        <p:spPr bwMode="auto">
          <a:xfrm flipH="1" flipV="1">
            <a:off x="3859213" y="3852863"/>
            <a:ext cx="88900" cy="168275"/>
          </a:xfrm>
          <a:prstGeom prst="line">
            <a:avLst/>
          </a:prstGeom>
          <a:noFill/>
          <a:ln w="19050">
            <a:solidFill>
              <a:schemeClr val="tx1"/>
            </a:solidFill>
            <a:round/>
            <a:headEnd/>
            <a:tailEnd type="triangle" w="lg" len="lg"/>
          </a:ln>
        </p:spPr>
        <p:txBody>
          <a:bodyPr/>
          <a:lstStyle/>
          <a:p>
            <a:endParaRPr lang="en-US"/>
          </a:p>
        </p:txBody>
      </p:sp>
      <p:sp>
        <p:nvSpPr>
          <p:cNvPr id="43037" name="Line 30"/>
          <p:cNvSpPr>
            <a:spLocks noChangeShapeType="1"/>
          </p:cNvSpPr>
          <p:nvPr/>
        </p:nvSpPr>
        <p:spPr bwMode="auto">
          <a:xfrm flipV="1">
            <a:off x="2746375" y="3852863"/>
            <a:ext cx="88900" cy="168275"/>
          </a:xfrm>
          <a:prstGeom prst="line">
            <a:avLst/>
          </a:prstGeom>
          <a:noFill/>
          <a:ln w="19050">
            <a:solidFill>
              <a:schemeClr val="tx1"/>
            </a:solidFill>
            <a:round/>
            <a:headEnd/>
            <a:tailEnd type="triangle" w="lg" len="lg"/>
          </a:ln>
        </p:spPr>
        <p:txBody>
          <a:bodyPr/>
          <a:lstStyle/>
          <a:p>
            <a:endParaRPr lang="en-US"/>
          </a:p>
        </p:txBody>
      </p:sp>
      <p:sp>
        <p:nvSpPr>
          <p:cNvPr id="43038" name="Line 31"/>
          <p:cNvSpPr>
            <a:spLocks noChangeShapeType="1"/>
          </p:cNvSpPr>
          <p:nvPr/>
        </p:nvSpPr>
        <p:spPr bwMode="auto">
          <a:xfrm flipV="1">
            <a:off x="2257425" y="3852863"/>
            <a:ext cx="88900" cy="168275"/>
          </a:xfrm>
          <a:prstGeom prst="line">
            <a:avLst/>
          </a:prstGeom>
          <a:noFill/>
          <a:ln w="19050">
            <a:solidFill>
              <a:schemeClr val="tx1"/>
            </a:solidFill>
            <a:round/>
            <a:headEnd/>
            <a:tailEnd type="triangle" w="lg" len="lg"/>
          </a:ln>
        </p:spPr>
        <p:txBody>
          <a:bodyPr/>
          <a:lstStyle/>
          <a:p>
            <a:endParaRPr lang="en-US"/>
          </a:p>
        </p:txBody>
      </p:sp>
      <p:sp>
        <p:nvSpPr>
          <p:cNvPr id="43039" name="Line 32"/>
          <p:cNvSpPr>
            <a:spLocks noChangeShapeType="1"/>
          </p:cNvSpPr>
          <p:nvPr/>
        </p:nvSpPr>
        <p:spPr bwMode="auto">
          <a:xfrm flipH="1" flipV="1">
            <a:off x="4392613" y="3852863"/>
            <a:ext cx="88900" cy="168275"/>
          </a:xfrm>
          <a:prstGeom prst="line">
            <a:avLst/>
          </a:prstGeom>
          <a:noFill/>
          <a:ln w="19050">
            <a:solidFill>
              <a:schemeClr val="tx1"/>
            </a:solidFill>
            <a:round/>
            <a:headEnd/>
            <a:tailEnd type="triangle" w="lg" len="lg"/>
          </a:ln>
        </p:spPr>
        <p:txBody>
          <a:bodyPr/>
          <a:lstStyle/>
          <a:p>
            <a:endParaRPr lang="en-US"/>
          </a:p>
        </p:txBody>
      </p:sp>
      <p:sp>
        <p:nvSpPr>
          <p:cNvPr id="43040" name="Line 33"/>
          <p:cNvSpPr>
            <a:spLocks noChangeShapeType="1"/>
          </p:cNvSpPr>
          <p:nvPr/>
        </p:nvSpPr>
        <p:spPr bwMode="auto">
          <a:xfrm flipV="1">
            <a:off x="2346325" y="3019425"/>
            <a:ext cx="488950" cy="533400"/>
          </a:xfrm>
          <a:prstGeom prst="line">
            <a:avLst/>
          </a:prstGeom>
          <a:noFill/>
          <a:ln w="19050">
            <a:solidFill>
              <a:schemeClr val="tx1"/>
            </a:solidFill>
            <a:round/>
            <a:headEnd/>
            <a:tailEnd type="triangle" w="lg" len="lg"/>
          </a:ln>
        </p:spPr>
        <p:txBody>
          <a:bodyPr/>
          <a:lstStyle/>
          <a:p>
            <a:endParaRPr lang="en-US"/>
          </a:p>
        </p:txBody>
      </p:sp>
      <p:sp>
        <p:nvSpPr>
          <p:cNvPr id="43041" name="Oval 34"/>
          <p:cNvSpPr>
            <a:spLocks noChangeArrowheads="1"/>
          </p:cNvSpPr>
          <p:nvPr/>
        </p:nvSpPr>
        <p:spPr bwMode="auto">
          <a:xfrm>
            <a:off x="2301875" y="2786063"/>
            <a:ext cx="2003425" cy="234950"/>
          </a:xfrm>
          <a:prstGeom prst="ellipse">
            <a:avLst/>
          </a:prstGeom>
          <a:solidFill>
            <a:srgbClr val="FFFF99"/>
          </a:solidFill>
          <a:ln w="9525">
            <a:solidFill>
              <a:schemeClr val="tx1"/>
            </a:solidFill>
            <a:round/>
            <a:headEnd/>
            <a:tailEnd/>
          </a:ln>
        </p:spPr>
        <p:txBody>
          <a:bodyPr wrap="none" anchor="ctr"/>
          <a:lstStyle/>
          <a:p>
            <a:pPr algn="ctr"/>
            <a:r>
              <a:rPr lang="en-US" altLang="ja-JP" sz="1400">
                <a:latin typeface="Gill Sans MT" pitchFamily="34" charset="0"/>
              </a:rPr>
              <a:t>Probabilistic model</a:t>
            </a:r>
          </a:p>
        </p:txBody>
      </p:sp>
      <p:sp>
        <p:nvSpPr>
          <p:cNvPr id="43042" name="Line 35"/>
          <p:cNvSpPr>
            <a:spLocks noChangeShapeType="1"/>
          </p:cNvSpPr>
          <p:nvPr/>
        </p:nvSpPr>
        <p:spPr bwMode="auto">
          <a:xfrm flipV="1">
            <a:off x="2746375" y="3019425"/>
            <a:ext cx="355600" cy="533400"/>
          </a:xfrm>
          <a:prstGeom prst="line">
            <a:avLst/>
          </a:prstGeom>
          <a:noFill/>
          <a:ln w="19050">
            <a:solidFill>
              <a:schemeClr val="tx1"/>
            </a:solidFill>
            <a:round/>
            <a:headEnd/>
            <a:tailEnd type="triangle" w="lg" len="lg"/>
          </a:ln>
        </p:spPr>
        <p:txBody>
          <a:bodyPr/>
          <a:lstStyle/>
          <a:p>
            <a:endParaRPr lang="en-US"/>
          </a:p>
        </p:txBody>
      </p:sp>
      <p:sp>
        <p:nvSpPr>
          <p:cNvPr id="43043" name="Line 36"/>
          <p:cNvSpPr>
            <a:spLocks noChangeShapeType="1"/>
          </p:cNvSpPr>
          <p:nvPr/>
        </p:nvSpPr>
        <p:spPr bwMode="auto">
          <a:xfrm flipV="1">
            <a:off x="3325813" y="3019425"/>
            <a:ext cx="0" cy="533400"/>
          </a:xfrm>
          <a:prstGeom prst="line">
            <a:avLst/>
          </a:prstGeom>
          <a:noFill/>
          <a:ln w="19050">
            <a:solidFill>
              <a:schemeClr val="tx1"/>
            </a:solidFill>
            <a:round/>
            <a:headEnd/>
            <a:tailEnd type="triangle" w="lg" len="lg"/>
          </a:ln>
        </p:spPr>
        <p:txBody>
          <a:bodyPr/>
          <a:lstStyle/>
          <a:p>
            <a:endParaRPr lang="en-US"/>
          </a:p>
        </p:txBody>
      </p:sp>
      <p:sp>
        <p:nvSpPr>
          <p:cNvPr id="43044" name="Line 37"/>
          <p:cNvSpPr>
            <a:spLocks noChangeShapeType="1"/>
          </p:cNvSpPr>
          <p:nvPr/>
        </p:nvSpPr>
        <p:spPr bwMode="auto">
          <a:xfrm flipH="1" flipV="1">
            <a:off x="3548063" y="3019425"/>
            <a:ext cx="355600" cy="533400"/>
          </a:xfrm>
          <a:prstGeom prst="line">
            <a:avLst/>
          </a:prstGeom>
          <a:noFill/>
          <a:ln w="19050">
            <a:solidFill>
              <a:schemeClr val="tx1"/>
            </a:solidFill>
            <a:round/>
            <a:headEnd/>
            <a:tailEnd type="triangle" w="lg" len="lg"/>
          </a:ln>
        </p:spPr>
        <p:txBody>
          <a:bodyPr/>
          <a:lstStyle/>
          <a:p>
            <a:endParaRPr lang="en-US"/>
          </a:p>
        </p:txBody>
      </p:sp>
      <p:sp>
        <p:nvSpPr>
          <p:cNvPr id="43045" name="Line 38"/>
          <p:cNvSpPr>
            <a:spLocks noChangeShapeType="1"/>
          </p:cNvSpPr>
          <p:nvPr/>
        </p:nvSpPr>
        <p:spPr bwMode="auto">
          <a:xfrm flipH="1" flipV="1">
            <a:off x="3857625" y="3000375"/>
            <a:ext cx="488950" cy="533400"/>
          </a:xfrm>
          <a:prstGeom prst="line">
            <a:avLst/>
          </a:prstGeom>
          <a:noFill/>
          <a:ln w="19050">
            <a:solidFill>
              <a:schemeClr val="tx1"/>
            </a:solidFill>
            <a:round/>
            <a:headEnd/>
            <a:tailEnd type="triangle" w="lg" len="lg"/>
          </a:ln>
        </p:spPr>
        <p:txBody>
          <a:bodyPr/>
          <a:lstStyle/>
          <a:p>
            <a:endParaRPr lang="en-US"/>
          </a:p>
        </p:txBody>
      </p:sp>
      <p:sp>
        <p:nvSpPr>
          <p:cNvPr id="43046" name="Oval 39"/>
          <p:cNvSpPr>
            <a:spLocks noChangeArrowheads="1"/>
          </p:cNvSpPr>
          <p:nvPr/>
        </p:nvSpPr>
        <p:spPr bwMode="auto">
          <a:xfrm>
            <a:off x="2212975" y="3186113"/>
            <a:ext cx="2179638" cy="234950"/>
          </a:xfrm>
          <a:prstGeom prst="ellipse">
            <a:avLst/>
          </a:prstGeom>
          <a:solidFill>
            <a:srgbClr val="FFCC99">
              <a:alpha val="79999"/>
            </a:srgbClr>
          </a:solidFill>
          <a:ln w="9525">
            <a:solidFill>
              <a:schemeClr val="tx1"/>
            </a:solidFill>
            <a:round/>
            <a:headEnd/>
            <a:tailEnd/>
          </a:ln>
        </p:spPr>
        <p:txBody>
          <a:bodyPr wrap="none" anchor="ctr"/>
          <a:lstStyle/>
          <a:p>
            <a:pPr algn="ctr"/>
            <a:r>
              <a:rPr lang="en-US" altLang="ja-JP" sz="1400">
                <a:latin typeface="Gill Sans MT" pitchFamily="34" charset="0"/>
              </a:rPr>
              <a:t>Classifier</a:t>
            </a:r>
          </a:p>
        </p:txBody>
      </p:sp>
      <p:sp>
        <p:nvSpPr>
          <p:cNvPr id="43047" name="Text Box 41"/>
          <p:cNvSpPr txBox="1">
            <a:spLocks noChangeArrowheads="1"/>
          </p:cNvSpPr>
          <p:nvPr/>
        </p:nvSpPr>
        <p:spPr bwMode="auto">
          <a:xfrm>
            <a:off x="4881563" y="4375150"/>
            <a:ext cx="2371725" cy="381000"/>
          </a:xfrm>
          <a:prstGeom prst="rect">
            <a:avLst/>
          </a:prstGeom>
          <a:noFill/>
          <a:ln w="9525">
            <a:noFill/>
            <a:miter lim="800000"/>
            <a:headEnd/>
            <a:tailEnd/>
          </a:ln>
        </p:spPr>
        <p:txBody>
          <a:bodyPr wrap="none">
            <a:spAutoFit/>
          </a:bodyPr>
          <a:lstStyle/>
          <a:p>
            <a:r>
              <a:rPr lang="en-US" altLang="ja-JP" sz="1600">
                <a:latin typeface="Gill Sans MT" pitchFamily="34" charset="0"/>
              </a:rPr>
              <a:t>observation by sensors</a:t>
            </a:r>
          </a:p>
        </p:txBody>
      </p:sp>
      <p:sp>
        <p:nvSpPr>
          <p:cNvPr id="43048" name="Text Box 42"/>
          <p:cNvSpPr txBox="1">
            <a:spLocks noChangeArrowheads="1"/>
          </p:cNvSpPr>
          <p:nvPr/>
        </p:nvSpPr>
        <p:spPr bwMode="auto">
          <a:xfrm>
            <a:off x="1870075" y="4454525"/>
            <a:ext cx="2870200" cy="379413"/>
          </a:xfrm>
          <a:prstGeom prst="rect">
            <a:avLst/>
          </a:prstGeom>
          <a:noFill/>
          <a:ln w="9525">
            <a:noFill/>
            <a:miter lim="800000"/>
            <a:headEnd/>
            <a:tailEnd/>
          </a:ln>
        </p:spPr>
        <p:txBody>
          <a:bodyPr wrap="none">
            <a:spAutoFit/>
          </a:bodyPr>
          <a:lstStyle/>
          <a:p>
            <a:r>
              <a:rPr lang="en-US" altLang="ja-JP" sz="1600">
                <a:latin typeface="Gill Sans MT" pitchFamily="34" charset="0"/>
              </a:rPr>
              <a:t>observation by twitter users</a:t>
            </a:r>
          </a:p>
        </p:txBody>
      </p:sp>
      <p:sp>
        <p:nvSpPr>
          <p:cNvPr id="43049" name="Text Box 43"/>
          <p:cNvSpPr txBox="1">
            <a:spLocks noChangeArrowheads="1"/>
          </p:cNvSpPr>
          <p:nvPr/>
        </p:nvSpPr>
        <p:spPr bwMode="auto">
          <a:xfrm>
            <a:off x="3592513" y="5084763"/>
            <a:ext cx="1187450" cy="344487"/>
          </a:xfrm>
          <a:prstGeom prst="rect">
            <a:avLst/>
          </a:prstGeom>
          <a:noFill/>
          <a:ln w="9525">
            <a:noFill/>
            <a:miter lim="800000"/>
            <a:headEnd/>
            <a:tailEnd/>
          </a:ln>
        </p:spPr>
        <p:txBody>
          <a:bodyPr wrap="none">
            <a:spAutoFit/>
          </a:bodyPr>
          <a:lstStyle/>
          <a:p>
            <a:r>
              <a:rPr lang="en-US" altLang="ja-JP" sz="1400">
                <a:latin typeface="Gill Sans MT" pitchFamily="34" charset="0"/>
              </a:rPr>
              <a:t>target event</a:t>
            </a:r>
          </a:p>
        </p:txBody>
      </p:sp>
      <p:sp>
        <p:nvSpPr>
          <p:cNvPr id="43050" name="Text Box 44"/>
          <p:cNvSpPr txBox="1">
            <a:spLocks noChangeArrowheads="1"/>
          </p:cNvSpPr>
          <p:nvPr/>
        </p:nvSpPr>
        <p:spPr bwMode="auto">
          <a:xfrm>
            <a:off x="6459538" y="5003800"/>
            <a:ext cx="1255712" cy="346075"/>
          </a:xfrm>
          <a:prstGeom prst="rect">
            <a:avLst/>
          </a:prstGeom>
          <a:noFill/>
          <a:ln w="9525">
            <a:noFill/>
            <a:miter lim="800000"/>
            <a:headEnd/>
            <a:tailEnd/>
          </a:ln>
        </p:spPr>
        <p:txBody>
          <a:bodyPr wrap="none">
            <a:spAutoFit/>
          </a:bodyPr>
          <a:lstStyle/>
          <a:p>
            <a:r>
              <a:rPr lang="en-US" altLang="ja-JP" sz="1400">
                <a:latin typeface="Gill Sans MT" pitchFamily="34" charset="0"/>
              </a:rPr>
              <a:t>target object</a:t>
            </a:r>
          </a:p>
        </p:txBody>
      </p:sp>
      <p:sp>
        <p:nvSpPr>
          <p:cNvPr id="43051" name="Oval 45"/>
          <p:cNvSpPr>
            <a:spLocks noChangeArrowheads="1"/>
          </p:cNvSpPr>
          <p:nvPr/>
        </p:nvSpPr>
        <p:spPr bwMode="auto">
          <a:xfrm>
            <a:off x="4972050" y="2786063"/>
            <a:ext cx="2000250" cy="234950"/>
          </a:xfrm>
          <a:prstGeom prst="ellipse">
            <a:avLst/>
          </a:prstGeom>
          <a:solidFill>
            <a:srgbClr val="FFFF99"/>
          </a:solidFill>
          <a:ln w="9525">
            <a:solidFill>
              <a:schemeClr val="tx1"/>
            </a:solidFill>
            <a:round/>
            <a:headEnd/>
            <a:tailEnd/>
          </a:ln>
        </p:spPr>
        <p:txBody>
          <a:bodyPr wrap="none" anchor="ctr"/>
          <a:lstStyle/>
          <a:p>
            <a:pPr algn="ctr"/>
            <a:r>
              <a:rPr lang="en-US" altLang="ja-JP" sz="1400">
                <a:latin typeface="Gill Sans MT" pitchFamily="34" charset="0"/>
              </a:rPr>
              <a:t>Probabilistic model</a:t>
            </a:r>
          </a:p>
        </p:txBody>
      </p:sp>
      <p:grpSp>
        <p:nvGrpSpPr>
          <p:cNvPr id="43052" name="Group 46"/>
          <p:cNvGrpSpPr>
            <a:grpSpLocks/>
          </p:cNvGrpSpPr>
          <p:nvPr/>
        </p:nvGrpSpPr>
        <p:grpSpPr bwMode="auto">
          <a:xfrm>
            <a:off x="5238750" y="3019425"/>
            <a:ext cx="1689100" cy="1068388"/>
            <a:chOff x="3470" y="1479"/>
            <a:chExt cx="2041" cy="726"/>
          </a:xfrm>
        </p:grpSpPr>
        <p:sp>
          <p:nvSpPr>
            <p:cNvPr id="43079" name="Line 47"/>
            <p:cNvSpPr>
              <a:spLocks noChangeShapeType="1"/>
            </p:cNvSpPr>
            <p:nvPr/>
          </p:nvSpPr>
          <p:spPr bwMode="auto">
            <a:xfrm flipV="1">
              <a:off x="3470" y="1479"/>
              <a:ext cx="499" cy="726"/>
            </a:xfrm>
            <a:prstGeom prst="line">
              <a:avLst/>
            </a:prstGeom>
            <a:noFill/>
            <a:ln w="19050">
              <a:solidFill>
                <a:schemeClr val="tx1"/>
              </a:solidFill>
              <a:round/>
              <a:headEnd/>
              <a:tailEnd type="triangle" w="lg" len="lg"/>
            </a:ln>
          </p:spPr>
          <p:txBody>
            <a:bodyPr/>
            <a:lstStyle/>
            <a:p>
              <a:endParaRPr lang="en-US"/>
            </a:p>
          </p:txBody>
        </p:sp>
        <p:sp>
          <p:nvSpPr>
            <p:cNvPr id="43080" name="Line 48"/>
            <p:cNvSpPr>
              <a:spLocks noChangeShapeType="1"/>
            </p:cNvSpPr>
            <p:nvPr/>
          </p:nvSpPr>
          <p:spPr bwMode="auto">
            <a:xfrm flipV="1">
              <a:off x="3878" y="1479"/>
              <a:ext cx="363" cy="726"/>
            </a:xfrm>
            <a:prstGeom prst="line">
              <a:avLst/>
            </a:prstGeom>
            <a:noFill/>
            <a:ln w="19050">
              <a:solidFill>
                <a:schemeClr val="tx1"/>
              </a:solidFill>
              <a:round/>
              <a:headEnd/>
              <a:tailEnd type="triangle" w="lg" len="lg"/>
            </a:ln>
          </p:spPr>
          <p:txBody>
            <a:bodyPr/>
            <a:lstStyle/>
            <a:p>
              <a:endParaRPr lang="en-US"/>
            </a:p>
          </p:txBody>
        </p:sp>
        <p:sp>
          <p:nvSpPr>
            <p:cNvPr id="43081" name="Line 49"/>
            <p:cNvSpPr>
              <a:spLocks noChangeShapeType="1"/>
            </p:cNvSpPr>
            <p:nvPr/>
          </p:nvSpPr>
          <p:spPr bwMode="auto">
            <a:xfrm flipV="1">
              <a:off x="4468" y="1479"/>
              <a:ext cx="0" cy="726"/>
            </a:xfrm>
            <a:prstGeom prst="line">
              <a:avLst/>
            </a:prstGeom>
            <a:noFill/>
            <a:ln w="19050">
              <a:solidFill>
                <a:schemeClr val="tx1"/>
              </a:solidFill>
              <a:round/>
              <a:headEnd/>
              <a:tailEnd type="triangle" w="lg" len="lg"/>
            </a:ln>
          </p:spPr>
          <p:txBody>
            <a:bodyPr/>
            <a:lstStyle/>
            <a:p>
              <a:endParaRPr lang="en-US"/>
            </a:p>
          </p:txBody>
        </p:sp>
        <p:sp>
          <p:nvSpPr>
            <p:cNvPr id="43082" name="Line 50"/>
            <p:cNvSpPr>
              <a:spLocks noChangeShapeType="1"/>
            </p:cNvSpPr>
            <p:nvPr/>
          </p:nvSpPr>
          <p:spPr bwMode="auto">
            <a:xfrm flipH="1" flipV="1">
              <a:off x="4695" y="1479"/>
              <a:ext cx="363" cy="726"/>
            </a:xfrm>
            <a:prstGeom prst="line">
              <a:avLst/>
            </a:prstGeom>
            <a:noFill/>
            <a:ln w="19050">
              <a:solidFill>
                <a:schemeClr val="tx1"/>
              </a:solidFill>
              <a:round/>
              <a:headEnd/>
              <a:tailEnd type="triangle" w="lg" len="lg"/>
            </a:ln>
          </p:spPr>
          <p:txBody>
            <a:bodyPr/>
            <a:lstStyle/>
            <a:p>
              <a:endParaRPr lang="en-US"/>
            </a:p>
          </p:txBody>
        </p:sp>
        <p:sp>
          <p:nvSpPr>
            <p:cNvPr id="43083" name="Line 51"/>
            <p:cNvSpPr>
              <a:spLocks noChangeShapeType="1"/>
            </p:cNvSpPr>
            <p:nvPr/>
          </p:nvSpPr>
          <p:spPr bwMode="auto">
            <a:xfrm flipH="1" flipV="1">
              <a:off x="5012" y="1479"/>
              <a:ext cx="499" cy="726"/>
            </a:xfrm>
            <a:prstGeom prst="line">
              <a:avLst/>
            </a:prstGeom>
            <a:noFill/>
            <a:ln w="19050">
              <a:solidFill>
                <a:schemeClr val="tx1"/>
              </a:solidFill>
              <a:round/>
              <a:headEnd/>
              <a:tailEnd type="triangle" w="lg" len="lg"/>
            </a:ln>
          </p:spPr>
          <p:txBody>
            <a:bodyPr/>
            <a:lstStyle/>
            <a:p>
              <a:endParaRPr lang="en-US"/>
            </a:p>
          </p:txBody>
        </p:sp>
      </p:grpSp>
      <p:sp>
        <p:nvSpPr>
          <p:cNvPr id="43053" name="Text Box 52"/>
          <p:cNvSpPr txBox="1">
            <a:spLocks noChangeArrowheads="1"/>
          </p:cNvSpPr>
          <p:nvPr/>
        </p:nvSpPr>
        <p:spPr bwMode="auto">
          <a:xfrm>
            <a:off x="5037138" y="3108325"/>
            <a:ext cx="703262" cy="346075"/>
          </a:xfrm>
          <a:prstGeom prst="rect">
            <a:avLst/>
          </a:prstGeom>
          <a:solidFill>
            <a:schemeClr val="bg1">
              <a:alpha val="79999"/>
            </a:schemeClr>
          </a:solidFill>
          <a:ln w="9525">
            <a:noFill/>
            <a:miter lim="800000"/>
            <a:headEnd/>
            <a:tailEnd/>
          </a:ln>
        </p:spPr>
        <p:txBody>
          <a:bodyPr wrap="none">
            <a:spAutoFit/>
          </a:bodyPr>
          <a:lstStyle/>
          <a:p>
            <a:r>
              <a:rPr lang="en-US" altLang="ja-JP" sz="1400">
                <a:latin typeface="Gill Sans MT" pitchFamily="34" charset="0"/>
              </a:rPr>
              <a:t>values</a:t>
            </a:r>
          </a:p>
        </p:txBody>
      </p:sp>
      <p:sp>
        <p:nvSpPr>
          <p:cNvPr id="43054" name="Line 57"/>
          <p:cNvSpPr>
            <a:spLocks noChangeShapeType="1"/>
          </p:cNvSpPr>
          <p:nvPr/>
        </p:nvSpPr>
        <p:spPr bwMode="auto">
          <a:xfrm>
            <a:off x="2168525" y="2222500"/>
            <a:ext cx="666750" cy="0"/>
          </a:xfrm>
          <a:prstGeom prst="line">
            <a:avLst/>
          </a:prstGeom>
          <a:noFill/>
          <a:ln w="34925" cap="rnd">
            <a:solidFill>
              <a:srgbClr val="969696"/>
            </a:solidFill>
            <a:prstDash val="sysDot"/>
            <a:round/>
            <a:headEnd/>
            <a:tailEnd type="triangle" w="lg" len="lg"/>
          </a:ln>
        </p:spPr>
        <p:txBody>
          <a:bodyPr/>
          <a:lstStyle/>
          <a:p>
            <a:endParaRPr lang="en-US"/>
          </a:p>
        </p:txBody>
      </p:sp>
      <p:sp>
        <p:nvSpPr>
          <p:cNvPr id="43055" name="Line 58"/>
          <p:cNvSpPr>
            <a:spLocks noChangeShapeType="1"/>
          </p:cNvSpPr>
          <p:nvPr/>
        </p:nvSpPr>
        <p:spPr bwMode="auto">
          <a:xfrm>
            <a:off x="2168525" y="2355850"/>
            <a:ext cx="666750" cy="0"/>
          </a:xfrm>
          <a:prstGeom prst="line">
            <a:avLst/>
          </a:prstGeom>
          <a:noFill/>
          <a:ln w="34925" cap="rnd">
            <a:solidFill>
              <a:srgbClr val="969696"/>
            </a:solidFill>
            <a:prstDash val="sysDot"/>
            <a:round/>
            <a:headEnd/>
            <a:tailEnd type="triangle" w="lg" len="lg"/>
          </a:ln>
        </p:spPr>
        <p:txBody>
          <a:bodyPr/>
          <a:lstStyle/>
          <a:p>
            <a:endParaRPr lang="en-US"/>
          </a:p>
        </p:txBody>
      </p:sp>
      <p:sp>
        <p:nvSpPr>
          <p:cNvPr id="43056" name="Line 59"/>
          <p:cNvSpPr>
            <a:spLocks noChangeShapeType="1"/>
          </p:cNvSpPr>
          <p:nvPr/>
        </p:nvSpPr>
        <p:spPr bwMode="auto">
          <a:xfrm>
            <a:off x="2168525" y="2089150"/>
            <a:ext cx="666750" cy="0"/>
          </a:xfrm>
          <a:prstGeom prst="line">
            <a:avLst/>
          </a:prstGeom>
          <a:noFill/>
          <a:ln w="34925" cap="rnd">
            <a:solidFill>
              <a:srgbClr val="969696"/>
            </a:solidFill>
            <a:prstDash val="sysDot"/>
            <a:round/>
            <a:headEnd/>
            <a:tailEnd type="triangle" w="lg" len="lg"/>
          </a:ln>
        </p:spPr>
        <p:txBody>
          <a:bodyPr/>
          <a:lstStyle/>
          <a:p>
            <a:endParaRPr lang="en-US"/>
          </a:p>
        </p:txBody>
      </p:sp>
      <p:sp>
        <p:nvSpPr>
          <p:cNvPr id="43057" name="Line 63"/>
          <p:cNvSpPr>
            <a:spLocks noChangeShapeType="1"/>
          </p:cNvSpPr>
          <p:nvPr/>
        </p:nvSpPr>
        <p:spPr bwMode="auto">
          <a:xfrm>
            <a:off x="5148263" y="2222500"/>
            <a:ext cx="666750" cy="0"/>
          </a:xfrm>
          <a:prstGeom prst="line">
            <a:avLst/>
          </a:prstGeom>
          <a:noFill/>
          <a:ln w="34925" cap="rnd">
            <a:solidFill>
              <a:schemeClr val="bg2"/>
            </a:solidFill>
            <a:prstDash val="sysDot"/>
            <a:round/>
            <a:headEnd/>
            <a:tailEnd type="triangle" w="lg" len="lg"/>
          </a:ln>
        </p:spPr>
        <p:txBody>
          <a:bodyPr/>
          <a:lstStyle/>
          <a:p>
            <a:endParaRPr lang="en-US"/>
          </a:p>
        </p:txBody>
      </p:sp>
      <p:sp>
        <p:nvSpPr>
          <p:cNvPr id="43058" name="Line 64"/>
          <p:cNvSpPr>
            <a:spLocks noChangeShapeType="1"/>
          </p:cNvSpPr>
          <p:nvPr/>
        </p:nvSpPr>
        <p:spPr bwMode="auto">
          <a:xfrm>
            <a:off x="5148263" y="2355850"/>
            <a:ext cx="666750" cy="0"/>
          </a:xfrm>
          <a:prstGeom prst="line">
            <a:avLst/>
          </a:prstGeom>
          <a:noFill/>
          <a:ln w="34925" cap="rnd">
            <a:solidFill>
              <a:schemeClr val="bg2"/>
            </a:solidFill>
            <a:prstDash val="sysDot"/>
            <a:round/>
            <a:headEnd/>
            <a:tailEnd type="triangle" w="lg" len="lg"/>
          </a:ln>
        </p:spPr>
        <p:txBody>
          <a:bodyPr/>
          <a:lstStyle/>
          <a:p>
            <a:endParaRPr lang="en-US"/>
          </a:p>
        </p:txBody>
      </p:sp>
      <p:sp>
        <p:nvSpPr>
          <p:cNvPr id="43059" name="Line 65"/>
          <p:cNvSpPr>
            <a:spLocks noChangeShapeType="1"/>
          </p:cNvSpPr>
          <p:nvPr/>
        </p:nvSpPr>
        <p:spPr bwMode="auto">
          <a:xfrm>
            <a:off x="5148263" y="2089150"/>
            <a:ext cx="666750" cy="0"/>
          </a:xfrm>
          <a:prstGeom prst="line">
            <a:avLst/>
          </a:prstGeom>
          <a:noFill/>
          <a:ln w="34925" cap="rnd">
            <a:solidFill>
              <a:schemeClr val="bg2"/>
            </a:solidFill>
            <a:prstDash val="sysDot"/>
            <a:round/>
            <a:headEnd/>
            <a:tailEnd type="triangle" w="lg" len="lg"/>
          </a:ln>
        </p:spPr>
        <p:txBody>
          <a:bodyPr/>
          <a:lstStyle/>
          <a:p>
            <a:endParaRPr lang="en-US"/>
          </a:p>
        </p:txBody>
      </p:sp>
      <p:sp>
        <p:nvSpPr>
          <p:cNvPr id="43060" name="AutoShape 67" descr="右上がり対角線 (破線)"/>
          <p:cNvSpPr>
            <a:spLocks noChangeArrowheads="1"/>
          </p:cNvSpPr>
          <p:nvPr/>
        </p:nvSpPr>
        <p:spPr bwMode="auto">
          <a:xfrm>
            <a:off x="4859338" y="1673225"/>
            <a:ext cx="2357437" cy="1049338"/>
          </a:xfrm>
          <a:prstGeom prst="wedgeEllipseCallout">
            <a:avLst>
              <a:gd name="adj1" fmla="val -14352"/>
              <a:gd name="adj2" fmla="val 57009"/>
            </a:avLst>
          </a:prstGeom>
          <a:pattFill prst="dashUpDiag">
            <a:fgClr>
              <a:srgbClr val="CCFFCC">
                <a:alpha val="30196"/>
              </a:srgbClr>
            </a:fgClr>
            <a:bgClr>
              <a:schemeClr val="bg1">
                <a:alpha val="30196"/>
              </a:schemeClr>
            </a:bgClr>
          </a:pattFill>
          <a:ln w="9525">
            <a:solidFill>
              <a:schemeClr val="tx1"/>
            </a:solidFill>
            <a:miter lim="800000"/>
            <a:headEnd/>
            <a:tailEnd/>
          </a:ln>
        </p:spPr>
        <p:txBody>
          <a:bodyPr/>
          <a:lstStyle/>
          <a:p>
            <a:pPr algn="ctr"/>
            <a:endParaRPr lang="ja-JP" altLang="ja-JP">
              <a:latin typeface="Gill Sans MT" pitchFamily="34" charset="0"/>
            </a:endParaRPr>
          </a:p>
        </p:txBody>
      </p:sp>
      <p:sp>
        <p:nvSpPr>
          <p:cNvPr id="43061" name="AutoShape 66" descr="右上がり対角線 (破線)"/>
          <p:cNvSpPr>
            <a:spLocks noChangeArrowheads="1"/>
          </p:cNvSpPr>
          <p:nvPr/>
        </p:nvSpPr>
        <p:spPr bwMode="auto">
          <a:xfrm>
            <a:off x="1901825" y="1673225"/>
            <a:ext cx="2535238" cy="1016000"/>
          </a:xfrm>
          <a:prstGeom prst="wedgeEllipseCallout">
            <a:avLst>
              <a:gd name="adj1" fmla="val -10116"/>
              <a:gd name="adj2" fmla="val 60421"/>
            </a:avLst>
          </a:prstGeom>
          <a:pattFill prst="dashUpDiag">
            <a:fgClr>
              <a:srgbClr val="CCFFCC">
                <a:alpha val="30196"/>
              </a:srgbClr>
            </a:fgClr>
            <a:bgClr>
              <a:schemeClr val="bg1">
                <a:alpha val="30196"/>
              </a:schemeClr>
            </a:bgClr>
          </a:pattFill>
          <a:ln w="9525">
            <a:solidFill>
              <a:schemeClr val="tx1"/>
            </a:solidFill>
            <a:miter lim="800000"/>
            <a:headEnd/>
            <a:tailEnd/>
          </a:ln>
        </p:spPr>
        <p:txBody>
          <a:bodyPr/>
          <a:lstStyle/>
          <a:p>
            <a:pPr algn="ctr"/>
            <a:endParaRPr lang="ja-JP" altLang="ja-JP">
              <a:latin typeface="Gill Sans MT" pitchFamily="34" charset="0"/>
            </a:endParaRPr>
          </a:p>
        </p:txBody>
      </p:sp>
      <p:sp>
        <p:nvSpPr>
          <p:cNvPr id="43062" name="Line 68"/>
          <p:cNvSpPr>
            <a:spLocks noChangeShapeType="1"/>
          </p:cNvSpPr>
          <p:nvPr/>
        </p:nvSpPr>
        <p:spPr bwMode="auto">
          <a:xfrm>
            <a:off x="4770438" y="1674813"/>
            <a:ext cx="0" cy="3400425"/>
          </a:xfrm>
          <a:prstGeom prst="line">
            <a:avLst/>
          </a:prstGeom>
          <a:noFill/>
          <a:ln w="31750">
            <a:solidFill>
              <a:schemeClr val="tx1"/>
            </a:solidFill>
            <a:round/>
            <a:headEnd/>
            <a:tailEnd/>
          </a:ln>
        </p:spPr>
        <p:txBody>
          <a:bodyPr/>
          <a:lstStyle/>
          <a:p>
            <a:endParaRPr lang="en-US"/>
          </a:p>
        </p:txBody>
      </p:sp>
      <p:sp>
        <p:nvSpPr>
          <p:cNvPr id="43063" name="Text Box 70"/>
          <p:cNvSpPr txBox="1">
            <a:spLocks noChangeArrowheads="1"/>
          </p:cNvSpPr>
          <p:nvPr/>
        </p:nvSpPr>
        <p:spPr bwMode="auto">
          <a:xfrm>
            <a:off x="1758950" y="1285875"/>
            <a:ext cx="2876550" cy="369888"/>
          </a:xfrm>
          <a:prstGeom prst="rect">
            <a:avLst/>
          </a:prstGeom>
          <a:noFill/>
          <a:ln w="9525">
            <a:noFill/>
            <a:miter lim="800000"/>
            <a:headEnd/>
            <a:tailEnd/>
          </a:ln>
        </p:spPr>
        <p:txBody>
          <a:bodyPr wrap="none">
            <a:spAutoFit/>
          </a:bodyPr>
          <a:lstStyle/>
          <a:p>
            <a:pPr algn="ctr"/>
            <a:r>
              <a:rPr lang="en-US" altLang="ja-JP">
                <a:latin typeface="Gill Sans MT" pitchFamily="34" charset="0"/>
              </a:rPr>
              <a:t>Event detection from twitter</a:t>
            </a:r>
          </a:p>
        </p:txBody>
      </p:sp>
      <p:pic>
        <p:nvPicPr>
          <p:cNvPr id="43064" name="Picture 2"/>
          <p:cNvPicPr>
            <a:picLocks noChangeAspect="1" noChangeArrowheads="1"/>
          </p:cNvPicPr>
          <p:nvPr/>
        </p:nvPicPr>
        <p:blipFill>
          <a:blip r:embed="rId12"/>
          <a:srcRect/>
          <a:stretch>
            <a:fillRect/>
          </a:stretch>
        </p:blipFill>
        <p:spPr bwMode="auto">
          <a:xfrm>
            <a:off x="2881313" y="1755775"/>
            <a:ext cx="1111250" cy="835025"/>
          </a:xfrm>
          <a:prstGeom prst="rect">
            <a:avLst/>
          </a:prstGeom>
          <a:noFill/>
          <a:ln w="9525">
            <a:noFill/>
            <a:miter lim="800000"/>
            <a:headEnd/>
            <a:tailEnd/>
          </a:ln>
        </p:spPr>
      </p:pic>
      <p:pic>
        <p:nvPicPr>
          <p:cNvPr id="43065" name="Picture 3"/>
          <p:cNvPicPr>
            <a:picLocks noChangeAspect="1" noChangeArrowheads="1"/>
          </p:cNvPicPr>
          <p:nvPr/>
        </p:nvPicPr>
        <p:blipFill>
          <a:blip r:embed="rId13"/>
          <a:srcRect/>
          <a:stretch>
            <a:fillRect/>
          </a:stretch>
        </p:blipFill>
        <p:spPr bwMode="auto">
          <a:xfrm>
            <a:off x="5905500" y="1755775"/>
            <a:ext cx="447675" cy="808038"/>
          </a:xfrm>
          <a:prstGeom prst="rect">
            <a:avLst/>
          </a:prstGeom>
          <a:noFill/>
          <a:ln w="9525">
            <a:noFill/>
            <a:miter lim="800000"/>
            <a:headEnd/>
            <a:tailEnd/>
          </a:ln>
        </p:spPr>
      </p:pic>
      <p:sp>
        <p:nvSpPr>
          <p:cNvPr id="43066" name="Text Box 69"/>
          <p:cNvSpPr txBox="1">
            <a:spLocks noChangeArrowheads="1"/>
          </p:cNvSpPr>
          <p:nvPr/>
        </p:nvSpPr>
        <p:spPr bwMode="auto">
          <a:xfrm>
            <a:off x="5003800" y="1214438"/>
            <a:ext cx="2403475" cy="646112"/>
          </a:xfrm>
          <a:prstGeom prst="rect">
            <a:avLst/>
          </a:prstGeom>
          <a:noFill/>
          <a:ln w="9525">
            <a:noFill/>
            <a:miter lim="800000"/>
            <a:headEnd/>
            <a:tailEnd/>
          </a:ln>
        </p:spPr>
        <p:txBody>
          <a:bodyPr wrap="none">
            <a:spAutoFit/>
          </a:bodyPr>
          <a:lstStyle/>
          <a:p>
            <a:pPr algn="ctr"/>
            <a:r>
              <a:rPr lang="en-US" altLang="ja-JP">
                <a:latin typeface="Gill Sans MT" pitchFamily="34" charset="0"/>
              </a:rPr>
              <a:t>Object detection in </a:t>
            </a:r>
            <a:br>
              <a:rPr lang="en-US" altLang="ja-JP">
                <a:latin typeface="Gill Sans MT" pitchFamily="34" charset="0"/>
              </a:rPr>
            </a:br>
            <a:r>
              <a:rPr lang="en-US" altLang="ja-JP">
                <a:latin typeface="Gill Sans MT" pitchFamily="34" charset="0"/>
              </a:rPr>
              <a:t>ubiquitous environment</a:t>
            </a:r>
          </a:p>
        </p:txBody>
      </p:sp>
      <p:sp>
        <p:nvSpPr>
          <p:cNvPr id="68" name="円/楕円 67"/>
          <p:cNvSpPr/>
          <p:nvPr/>
        </p:nvSpPr>
        <p:spPr>
          <a:xfrm>
            <a:off x="2500313" y="32146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9" name="円/楕円 68"/>
          <p:cNvSpPr/>
          <p:nvPr/>
        </p:nvSpPr>
        <p:spPr>
          <a:xfrm>
            <a:off x="5214938" y="400050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AutoShape 27"/>
          <p:cNvSpPr>
            <a:spLocks noChangeArrowheads="1"/>
          </p:cNvSpPr>
          <p:nvPr/>
        </p:nvSpPr>
        <p:spPr bwMode="auto">
          <a:xfrm>
            <a:off x="3594100" y="3571875"/>
            <a:ext cx="444500" cy="300038"/>
          </a:xfrm>
          <a:prstGeom prst="foldedCorner">
            <a:avLst>
              <a:gd name="adj" fmla="val 12500"/>
            </a:avLst>
          </a:prstGeom>
          <a:solidFill>
            <a:schemeClr val="accent1"/>
          </a:solidFill>
          <a:ln w="38100">
            <a:solidFill>
              <a:srgbClr val="FF0000"/>
            </a:solidFill>
            <a:round/>
            <a:headEnd/>
            <a:tailEnd/>
          </a:ln>
        </p:spPr>
        <p:txBody>
          <a:bodyPr wrap="none" anchor="ctr"/>
          <a:lstStyle/>
          <a:p>
            <a:pPr algn="ctr"/>
            <a:r>
              <a:rPr lang="ja-JP" altLang="en-US">
                <a:latin typeface="Gill Sans MT" pitchFamily="34" charset="0"/>
              </a:rPr>
              <a:t>・・・</a:t>
            </a:r>
          </a:p>
        </p:txBody>
      </p:sp>
      <p:sp>
        <p:nvSpPr>
          <p:cNvPr id="81" name="AutoShape 28"/>
          <p:cNvSpPr>
            <a:spLocks noChangeArrowheads="1"/>
          </p:cNvSpPr>
          <p:nvPr/>
        </p:nvSpPr>
        <p:spPr bwMode="auto">
          <a:xfrm>
            <a:off x="2527300" y="3571875"/>
            <a:ext cx="442913" cy="300038"/>
          </a:xfrm>
          <a:prstGeom prst="foldedCorner">
            <a:avLst>
              <a:gd name="adj" fmla="val 12500"/>
            </a:avLst>
          </a:prstGeom>
          <a:solidFill>
            <a:schemeClr val="accent1"/>
          </a:solidFill>
          <a:ln w="38100">
            <a:solidFill>
              <a:srgbClr val="FF0000"/>
            </a:solidFill>
            <a:round/>
            <a:headEnd/>
            <a:tailEnd/>
          </a:ln>
        </p:spPr>
        <p:txBody>
          <a:bodyPr wrap="none" anchor="ctr"/>
          <a:lstStyle/>
          <a:p>
            <a:pPr algn="ctr"/>
            <a:r>
              <a:rPr lang="ja-JP" altLang="en-US">
                <a:latin typeface="Gill Sans MT" pitchFamily="34" charset="0"/>
              </a:rPr>
              <a:t>・・・</a:t>
            </a:r>
          </a:p>
        </p:txBody>
      </p:sp>
      <p:sp>
        <p:nvSpPr>
          <p:cNvPr id="82" name="円/楕円 81"/>
          <p:cNvSpPr/>
          <p:nvPr/>
        </p:nvSpPr>
        <p:spPr>
          <a:xfrm>
            <a:off x="2857500" y="32146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円/楕円 82"/>
          <p:cNvSpPr/>
          <p:nvPr/>
        </p:nvSpPr>
        <p:spPr>
          <a:xfrm>
            <a:off x="3643313" y="32146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円/楕円 83"/>
          <p:cNvSpPr/>
          <p:nvPr/>
        </p:nvSpPr>
        <p:spPr>
          <a:xfrm>
            <a:off x="5500688" y="40719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円/楕円 84"/>
          <p:cNvSpPr/>
          <p:nvPr/>
        </p:nvSpPr>
        <p:spPr>
          <a:xfrm>
            <a:off x="6429375" y="40719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6" name="角丸四角形吹き出し 85"/>
          <p:cNvSpPr/>
          <p:nvPr/>
        </p:nvSpPr>
        <p:spPr>
          <a:xfrm>
            <a:off x="0" y="2643188"/>
            <a:ext cx="1928813" cy="928687"/>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search and classify them into positive class</a:t>
            </a:r>
            <a:endParaRPr lang="ja-JP" altLang="en-US" dirty="0"/>
          </a:p>
        </p:txBody>
      </p:sp>
      <p:sp>
        <p:nvSpPr>
          <p:cNvPr id="87" name="角丸四角形吹き出し 86"/>
          <p:cNvSpPr/>
          <p:nvPr/>
        </p:nvSpPr>
        <p:spPr>
          <a:xfrm>
            <a:off x="0" y="1500188"/>
            <a:ext cx="1928813" cy="714375"/>
          </a:xfrm>
          <a:prstGeom prst="wedgeRoundRectCallout">
            <a:avLst>
              <a:gd name="adj1" fmla="val 60950"/>
              <a:gd name="adj2" fmla="val -4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detect an earthquake</a:t>
            </a:r>
            <a:endParaRPr lang="ja-JP" altLang="en-US" dirty="0"/>
          </a:p>
        </p:txBody>
      </p:sp>
      <p:sp>
        <p:nvSpPr>
          <p:cNvPr id="88" name="雲形吹き出し 87"/>
          <p:cNvSpPr/>
          <p:nvPr/>
        </p:nvSpPr>
        <p:spPr>
          <a:xfrm>
            <a:off x="6715125" y="1571625"/>
            <a:ext cx="2286000" cy="857250"/>
          </a:xfrm>
          <a:prstGeom prst="cloudCallout">
            <a:avLst>
              <a:gd name="adj1" fmla="val -62625"/>
              <a:gd name="adj2" fmla="val 519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detect an earthquake</a:t>
            </a:r>
            <a:endParaRPr lang="ja-JP" altLang="en-US" dirty="0"/>
          </a:p>
        </p:txBody>
      </p:sp>
      <p:sp>
        <p:nvSpPr>
          <p:cNvPr id="77" name="角丸四角形 76"/>
          <p:cNvSpPr/>
          <p:nvPr/>
        </p:nvSpPr>
        <p:spPr>
          <a:xfrm>
            <a:off x="2786063" y="4857750"/>
            <a:ext cx="3714750" cy="571500"/>
          </a:xfrm>
          <a:prstGeom prst="round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solidFill>
                  <a:srgbClr val="FF0000"/>
                </a:solidFill>
              </a:rPr>
              <a:t>earthquake occurrence</a:t>
            </a:r>
            <a:endParaRPr lang="ja-JP"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22222E-6 -4.81481E-6 L 0.0257 -4.81481E-6 L -0.03715 0.00209 L 0.04011 -4.81481E-6 L -0.05711 -4.81481E-6 L 0.03716 0.00209 L 7.22222E-6 -4.81481E-6 Z " pathEditMode="relative" ptsTypes="AAAAAAA">
                                      <p:cBhvr>
                                        <p:cTn id="6" dur="1000" fill="hold"/>
                                        <p:tgtEl>
                                          <p:spTgt spid="7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22222E-6 -3.46945E-18 L 0.02361 -0.04212 " pathEditMode="relative" ptsTypes="AA">
                                      <p:cBhvr>
                                        <p:cTn id="14" dur="2000" fill="hold"/>
                                        <p:tgtEl>
                                          <p:spTgt spid="9"/>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8.33333E-7 -0.01111 L 0.03403 -0.07477 " pathEditMode="relative" rAng="0" ptsTypes="AA">
                                      <p:cBhvr>
                                        <p:cTn id="16" dur="2000" fill="hold"/>
                                        <p:tgtEl>
                                          <p:spTgt spid="81"/>
                                        </p:tgtEl>
                                        <p:attrNameLst>
                                          <p:attrName>ppt_x</p:attrName>
                                          <p:attrName>ppt_y</p:attrName>
                                        </p:attrNameLst>
                                      </p:cBhvr>
                                      <p:rCtr x="17" y="-32"/>
                                    </p:animMotion>
                                  </p:childTnLst>
                                </p:cTn>
                              </p:par>
                              <p:par>
                                <p:cTn id="17" presetID="0" presetClass="path" presetSubtype="0" accel="50000" decel="50000" fill="hold" grpId="1" nodeType="withEffect">
                                  <p:stCondLst>
                                    <p:cond delay="0"/>
                                  </p:stCondLst>
                                  <p:childTnLst>
                                    <p:animMotion origin="layout" path="M -1.11111E-6 -0.01065 L -0.0276 -0.06365 " pathEditMode="relative" rAng="0" ptsTypes="AA">
                                      <p:cBhvr>
                                        <p:cTn id="18" dur="2000" fill="hold"/>
                                        <p:tgtEl>
                                          <p:spTgt spid="80"/>
                                        </p:tgtEl>
                                        <p:attrNameLst>
                                          <p:attrName>ppt_x</p:attrName>
                                          <p:attrName>ppt_y</p:attrName>
                                        </p:attrNameLst>
                                      </p:cBhvr>
                                      <p:rCtr x="-14" y="-2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8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0 0 L 0.03159 -0.06297 " pathEditMode="relative" ptsTypes="AA">
                                      <p:cBhvr>
                                        <p:cTn id="40" dur="2000" fill="hold"/>
                                        <p:tgtEl>
                                          <p:spTgt spid="82"/>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0007 L -0.02431 -0.05348 " pathEditMode="relative" rAng="0" ptsTypes="AA">
                                      <p:cBhvr>
                                        <p:cTn id="42" dur="2000" fill="hold"/>
                                        <p:tgtEl>
                                          <p:spTgt spid="83"/>
                                        </p:tgtEl>
                                        <p:attrNameLst>
                                          <p:attrName>ppt_x</p:attrName>
                                          <p:attrName>ppt_y</p:attrName>
                                        </p:attrNameLst>
                                      </p:cBhvr>
                                      <p:rCtr x="-12" y="-26"/>
                                    </p:animMotion>
                                  </p:childTnLst>
                                </p:cTn>
                              </p:par>
                              <p:par>
                                <p:cTn id="43" presetID="0" presetClass="path" presetSubtype="0" accel="50000" decel="50000" fill="hold" grpId="1" nodeType="withEffect">
                                  <p:stCondLst>
                                    <p:cond delay="0"/>
                                  </p:stCondLst>
                                  <p:childTnLst>
                                    <p:animMotion origin="layout" path="M 0 0 L 0.03159 -0.06297 " pathEditMode="relative" ptsTypes="AA">
                                      <p:cBhvr>
                                        <p:cTn id="44" dur="2000" fill="hold"/>
                                        <p:tgtEl>
                                          <p:spTgt spid="68"/>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1" nodeType="clickEffect">
                                  <p:stCondLst>
                                    <p:cond delay="0"/>
                                  </p:stCondLst>
                                  <p:childTnLst>
                                    <p:animMotion origin="layout" path="M 0 0 C 0.01302 0.00417 0.02656 0.00463 0.03993 0.00764 C 0.04583 0.00232 0.04253 0.00371 0.05 0.00371 L -0.05434 0.00185 L 0.04722 0.00764 L -0.05712 0.00579 L 0.05139 0.00371 L 0 0 Z " pathEditMode="relative" ptsTypes="ffAAAAAf">
                                      <p:cBhvr>
                                        <p:cTn id="52" dur="1000" fill="hold"/>
                                        <p:tgtEl>
                                          <p:spTgt spid="77"/>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1" nodeType="clickEffect">
                                  <p:stCondLst>
                                    <p:cond delay="0"/>
                                  </p:stCondLst>
                                  <p:childTnLst>
                                    <p:animMotion origin="layout" path="M 0 0 L 0.03924 -0.1574 " pathEditMode="relative" ptsTypes="AA">
                                      <p:cBhvr>
                                        <p:cTn id="68" dur="2000" fill="hold"/>
                                        <p:tgtEl>
                                          <p:spTgt spid="69"/>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03924 -0.1574 " pathEditMode="relative" ptsTypes="AA">
                                      <p:cBhvr>
                                        <p:cTn id="70" dur="2000" fill="hold"/>
                                        <p:tgtEl>
                                          <p:spTgt spid="84"/>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2.5E-6 3.33333E-6 L -0.02986 -0.16713 " pathEditMode="relative" rAng="0" ptsTypes="AA">
                                      <p:cBhvr>
                                        <p:cTn id="72" dur="2000" fill="hold"/>
                                        <p:tgtEl>
                                          <p:spTgt spid="85"/>
                                        </p:tgtEl>
                                        <p:attrNameLst>
                                          <p:attrName>ppt_x</p:attrName>
                                          <p:attrName>ppt_y</p:attrName>
                                        </p:attrNameLst>
                                      </p:cBhvr>
                                      <p:rCtr x="-15" y="-84"/>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9" grpId="0" animBg="1"/>
      <p:bldP spid="9" grpId="1" animBg="1"/>
      <p:bldP spid="68" grpId="0" animBg="1"/>
      <p:bldP spid="68" grpId="1" animBg="1"/>
      <p:bldP spid="69" grpId="0" animBg="1"/>
      <p:bldP spid="69" grpId="1" animBg="1"/>
      <p:bldP spid="80" grpId="1" animBg="1"/>
      <p:bldP spid="80" grpId="2" animBg="1"/>
      <p:bldP spid="81" grpId="1" animBg="1"/>
      <p:bldP spid="81" grpId="2" animBg="1"/>
      <p:bldP spid="82" grpId="0" animBg="1"/>
      <p:bldP spid="82" grpId="1" animBg="1"/>
      <p:bldP spid="83" grpId="0" animBg="1"/>
      <p:bldP spid="83" grpId="1" animBg="1"/>
      <p:bldP spid="84" grpId="0" animBg="1"/>
      <p:bldP spid="84" grpId="1" animBg="1"/>
      <p:bldP spid="85" grpId="0" animBg="1"/>
      <p:bldP spid="85" grpId="1" animBg="1"/>
      <p:bldP spid="86" grpId="0" animBg="1"/>
      <p:bldP spid="87" grpId="0" animBg="1"/>
      <p:bldP spid="88" grpId="0" animBg="1"/>
      <p:bldP spid="77" grpId="0" animBg="1"/>
      <p:bldP spid="7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p:txBody>
          <a:bodyPr/>
          <a:lstStyle/>
          <a:p>
            <a:r>
              <a:rPr lang="en-US" altLang="ja-JP" smtClean="0"/>
              <a:t>Tweet as a Sensory Value</a:t>
            </a:r>
            <a:endParaRPr lang="ja-JP" altLang="en-US" smtClean="0"/>
          </a:p>
        </p:txBody>
      </p:sp>
      <p:sp>
        <p:nvSpPr>
          <p:cNvPr id="3" name="コンテンツ プレースホルダ 2"/>
          <p:cNvSpPr>
            <a:spLocks noGrp="1"/>
          </p:cNvSpPr>
          <p:nvPr>
            <p:ph sz="quarter" idx="1"/>
          </p:nvPr>
        </p:nvSpPr>
        <p:spPr>
          <a:xfrm>
            <a:off x="457200" y="1219200"/>
            <a:ext cx="8229600" cy="4210064"/>
          </a:xfrm>
        </p:spPr>
        <p:txBody>
          <a:bodyPr>
            <a:normAutofit fontScale="85000" lnSpcReduction="20000"/>
          </a:bodyPr>
          <a:lstStyle/>
          <a:p>
            <a:pPr marL="274320" indent="-274320" fontAlgn="auto">
              <a:spcAft>
                <a:spcPts val="0"/>
              </a:spcAft>
              <a:buFont typeface="Wingdings 3"/>
              <a:buChar char=""/>
              <a:defRPr/>
            </a:pPr>
            <a:r>
              <a:rPr lang="en-US" altLang="ja-JP" dirty="0" smtClean="0"/>
              <a:t>We make two assumptions to apply methods for observation by sensors</a:t>
            </a:r>
          </a:p>
          <a:p>
            <a:pPr lvl="8">
              <a:defRPr/>
            </a:pPr>
            <a:endParaRPr altLang="ja-JP" dirty="0"/>
          </a:p>
          <a:p>
            <a:pPr marL="274320" indent="-274320" fontAlgn="auto">
              <a:spcAft>
                <a:spcPts val="0"/>
              </a:spcAft>
              <a:buFont typeface="Wingdings 3"/>
              <a:buChar char=""/>
              <a:defRPr/>
            </a:pPr>
            <a:r>
              <a:rPr lang="en-US" altLang="ja-JP" dirty="0" smtClean="0"/>
              <a:t>Assumption 1: Each Twitter user is regarded as a sensor</a:t>
            </a:r>
          </a:p>
          <a:p>
            <a:pPr marL="548640" lvl="1" indent="-274320" fontAlgn="auto">
              <a:spcAft>
                <a:spcPts val="0"/>
              </a:spcAft>
              <a:buFont typeface="Wingdings 3"/>
              <a:buChar char=""/>
              <a:defRPr/>
            </a:pPr>
            <a:r>
              <a:rPr lang="en-US" altLang="ja-JP" dirty="0" smtClean="0"/>
              <a:t>a tweet</a:t>
            </a:r>
            <a:r>
              <a:rPr lang="ja-JP" altLang="en-US" dirty="0" smtClean="0"/>
              <a:t> →</a:t>
            </a:r>
            <a:r>
              <a:rPr lang="en-US" altLang="ja-JP" dirty="0" smtClean="0"/>
              <a:t>a sensor reading</a:t>
            </a:r>
          </a:p>
          <a:p>
            <a:pPr marL="548640" lvl="1" indent="-274320" fontAlgn="auto">
              <a:spcAft>
                <a:spcPts val="0"/>
              </a:spcAft>
              <a:buFont typeface="Wingdings 3"/>
              <a:buChar char=""/>
              <a:defRPr/>
            </a:pPr>
            <a:r>
              <a:rPr lang="en-US" altLang="ja-JP" dirty="0" smtClean="0"/>
              <a:t>a sensor detects a target event and makes a report probabilistically</a:t>
            </a:r>
          </a:p>
          <a:p>
            <a:pPr marL="548640" lvl="1" indent="-274320" fontAlgn="auto">
              <a:spcAft>
                <a:spcPts val="0"/>
              </a:spcAft>
              <a:buFont typeface="Wingdings 3"/>
              <a:buChar char=""/>
              <a:defRPr/>
            </a:pPr>
            <a:r>
              <a:rPr lang="en-US" altLang="ja-JP" dirty="0" smtClean="0"/>
              <a:t>Example:</a:t>
            </a:r>
          </a:p>
          <a:p>
            <a:pPr marL="822960" lvl="2" fontAlgn="auto">
              <a:spcAft>
                <a:spcPts val="0"/>
              </a:spcAft>
              <a:buClr>
                <a:schemeClr val="bg1">
                  <a:shade val="50000"/>
                </a:schemeClr>
              </a:buClr>
              <a:buFont typeface="Wingdings 3"/>
              <a:buChar char=""/>
              <a:defRPr/>
            </a:pPr>
            <a:r>
              <a:rPr lang="en-US" altLang="ja-JP" dirty="0" smtClean="0"/>
              <a:t>make a tweet about an earthquake occurrence</a:t>
            </a:r>
          </a:p>
          <a:p>
            <a:pPr marL="822960" lvl="2" fontAlgn="auto">
              <a:spcAft>
                <a:spcPts val="0"/>
              </a:spcAft>
              <a:buClr>
                <a:schemeClr val="bg1">
                  <a:shade val="50000"/>
                </a:schemeClr>
              </a:buClr>
              <a:buFont typeface="Wingdings 3"/>
              <a:buChar char=""/>
              <a:defRPr/>
            </a:pPr>
            <a:r>
              <a:rPr lang="en-US" altLang="ja-JP" dirty="0" smtClean="0"/>
              <a:t>“earthquake sensor” return a positive value</a:t>
            </a:r>
          </a:p>
          <a:p>
            <a:pPr marL="822960" lvl="2" fontAlgn="auto">
              <a:spcAft>
                <a:spcPts val="0"/>
              </a:spcAft>
              <a:buClr>
                <a:schemeClr val="bg1">
                  <a:shade val="50000"/>
                </a:schemeClr>
              </a:buClr>
              <a:buFont typeface="Wingdings 3"/>
              <a:buChar char=""/>
              <a:defRPr/>
            </a:pPr>
            <a:endParaRPr lang="en-US" altLang="ja-JP" dirty="0" smtClean="0"/>
          </a:p>
          <a:p>
            <a:pPr marL="274320" indent="-274320" fontAlgn="auto">
              <a:spcAft>
                <a:spcPts val="0"/>
              </a:spcAft>
              <a:buFont typeface="Wingdings 3"/>
              <a:buChar char=""/>
              <a:defRPr/>
            </a:pPr>
            <a:r>
              <a:rPr lang="en-US" altLang="ja-JP" dirty="0" smtClean="0"/>
              <a:t>Assumption 2: Each tweet is associated with a time and location</a:t>
            </a:r>
          </a:p>
          <a:p>
            <a:pPr marL="548640" lvl="1" indent="-274320" fontAlgn="auto">
              <a:spcAft>
                <a:spcPts val="0"/>
              </a:spcAft>
              <a:buFont typeface="Wingdings 3"/>
              <a:buChar char=""/>
              <a:defRPr/>
            </a:pPr>
            <a:r>
              <a:rPr lang="en-US" altLang="ja-JP" dirty="0" smtClean="0"/>
              <a:t>a time : post time</a:t>
            </a:r>
          </a:p>
          <a:p>
            <a:pPr marL="548640" lvl="1" indent="-274320" fontAlgn="auto">
              <a:spcAft>
                <a:spcPts val="0"/>
              </a:spcAft>
              <a:buFont typeface="Wingdings 3"/>
              <a:buChar char=""/>
              <a:defRPr/>
            </a:pPr>
            <a:r>
              <a:rPr lang="en-US" altLang="ja-JP" dirty="0" smtClean="0"/>
              <a:t>location : GPS data or location information in user’s profile</a:t>
            </a:r>
          </a:p>
          <a:p>
            <a:pPr marL="548640" lvl="1" indent="-274320" fontAlgn="auto">
              <a:spcAft>
                <a:spcPts val="0"/>
              </a:spcAft>
              <a:buFont typeface="Wingdings 3"/>
              <a:buNone/>
              <a:defRPr/>
            </a:pPr>
            <a:endParaRPr lang="ja-JP" altLang="en-US" dirty="0"/>
          </a:p>
        </p:txBody>
      </p:sp>
      <p:sp>
        <p:nvSpPr>
          <p:cNvPr id="4" name="テキスト ボックス 3"/>
          <p:cNvSpPr txBox="1"/>
          <p:nvPr/>
        </p:nvSpPr>
        <p:spPr>
          <a:xfrm>
            <a:off x="571500" y="5456238"/>
            <a:ext cx="8143875" cy="830262"/>
          </a:xfrm>
          <a:prstGeom prst="rect">
            <a:avLst/>
          </a:prstGeom>
          <a:noFill/>
        </p:spPr>
        <p:txBody>
          <a:bodyPr>
            <a:spAutoFit/>
          </a:bodyPr>
          <a:lstStyle/>
          <a:p>
            <a:pPr fontAlgn="auto">
              <a:spcBef>
                <a:spcPts val="0"/>
              </a:spcBef>
              <a:spcAft>
                <a:spcPts val="0"/>
              </a:spcAft>
              <a:defRPr/>
            </a:pPr>
            <a:r>
              <a:rPr lang="en-US" altLang="ja-JP" sz="2400" dirty="0">
                <a:solidFill>
                  <a:schemeClr val="accent1">
                    <a:lumMod val="75000"/>
                  </a:schemeClr>
                </a:solidFill>
                <a:latin typeface="+mn-lt"/>
                <a:ea typeface="+mn-ea"/>
              </a:rPr>
              <a:t>Processing time information and location information, we can detect target events and estimate location of target events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71500" y="3100388"/>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Model</a:t>
            </a:r>
            <a:endParaRPr kumimoji="0" lang="en-US" altLang="ja-JP" sz="3200" dirty="0">
              <a:solidFill>
                <a:schemeClr val="accent1"/>
              </a:solidFill>
            </a:endParaRPr>
          </a:p>
        </p:txBody>
      </p:sp>
      <p:sp>
        <p:nvSpPr>
          <p:cNvPr id="16" name="正方形/長方形 15"/>
          <p:cNvSpPr/>
          <p:nvPr/>
        </p:nvSpPr>
        <p:spPr>
          <a:xfrm>
            <a:off x="357188" y="3100388"/>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7107"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p:txBody>
          <a:bodyPr/>
          <a:lstStyle/>
          <a:p>
            <a:r>
              <a:rPr lang="en-US" altLang="ja-JP" smtClean="0"/>
              <a:t>Probabilistic Model</a:t>
            </a:r>
            <a:endParaRPr lang="ja-JP" altLang="en-US" smtClean="0"/>
          </a:p>
        </p:txBody>
      </p:sp>
      <p:sp>
        <p:nvSpPr>
          <p:cNvPr id="49154" name="コンテンツ プレースホルダ 2"/>
          <p:cNvSpPr>
            <a:spLocks noGrp="1"/>
          </p:cNvSpPr>
          <p:nvPr>
            <p:ph sz="quarter" idx="1"/>
          </p:nvPr>
        </p:nvSpPr>
        <p:spPr>
          <a:xfrm>
            <a:off x="457200" y="1219200"/>
            <a:ext cx="8229600" cy="4937125"/>
          </a:xfrm>
        </p:spPr>
        <p:txBody>
          <a:bodyPr/>
          <a:lstStyle/>
          <a:p>
            <a:r>
              <a:rPr lang="en-US" altLang="ja-JP" smtClean="0"/>
              <a:t>Why we need probabilistic models?</a:t>
            </a:r>
          </a:p>
          <a:p>
            <a:pPr lvl="1"/>
            <a:r>
              <a:rPr lang="en-US" altLang="ja-JP" smtClean="0"/>
              <a:t>Sensor values are noisy and sometimes sensors work incorrectly</a:t>
            </a:r>
          </a:p>
          <a:p>
            <a:pPr lvl="1"/>
            <a:r>
              <a:rPr lang="en-US" altLang="ja-JP" smtClean="0"/>
              <a:t>We cannot judge whether a target event occurred or not from one tweets</a:t>
            </a:r>
          </a:p>
          <a:p>
            <a:pPr lvl="1"/>
            <a:r>
              <a:rPr lang="en-US" altLang="ja-JP" smtClean="0"/>
              <a:t>We have to calculate the probability of an event occurrence from a series of data</a:t>
            </a:r>
          </a:p>
          <a:p>
            <a:pPr lvl="1"/>
            <a:endParaRPr lang="en-US" altLang="ja-JP" smtClean="0"/>
          </a:p>
          <a:p>
            <a:r>
              <a:rPr lang="en-US" altLang="ja-JP" smtClean="0"/>
              <a:t>We propose probabilistic models for</a:t>
            </a:r>
          </a:p>
          <a:p>
            <a:pPr lvl="1"/>
            <a:r>
              <a:rPr lang="en-US" altLang="ja-JP" smtClean="0"/>
              <a:t>event detection from time-series data</a:t>
            </a:r>
          </a:p>
          <a:p>
            <a:pPr lvl="1"/>
            <a:r>
              <a:rPr lang="en-US" altLang="ja-JP" smtClean="0"/>
              <a:t>location estimation from a series of spatial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p:txBody>
          <a:bodyPr/>
          <a:lstStyle/>
          <a:p>
            <a:r>
              <a:rPr lang="en-US" altLang="ja-JP" smtClean="0"/>
              <a:t>Temporal Model</a:t>
            </a:r>
            <a:endParaRPr lang="ja-JP" altLang="en-US" smtClean="0"/>
          </a:p>
        </p:txBody>
      </p:sp>
      <p:sp>
        <p:nvSpPr>
          <p:cNvPr id="51202" name="コンテンツ プレースホルダ 2"/>
          <p:cNvSpPr>
            <a:spLocks noGrp="1"/>
          </p:cNvSpPr>
          <p:nvPr>
            <p:ph sz="quarter" idx="1"/>
          </p:nvPr>
        </p:nvSpPr>
        <p:spPr>
          <a:xfrm>
            <a:off x="457200" y="1219200"/>
            <a:ext cx="8229600" cy="4937125"/>
          </a:xfrm>
        </p:spPr>
        <p:txBody>
          <a:bodyPr/>
          <a:lstStyle/>
          <a:p>
            <a:r>
              <a:rPr lang="en-US" altLang="ja-JP" smtClean="0"/>
              <a:t>We must calculate the probability of an event occurrence from multiple sensor values</a:t>
            </a:r>
          </a:p>
          <a:p>
            <a:pPr lvl="1"/>
            <a:endParaRPr lang="en-US" altLang="ja-JP" smtClean="0"/>
          </a:p>
          <a:p>
            <a:r>
              <a:rPr lang="en-US" altLang="ja-JP" smtClean="0"/>
              <a:t>We examine the actual time-series data to create a temporal model</a:t>
            </a:r>
          </a:p>
          <a:p>
            <a:pPr lvl="1"/>
            <a:endParaRPr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71500" y="1357313"/>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sz="3200" dirty="0">
                <a:solidFill>
                  <a:schemeClr val="accent1"/>
                </a:solidFill>
              </a:rPr>
              <a:t>Introduction</a:t>
            </a:r>
            <a:endParaRPr kumimoji="0" lang="en-US" sz="3200" dirty="0">
              <a:solidFill>
                <a:schemeClr val="accent1"/>
              </a:solidFill>
            </a:endParaRPr>
          </a:p>
        </p:txBody>
      </p:sp>
      <p:sp>
        <p:nvSpPr>
          <p:cNvPr id="11" name="正方形/長方形 10"/>
          <p:cNvSpPr/>
          <p:nvPr/>
        </p:nvSpPr>
        <p:spPr>
          <a:xfrm>
            <a:off x="357188" y="1357313"/>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3" name="正方形/長方形 12"/>
          <p:cNvSpPr/>
          <p:nvPr/>
        </p:nvSpPr>
        <p:spPr>
          <a:xfrm>
            <a:off x="571500" y="2228850"/>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sz="3200" dirty="0">
                <a:solidFill>
                  <a:schemeClr val="accent1"/>
                </a:solidFill>
              </a:rPr>
              <a:t>Event Detection</a:t>
            </a:r>
            <a:endParaRPr kumimoji="0" lang="en-US" sz="3200" dirty="0">
              <a:solidFill>
                <a:schemeClr val="accent1"/>
              </a:solidFill>
            </a:endParaRPr>
          </a:p>
        </p:txBody>
      </p:sp>
      <p:sp>
        <p:nvSpPr>
          <p:cNvPr id="14" name="正方形/長方形 13"/>
          <p:cNvSpPr/>
          <p:nvPr/>
        </p:nvSpPr>
        <p:spPr>
          <a:xfrm>
            <a:off x="357188" y="2228850"/>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5" name="正方形/長方形 14"/>
          <p:cNvSpPr/>
          <p:nvPr/>
        </p:nvSpPr>
        <p:spPr>
          <a:xfrm>
            <a:off x="571500" y="3100388"/>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Model</a:t>
            </a:r>
            <a:endParaRPr kumimoji="0" lang="en-US" altLang="ja-JP" sz="3200" dirty="0">
              <a:solidFill>
                <a:schemeClr val="accent1"/>
              </a:solidFill>
            </a:endParaRPr>
          </a:p>
        </p:txBody>
      </p:sp>
      <p:sp>
        <p:nvSpPr>
          <p:cNvPr id="16" name="正方形/長方形 15"/>
          <p:cNvSpPr/>
          <p:nvPr/>
        </p:nvSpPr>
        <p:spPr>
          <a:xfrm>
            <a:off x="357188" y="3100388"/>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7" name="正方形/長方形 16"/>
          <p:cNvSpPr/>
          <p:nvPr/>
        </p:nvSpPr>
        <p:spPr>
          <a:xfrm>
            <a:off x="571500" y="3971925"/>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Experiments And Evaluation</a:t>
            </a:r>
            <a:endParaRPr kumimoji="0" lang="en-US" altLang="ja-JP" sz="3200" dirty="0">
              <a:solidFill>
                <a:schemeClr val="accent1"/>
              </a:solidFill>
            </a:endParaRPr>
          </a:p>
        </p:txBody>
      </p:sp>
      <p:sp>
        <p:nvSpPr>
          <p:cNvPr id="18" name="正方形/長方形 17"/>
          <p:cNvSpPr/>
          <p:nvPr/>
        </p:nvSpPr>
        <p:spPr>
          <a:xfrm>
            <a:off x="357188" y="3971925"/>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7417"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
        <p:nvSpPr>
          <p:cNvPr id="22" name="正方形/長方形 21"/>
          <p:cNvSpPr/>
          <p:nvPr/>
        </p:nvSpPr>
        <p:spPr>
          <a:xfrm>
            <a:off x="571500" y="5715000"/>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Conclusions</a:t>
            </a:r>
          </a:p>
        </p:txBody>
      </p:sp>
      <p:sp>
        <p:nvSpPr>
          <p:cNvPr id="23" name="正方形/長方形 22"/>
          <p:cNvSpPr/>
          <p:nvPr/>
        </p:nvSpPr>
        <p:spPr>
          <a:xfrm>
            <a:off x="358775" y="5715000"/>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9" name="正方形/長方形 18"/>
          <p:cNvSpPr/>
          <p:nvPr/>
        </p:nvSpPr>
        <p:spPr>
          <a:xfrm>
            <a:off x="571500" y="4843463"/>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Application</a:t>
            </a:r>
            <a:endParaRPr kumimoji="0" lang="en-US" altLang="ja-JP" sz="3200" dirty="0">
              <a:solidFill>
                <a:schemeClr val="accent1"/>
              </a:solidFill>
            </a:endParaRPr>
          </a:p>
        </p:txBody>
      </p:sp>
      <p:sp>
        <p:nvSpPr>
          <p:cNvPr id="20" name="正方形/長方形 19"/>
          <p:cNvSpPr/>
          <p:nvPr/>
        </p:nvSpPr>
        <p:spPr>
          <a:xfrm>
            <a:off x="357188" y="4843463"/>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sz="quarter" idx="1"/>
          </p:nvPr>
        </p:nvGraphicFramePr>
        <p:xfrm>
          <a:off x="457200" y="1219200"/>
          <a:ext cx="8043890" cy="5067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a:graphicFrameLocks/>
          </p:cNvGraphicFramePr>
          <p:nvPr/>
        </p:nvGraphicFramePr>
        <p:xfrm>
          <a:off x="714349" y="1142984"/>
          <a:ext cx="7715304" cy="4714910"/>
        </p:xfrm>
        <a:graphic>
          <a:graphicData uri="http://schemas.openxmlformats.org/drawingml/2006/chart">
            <c:chart xmlns:c="http://schemas.openxmlformats.org/drawingml/2006/chart" xmlns:r="http://schemas.openxmlformats.org/officeDocument/2006/relationships" r:id="rId4"/>
          </a:graphicData>
        </a:graphic>
      </p:graphicFrame>
      <p:pic>
        <p:nvPicPr>
          <p:cNvPr id="39937" name="Picture 1"/>
          <p:cNvPicPr>
            <a:picLocks noChangeAspect="1" noChangeArrowheads="1"/>
          </p:cNvPicPr>
          <p:nvPr/>
        </p:nvPicPr>
        <p:blipFill>
          <a:blip r:embed="rId5"/>
          <a:srcRect/>
          <a:stretch>
            <a:fillRect/>
          </a:stretch>
        </p:blipFill>
        <p:spPr bwMode="auto">
          <a:xfrm>
            <a:off x="2667000" y="1971675"/>
            <a:ext cx="3810000" cy="2914650"/>
          </a:xfrm>
          <a:prstGeom prst="rect">
            <a:avLst/>
          </a:prstGeom>
          <a:noFill/>
          <a:ln w="9525">
            <a:noFill/>
            <a:miter lim="800000"/>
            <a:headEnd/>
            <a:tailEnd/>
          </a:ln>
        </p:spPr>
      </p:pic>
      <p:sp>
        <p:nvSpPr>
          <p:cNvPr id="52228" name="タイトル 1"/>
          <p:cNvSpPr>
            <a:spLocks noGrp="1"/>
          </p:cNvSpPr>
          <p:nvPr>
            <p:ph type="title"/>
          </p:nvPr>
        </p:nvSpPr>
        <p:spPr/>
        <p:txBody>
          <a:bodyPr/>
          <a:lstStyle/>
          <a:p>
            <a:r>
              <a:rPr lang="en-US" altLang="ja-JP" smtClean="0"/>
              <a:t>Temporal Model</a:t>
            </a:r>
            <a:endParaRPr lang="ja-JP" altLang="en-US" smtClean="0"/>
          </a:p>
        </p:txBody>
      </p:sp>
      <p:pic>
        <p:nvPicPr>
          <p:cNvPr id="9" name="図 8" descr="exponential.gif"/>
          <p:cNvPicPr>
            <a:picLocks noChangeAspect="1"/>
          </p:cNvPicPr>
          <p:nvPr/>
        </p:nvPicPr>
        <p:blipFill>
          <a:blip r:embed="rId6"/>
          <a:srcRect/>
          <a:stretch>
            <a:fillRect/>
          </a:stretch>
        </p:blipFill>
        <p:spPr bwMode="auto">
          <a:xfrm>
            <a:off x="928688" y="2000250"/>
            <a:ext cx="1000125" cy="1719263"/>
          </a:xfrm>
          <a:prstGeom prst="rect">
            <a:avLst/>
          </a:prstGeom>
          <a:noFill/>
          <a:ln w="9525">
            <a:noFill/>
            <a:miter lim="800000"/>
            <a:headEnd/>
            <a:tailEnd/>
          </a:ln>
        </p:spPr>
      </p:pic>
      <p:pic>
        <p:nvPicPr>
          <p:cNvPr id="10" name="図 9" descr="exponential.gif"/>
          <p:cNvPicPr>
            <a:picLocks noChangeAspect="1"/>
          </p:cNvPicPr>
          <p:nvPr/>
        </p:nvPicPr>
        <p:blipFill>
          <a:blip r:embed="rId6"/>
          <a:srcRect/>
          <a:stretch>
            <a:fillRect/>
          </a:stretch>
        </p:blipFill>
        <p:spPr bwMode="auto">
          <a:xfrm>
            <a:off x="4857750" y="3786188"/>
            <a:ext cx="2214563" cy="2219325"/>
          </a:xfrm>
          <a:prstGeom prst="rect">
            <a:avLst/>
          </a:prstGeom>
          <a:noFill/>
          <a:ln w="9525">
            <a:noFill/>
            <a:miter lim="800000"/>
            <a:headEnd/>
            <a:tailEnd/>
          </a:ln>
        </p:spPr>
      </p:pic>
      <p:pic>
        <p:nvPicPr>
          <p:cNvPr id="14" name="図 13" descr="exponential.gif"/>
          <p:cNvPicPr>
            <a:picLocks noChangeAspect="1"/>
          </p:cNvPicPr>
          <p:nvPr/>
        </p:nvPicPr>
        <p:blipFill>
          <a:blip r:embed="rId6"/>
          <a:srcRect/>
          <a:stretch>
            <a:fillRect/>
          </a:stretch>
        </p:blipFill>
        <p:spPr bwMode="auto">
          <a:xfrm>
            <a:off x="1643063" y="1785938"/>
            <a:ext cx="928687"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5"/>
                                        </p:tgtEl>
                                      </p:cBhvr>
                                      <p:by x="60000" y="60000"/>
                                    </p:animScale>
                                  </p:childTnLst>
                                </p:cTn>
                              </p:par>
                              <p:par>
                                <p:cTn id="11" presetID="0" presetClass="path" presetSubtype="0" accel="50000" decel="50000" fill="hold" nodeType="withEffect">
                                  <p:stCondLst>
                                    <p:cond delay="0"/>
                                  </p:stCondLst>
                                  <p:childTnLst>
                                    <p:animMotion origin="layout" path="M 3.05556E-6 -2.22222E-6 L -0.20243 -0.12083 " pathEditMode="relative" rAng="0" ptsTypes="AA">
                                      <p:cBhvr>
                                        <p:cTn id="12" dur="500" fill="hold"/>
                                        <p:tgtEl>
                                          <p:spTgt spid="5"/>
                                        </p:tgtEl>
                                        <p:attrNameLst>
                                          <p:attrName>ppt_x</p:attrName>
                                          <p:attrName>ppt_y</p:attrName>
                                        </p:attrNameLst>
                                      </p:cBhvr>
                                      <p:rCtr x="-101" y="-6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500" fill="hold"/>
                                        <p:tgtEl>
                                          <p:spTgt spid="4"/>
                                        </p:tgtEl>
                                      </p:cBhvr>
                                      <p:by x="60000" y="60000"/>
                                    </p:animScale>
                                  </p:childTnLst>
                                </p:cTn>
                              </p:par>
                              <p:par>
                                <p:cTn id="21" presetID="0" presetClass="path" presetSubtype="0" accel="50000" decel="50000" fill="hold" nodeType="withEffect">
                                  <p:stCondLst>
                                    <p:cond delay="0"/>
                                  </p:stCondLst>
                                  <p:childTnLst>
                                    <p:animMotion origin="layout" path="M 0 3.33333E-6 L 0.21267 0.29398 " pathEditMode="relative" rAng="0" ptsTypes="AA">
                                      <p:cBhvr>
                                        <p:cTn id="22" dur="500" fill="hold"/>
                                        <p:tgtEl>
                                          <p:spTgt spid="4"/>
                                        </p:tgtEl>
                                        <p:attrNameLst>
                                          <p:attrName>ppt_x</p:attrName>
                                          <p:attrName>ppt_y</p:attrName>
                                        </p:attrNameLst>
                                      </p:cBhvr>
                                      <p:rCtr x="106" y="147"/>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タイトル 1"/>
          <p:cNvSpPr>
            <a:spLocks noGrp="1"/>
          </p:cNvSpPr>
          <p:nvPr>
            <p:ph type="title"/>
          </p:nvPr>
        </p:nvSpPr>
        <p:spPr/>
        <p:txBody>
          <a:bodyPr/>
          <a:lstStyle/>
          <a:p>
            <a:r>
              <a:rPr lang="en-US" altLang="ja-JP" smtClean="0"/>
              <a:t>Temporal Model</a:t>
            </a:r>
            <a:endParaRPr lang="ja-JP" altLang="en-US" smtClean="0"/>
          </a:p>
        </p:txBody>
      </p:sp>
      <p:sp>
        <p:nvSpPr>
          <p:cNvPr id="53253" name="コンテンツ プレースホルダ 2"/>
          <p:cNvSpPr>
            <a:spLocks noGrp="1"/>
          </p:cNvSpPr>
          <p:nvPr>
            <p:ph sz="quarter" idx="1"/>
          </p:nvPr>
        </p:nvSpPr>
        <p:spPr>
          <a:xfrm>
            <a:off x="457200" y="1219200"/>
            <a:ext cx="8329613" cy="4937125"/>
          </a:xfrm>
        </p:spPr>
        <p:txBody>
          <a:bodyPr/>
          <a:lstStyle/>
          <a:p>
            <a:r>
              <a:rPr lang="en-US" altLang="ja-JP" smtClean="0"/>
              <a:t>the data fits very well to an exponential function</a:t>
            </a:r>
          </a:p>
          <a:p>
            <a:endParaRPr lang="en-US" altLang="ja-JP" smtClean="0"/>
          </a:p>
          <a:p>
            <a:endParaRPr lang="en-US" altLang="ja-JP" smtClean="0"/>
          </a:p>
          <a:p>
            <a:endParaRPr lang="en-US" altLang="ja-JP" smtClean="0"/>
          </a:p>
          <a:p>
            <a:r>
              <a:rPr lang="en-US" altLang="ja-JP" smtClean="0"/>
              <a:t>design the alarm of the target event probabilistically ,which was based on an exponential distribution</a:t>
            </a:r>
          </a:p>
        </p:txBody>
      </p:sp>
      <p:graphicFrame>
        <p:nvGraphicFramePr>
          <p:cNvPr id="53250" name="Object 2"/>
          <p:cNvGraphicFramePr>
            <a:graphicFrameLocks noChangeAspect="1"/>
          </p:cNvGraphicFramePr>
          <p:nvPr/>
        </p:nvGraphicFramePr>
        <p:xfrm>
          <a:off x="1500188" y="1714500"/>
          <a:ext cx="5357812" cy="747713"/>
        </p:xfrm>
        <a:graphic>
          <a:graphicData uri="http://schemas.openxmlformats.org/presentationml/2006/ole">
            <p:oleObj spid="_x0000_s53250" name="数式" r:id="rId4" imgW="7315200" imgH="1016000" progId="Equation.3">
              <p:embed/>
            </p:oleObj>
          </a:graphicData>
        </a:graphic>
      </p:graphicFrame>
      <p:graphicFrame>
        <p:nvGraphicFramePr>
          <p:cNvPr id="53251" name="Object 3"/>
          <p:cNvGraphicFramePr>
            <a:graphicFrameLocks noChangeAspect="1"/>
          </p:cNvGraphicFramePr>
          <p:nvPr/>
        </p:nvGraphicFramePr>
        <p:xfrm>
          <a:off x="7215188" y="1909763"/>
          <a:ext cx="1408112" cy="447675"/>
        </p:xfrm>
        <a:graphic>
          <a:graphicData uri="http://schemas.openxmlformats.org/presentationml/2006/ole">
            <p:oleObj spid="_x0000_s53251" name="数式" r:id="rId5" imgW="7315200" imgH="23241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p:txBody>
          <a:bodyPr/>
          <a:lstStyle/>
          <a:p>
            <a:r>
              <a:rPr lang="en-US" altLang="ja-JP" smtClean="0"/>
              <a:t>Spatial Model</a:t>
            </a:r>
            <a:endParaRPr lang="ja-JP" altLang="en-US" smtClean="0"/>
          </a:p>
        </p:txBody>
      </p:sp>
      <p:sp>
        <p:nvSpPr>
          <p:cNvPr id="57346" name="コンテンツ プレースホルダ 2"/>
          <p:cNvSpPr>
            <a:spLocks noGrp="1"/>
          </p:cNvSpPr>
          <p:nvPr>
            <p:ph sz="quarter" idx="1"/>
          </p:nvPr>
        </p:nvSpPr>
        <p:spPr>
          <a:xfrm>
            <a:off x="457200" y="1219200"/>
            <a:ext cx="8229600" cy="4937125"/>
          </a:xfrm>
        </p:spPr>
        <p:txBody>
          <a:bodyPr/>
          <a:lstStyle/>
          <a:p>
            <a:r>
              <a:rPr lang="en-US" altLang="ja-JP" smtClean="0"/>
              <a:t>We must calculate the probability distribution of  location of a target</a:t>
            </a:r>
          </a:p>
          <a:p>
            <a:pPr lvl="1"/>
            <a:endParaRPr lang="en-US" altLang="ja-JP" smtClean="0"/>
          </a:p>
          <a:p>
            <a:r>
              <a:rPr lang="en-US" altLang="ja-JP" smtClean="0"/>
              <a:t>We apply Bayes filters to this problem which are often used in location estimation by sensors</a:t>
            </a:r>
          </a:p>
          <a:p>
            <a:pPr lvl="1"/>
            <a:r>
              <a:rPr lang="en-US" altLang="ja-JP" smtClean="0"/>
              <a:t>Kalman Filers</a:t>
            </a:r>
          </a:p>
          <a:p>
            <a:pPr lvl="1"/>
            <a:r>
              <a:rPr lang="en-US" altLang="ja-JP" smtClean="0"/>
              <a:t>Particle Filters</a:t>
            </a:r>
          </a:p>
          <a:p>
            <a:pPr lvl="1"/>
            <a:endParaRPr lang="ja-JP"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1"/>
          <p:cNvSpPr>
            <a:spLocks noGrp="1"/>
          </p:cNvSpPr>
          <p:nvPr>
            <p:ph type="title"/>
          </p:nvPr>
        </p:nvSpPr>
        <p:spPr/>
        <p:txBody>
          <a:bodyPr/>
          <a:lstStyle/>
          <a:p>
            <a:r>
              <a:rPr lang="en-US" altLang="ja-JP" smtClean="0"/>
              <a:t>Bayesian Filters for Location Estimation</a:t>
            </a:r>
            <a:endParaRPr lang="ja-JP" altLang="en-US" smtClean="0"/>
          </a:p>
        </p:txBody>
      </p:sp>
      <p:sp>
        <p:nvSpPr>
          <p:cNvPr id="59394" name="コンテンツ プレースホルダ 2"/>
          <p:cNvSpPr>
            <a:spLocks noGrp="1"/>
          </p:cNvSpPr>
          <p:nvPr>
            <p:ph sz="quarter" idx="1"/>
          </p:nvPr>
        </p:nvSpPr>
        <p:spPr>
          <a:xfrm>
            <a:off x="457200" y="1219200"/>
            <a:ext cx="8229600" cy="4937125"/>
          </a:xfrm>
        </p:spPr>
        <p:txBody>
          <a:bodyPr/>
          <a:lstStyle/>
          <a:p>
            <a:r>
              <a:rPr lang="en-US" altLang="ja-JP" smtClean="0"/>
              <a:t>Kalman Filters</a:t>
            </a:r>
          </a:p>
          <a:p>
            <a:pPr lvl="1"/>
            <a:r>
              <a:rPr lang="en-US" altLang="ja-JP" smtClean="0"/>
              <a:t>are the most widely used variant of Bayes filters</a:t>
            </a:r>
          </a:p>
          <a:p>
            <a:pPr lvl="1"/>
            <a:r>
              <a:rPr lang="en-US" altLang="ja-JP" smtClean="0"/>
              <a:t>approximate the probability distribution which is virtually identical to a uni-modal Gaussian representation</a:t>
            </a:r>
          </a:p>
          <a:p>
            <a:pPr lvl="1"/>
            <a:r>
              <a:rPr lang="en-US" altLang="ja-JP" smtClean="0"/>
              <a:t>advantages:        the computational efficiency</a:t>
            </a:r>
          </a:p>
          <a:p>
            <a:pPr lvl="1"/>
            <a:r>
              <a:rPr lang="en-US" altLang="ja-JP" smtClean="0"/>
              <a:t>disadvantages:    being limited to accurate sensors or sensors                  </a:t>
            </a:r>
          </a:p>
          <a:p>
            <a:pPr lvl="1">
              <a:buFont typeface="Wingdings 3" pitchFamily="18" charset="2"/>
              <a:buNone/>
            </a:pPr>
            <a:r>
              <a:rPr lang="en-US" altLang="ja-JP" smtClean="0"/>
              <a:t>                           with high update rates</a:t>
            </a:r>
          </a:p>
          <a:p>
            <a:pPr lvl="1"/>
            <a:endParaRPr lang="ja-JP"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タイトル 1"/>
          <p:cNvSpPr>
            <a:spLocks noGrp="1"/>
          </p:cNvSpPr>
          <p:nvPr>
            <p:ph type="title"/>
          </p:nvPr>
        </p:nvSpPr>
        <p:spPr/>
        <p:txBody>
          <a:bodyPr/>
          <a:lstStyle/>
          <a:p>
            <a:r>
              <a:rPr lang="en-US" altLang="ja-JP" smtClean="0"/>
              <a:t>Bayesian Filters for Location Estimation</a:t>
            </a:r>
            <a:endParaRPr lang="ja-JP" altLang="en-US" smtClean="0"/>
          </a:p>
        </p:txBody>
      </p:sp>
      <p:sp>
        <p:nvSpPr>
          <p:cNvPr id="60418" name="コンテンツ プレースホルダ 2"/>
          <p:cNvSpPr>
            <a:spLocks noGrp="1"/>
          </p:cNvSpPr>
          <p:nvPr>
            <p:ph sz="quarter" idx="1"/>
          </p:nvPr>
        </p:nvSpPr>
        <p:spPr>
          <a:xfrm>
            <a:off x="457200" y="1219200"/>
            <a:ext cx="8229600" cy="4937125"/>
          </a:xfrm>
        </p:spPr>
        <p:txBody>
          <a:bodyPr/>
          <a:lstStyle/>
          <a:p>
            <a:r>
              <a:rPr lang="en-US" altLang="ja-JP" smtClean="0"/>
              <a:t>Particle Filters</a:t>
            </a:r>
          </a:p>
          <a:p>
            <a:pPr lvl="1"/>
            <a:r>
              <a:rPr lang="en-US" altLang="ja-JP" sz="2500" smtClean="0"/>
              <a:t>represent the probability distribution by sets </a:t>
            </a:r>
            <a:r>
              <a:rPr lang="en-US" altLang="ja-JP" sz="2800" smtClean="0"/>
              <a:t>of samples, or particles</a:t>
            </a:r>
            <a:endParaRPr lang="en-US" altLang="ja-JP" smtClean="0"/>
          </a:p>
          <a:p>
            <a:pPr lvl="1"/>
            <a:r>
              <a:rPr lang="en-US" altLang="ja-JP" smtClean="0"/>
              <a:t>advantages:       the ability to represent arbitrary probability</a:t>
            </a:r>
          </a:p>
          <a:p>
            <a:pPr lvl="1">
              <a:buFont typeface="Wingdings 3" pitchFamily="18" charset="2"/>
              <a:buNone/>
            </a:pPr>
            <a:r>
              <a:rPr lang="en-US" altLang="ja-JP" smtClean="0"/>
              <a:t>                          densities</a:t>
            </a:r>
          </a:p>
          <a:p>
            <a:pPr lvl="2"/>
            <a:r>
              <a:rPr lang="en-US" altLang="ja-JP" smtClean="0"/>
              <a:t>particle filters can converge to the true posterior even in non-Gaussian, nonlinear dynamic systems.</a:t>
            </a:r>
          </a:p>
          <a:p>
            <a:pPr lvl="1"/>
            <a:r>
              <a:rPr lang="en-US" altLang="ja-JP" smtClean="0"/>
              <a:t>disadvantages:   the difficulty in applying to</a:t>
            </a:r>
          </a:p>
          <a:p>
            <a:pPr lvl="1">
              <a:buFont typeface="Wingdings 3" pitchFamily="18" charset="2"/>
              <a:buNone/>
            </a:pPr>
            <a:r>
              <a:rPr lang="en-US" altLang="ja-JP" smtClean="0"/>
              <a:t>                           high-dimensional estimation problems</a:t>
            </a:r>
            <a:endParaRPr lang="ja-JP" altLang="en-US" smtClean="0"/>
          </a:p>
        </p:txBody>
      </p:sp>
      <p:cxnSp>
        <p:nvCxnSpPr>
          <p:cNvPr id="171" name="直線矢印コネクタ 170"/>
          <p:cNvCxnSpPr/>
          <p:nvPr/>
        </p:nvCxnSpPr>
        <p:spPr>
          <a:xfrm>
            <a:off x="1143000" y="6213475"/>
            <a:ext cx="6786563" cy="1588"/>
          </a:xfrm>
          <a:prstGeom prst="straightConnector1">
            <a:avLst/>
          </a:prstGeom>
          <a:ln w="41275">
            <a:tailEnd type="arrow"/>
          </a:ln>
        </p:spPr>
        <p:style>
          <a:lnRef idx="1">
            <a:schemeClr val="dk1"/>
          </a:lnRef>
          <a:fillRef idx="0">
            <a:schemeClr val="dk1"/>
          </a:fillRef>
          <a:effectRef idx="0">
            <a:schemeClr val="dk1"/>
          </a:effectRef>
          <a:fontRef idx="minor">
            <a:schemeClr val="tx1"/>
          </a:fontRef>
        </p:style>
      </p:cxnSp>
      <p:grpSp>
        <p:nvGrpSpPr>
          <p:cNvPr id="60420" name="グループ化 171"/>
          <p:cNvGrpSpPr>
            <a:grpSpLocks/>
          </p:cNvGrpSpPr>
          <p:nvPr/>
        </p:nvGrpSpPr>
        <p:grpSpPr bwMode="auto">
          <a:xfrm>
            <a:off x="1157288" y="4872038"/>
            <a:ext cx="6843712" cy="1295400"/>
            <a:chOff x="1371600" y="1362364"/>
            <a:chExt cx="6843738" cy="1295580"/>
          </a:xfrm>
        </p:grpSpPr>
        <p:sp>
          <p:nvSpPr>
            <p:cNvPr id="173" name="円/楕円 172"/>
            <p:cNvSpPr/>
            <p:nvPr/>
          </p:nvSpPr>
          <p:spPr>
            <a:xfrm flipH="1">
              <a:off x="1938339"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4" name="フリーフォーム 173"/>
            <p:cNvSpPr/>
            <p:nvPr/>
          </p:nvSpPr>
          <p:spPr>
            <a:xfrm>
              <a:off x="1371600" y="1362364"/>
              <a:ext cx="6761188" cy="1128869"/>
            </a:xfrm>
            <a:custGeom>
              <a:avLst/>
              <a:gdLst>
                <a:gd name="connsiteX0" fmla="*/ 0 w 6761018"/>
                <a:gd name="connsiteY0" fmla="*/ 979054 h 1129145"/>
                <a:gd name="connsiteX1" fmla="*/ 498764 w 6761018"/>
                <a:gd name="connsiteY1" fmla="*/ 1048327 h 1129145"/>
                <a:gd name="connsiteX2" fmla="*/ 1330036 w 6761018"/>
                <a:gd name="connsiteY2" fmla="*/ 1048327 h 1129145"/>
                <a:gd name="connsiteX3" fmla="*/ 1967345 w 6761018"/>
                <a:gd name="connsiteY3" fmla="*/ 1020618 h 1129145"/>
                <a:gd name="connsiteX4" fmla="*/ 2299855 w 6761018"/>
                <a:gd name="connsiteY4" fmla="*/ 397163 h 1129145"/>
                <a:gd name="connsiteX5" fmla="*/ 2382982 w 6761018"/>
                <a:gd name="connsiteY5" fmla="*/ 36945 h 1129145"/>
                <a:gd name="connsiteX6" fmla="*/ 2493818 w 6761018"/>
                <a:gd name="connsiteY6" fmla="*/ 618836 h 1129145"/>
                <a:gd name="connsiteX7" fmla="*/ 2646218 w 6761018"/>
                <a:gd name="connsiteY7" fmla="*/ 951345 h 1129145"/>
                <a:gd name="connsiteX8" fmla="*/ 3269673 w 6761018"/>
                <a:gd name="connsiteY8" fmla="*/ 965200 h 1129145"/>
                <a:gd name="connsiteX9" fmla="*/ 6761018 w 6761018"/>
                <a:gd name="connsiteY9" fmla="*/ 951345 h 112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1018" h="1129145">
                  <a:moveTo>
                    <a:pt x="0" y="979054"/>
                  </a:moveTo>
                  <a:cubicBezTo>
                    <a:pt x="138545" y="1007918"/>
                    <a:pt x="277091" y="1036782"/>
                    <a:pt x="498764" y="1048327"/>
                  </a:cubicBezTo>
                  <a:cubicBezTo>
                    <a:pt x="720437" y="1059872"/>
                    <a:pt x="1085273" y="1052945"/>
                    <a:pt x="1330036" y="1048327"/>
                  </a:cubicBezTo>
                  <a:cubicBezTo>
                    <a:pt x="1574799" y="1043709"/>
                    <a:pt x="1805709" y="1129145"/>
                    <a:pt x="1967345" y="1020618"/>
                  </a:cubicBezTo>
                  <a:cubicBezTo>
                    <a:pt x="2128982" y="912091"/>
                    <a:pt x="2230582" y="561108"/>
                    <a:pt x="2299855" y="397163"/>
                  </a:cubicBezTo>
                  <a:cubicBezTo>
                    <a:pt x="2369128" y="233218"/>
                    <a:pt x="2350655" y="0"/>
                    <a:pt x="2382982" y="36945"/>
                  </a:cubicBezTo>
                  <a:cubicBezTo>
                    <a:pt x="2415309" y="73891"/>
                    <a:pt x="2449945" y="466436"/>
                    <a:pt x="2493818" y="618836"/>
                  </a:cubicBezTo>
                  <a:cubicBezTo>
                    <a:pt x="2537691" y="771236"/>
                    <a:pt x="2516909" y="893618"/>
                    <a:pt x="2646218" y="951345"/>
                  </a:cubicBezTo>
                  <a:cubicBezTo>
                    <a:pt x="2775527" y="1009072"/>
                    <a:pt x="3269673" y="965200"/>
                    <a:pt x="3269673" y="965200"/>
                  </a:cubicBezTo>
                  <a:lnTo>
                    <a:pt x="6761018" y="95134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75" name="円/楕円 174"/>
            <p:cNvSpPr/>
            <p:nvPr/>
          </p:nvSpPr>
          <p:spPr>
            <a:xfrm flipH="1">
              <a:off x="2422529"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6" name="円/楕円 175"/>
            <p:cNvSpPr/>
            <p:nvPr/>
          </p:nvSpPr>
          <p:spPr>
            <a:xfrm flipH="1">
              <a:off x="2906718"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7" name="円/楕円 176"/>
            <p:cNvSpPr/>
            <p:nvPr/>
          </p:nvSpPr>
          <p:spPr>
            <a:xfrm flipH="1">
              <a:off x="3390908"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8" name="円/楕円 177"/>
            <p:cNvSpPr/>
            <p:nvPr/>
          </p:nvSpPr>
          <p:spPr>
            <a:xfrm flipH="1">
              <a:off x="3875097"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9" name="円/楕円 178"/>
            <p:cNvSpPr/>
            <p:nvPr/>
          </p:nvSpPr>
          <p:spPr>
            <a:xfrm flipH="1">
              <a:off x="4359286"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0" name="円/楕円 179"/>
            <p:cNvSpPr/>
            <p:nvPr/>
          </p:nvSpPr>
          <p:spPr>
            <a:xfrm flipH="1">
              <a:off x="4843475"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1" name="円/楕円 180"/>
            <p:cNvSpPr/>
            <p:nvPr/>
          </p:nvSpPr>
          <p:spPr>
            <a:xfrm flipH="1">
              <a:off x="5327665"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2" name="円/楕円 181"/>
            <p:cNvSpPr/>
            <p:nvPr/>
          </p:nvSpPr>
          <p:spPr>
            <a:xfrm flipH="1">
              <a:off x="5811854"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3" name="円/楕円 182"/>
            <p:cNvSpPr/>
            <p:nvPr/>
          </p:nvSpPr>
          <p:spPr>
            <a:xfrm flipH="1">
              <a:off x="1714501"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 name="円/楕円 183"/>
            <p:cNvSpPr/>
            <p:nvPr/>
          </p:nvSpPr>
          <p:spPr>
            <a:xfrm flipH="1">
              <a:off x="2198690"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5" name="円/楕円 184"/>
            <p:cNvSpPr/>
            <p:nvPr/>
          </p:nvSpPr>
          <p:spPr>
            <a:xfrm flipH="1">
              <a:off x="2682880"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6" name="円/楕円 185"/>
            <p:cNvSpPr/>
            <p:nvPr/>
          </p:nvSpPr>
          <p:spPr>
            <a:xfrm flipH="1">
              <a:off x="3167069"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7" name="円/楕円 186"/>
            <p:cNvSpPr/>
            <p:nvPr/>
          </p:nvSpPr>
          <p:spPr>
            <a:xfrm flipH="1">
              <a:off x="3651259"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8" name="円/楕円 187"/>
            <p:cNvSpPr/>
            <p:nvPr/>
          </p:nvSpPr>
          <p:spPr>
            <a:xfrm flipH="1">
              <a:off x="4135448"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9" name="円/楕円 188"/>
            <p:cNvSpPr/>
            <p:nvPr/>
          </p:nvSpPr>
          <p:spPr>
            <a:xfrm flipH="1">
              <a:off x="4619637"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0" name="円/楕円 189"/>
            <p:cNvSpPr/>
            <p:nvPr/>
          </p:nvSpPr>
          <p:spPr>
            <a:xfrm flipH="1">
              <a:off x="5103826" y="261190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1" name="円/楕円 190"/>
            <p:cNvSpPr/>
            <p:nvPr/>
          </p:nvSpPr>
          <p:spPr>
            <a:xfrm flipH="1">
              <a:off x="5588016" y="261190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2" name="円/楕円 191"/>
            <p:cNvSpPr/>
            <p:nvPr/>
          </p:nvSpPr>
          <p:spPr>
            <a:xfrm flipH="1">
              <a:off x="4010035"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3" name="円/楕円 192"/>
            <p:cNvSpPr/>
            <p:nvPr/>
          </p:nvSpPr>
          <p:spPr>
            <a:xfrm flipH="1">
              <a:off x="4494224"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4" name="円/楕円 193"/>
            <p:cNvSpPr/>
            <p:nvPr/>
          </p:nvSpPr>
          <p:spPr>
            <a:xfrm flipH="1">
              <a:off x="4978414"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5" name="円/楕円 194"/>
            <p:cNvSpPr/>
            <p:nvPr/>
          </p:nvSpPr>
          <p:spPr>
            <a:xfrm flipH="1">
              <a:off x="5462603"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6" name="円/楕円 195"/>
            <p:cNvSpPr/>
            <p:nvPr/>
          </p:nvSpPr>
          <p:spPr>
            <a:xfrm flipH="1">
              <a:off x="5946792"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7" name="円/楕円 196"/>
            <p:cNvSpPr/>
            <p:nvPr/>
          </p:nvSpPr>
          <p:spPr>
            <a:xfrm flipH="1">
              <a:off x="6430981"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8" name="円/楕円 197"/>
            <p:cNvSpPr/>
            <p:nvPr/>
          </p:nvSpPr>
          <p:spPr>
            <a:xfrm flipH="1">
              <a:off x="6915171"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9" name="円/楕円 198"/>
            <p:cNvSpPr/>
            <p:nvPr/>
          </p:nvSpPr>
          <p:spPr>
            <a:xfrm flipH="1">
              <a:off x="7399360"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0" name="円/楕円 199"/>
            <p:cNvSpPr/>
            <p:nvPr/>
          </p:nvSpPr>
          <p:spPr>
            <a:xfrm flipH="1">
              <a:off x="7883550"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1" name="円/楕円 200"/>
            <p:cNvSpPr/>
            <p:nvPr/>
          </p:nvSpPr>
          <p:spPr>
            <a:xfrm flipH="1">
              <a:off x="3786196"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2" name="円/楕円 201"/>
            <p:cNvSpPr/>
            <p:nvPr/>
          </p:nvSpPr>
          <p:spPr>
            <a:xfrm flipH="1">
              <a:off x="4270386"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3" name="円/楕円 202"/>
            <p:cNvSpPr/>
            <p:nvPr/>
          </p:nvSpPr>
          <p:spPr>
            <a:xfrm flipH="1">
              <a:off x="4754575"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 name="円/楕円 203"/>
            <p:cNvSpPr/>
            <p:nvPr/>
          </p:nvSpPr>
          <p:spPr>
            <a:xfrm flipH="1">
              <a:off x="5238765"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5" name="円/楕円 204"/>
            <p:cNvSpPr/>
            <p:nvPr/>
          </p:nvSpPr>
          <p:spPr>
            <a:xfrm flipH="1">
              <a:off x="5722954"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6" name="円/楕円 205"/>
            <p:cNvSpPr/>
            <p:nvPr/>
          </p:nvSpPr>
          <p:spPr>
            <a:xfrm flipH="1">
              <a:off x="6207143"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7" name="円/楕円 206"/>
            <p:cNvSpPr/>
            <p:nvPr/>
          </p:nvSpPr>
          <p:spPr>
            <a:xfrm flipH="1">
              <a:off x="6691332"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8" name="円/楕円 207"/>
            <p:cNvSpPr/>
            <p:nvPr/>
          </p:nvSpPr>
          <p:spPr>
            <a:xfrm flipH="1">
              <a:off x="7175522"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9" name="円/楕円 208"/>
            <p:cNvSpPr/>
            <p:nvPr/>
          </p:nvSpPr>
          <p:spPr>
            <a:xfrm flipH="1">
              <a:off x="7659711"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0" name="円/楕円 209"/>
            <p:cNvSpPr/>
            <p:nvPr/>
          </p:nvSpPr>
          <p:spPr>
            <a:xfrm flipH="1">
              <a:off x="1858964"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1" name="円/楕円 210"/>
            <p:cNvSpPr/>
            <p:nvPr/>
          </p:nvSpPr>
          <p:spPr>
            <a:xfrm flipH="1">
              <a:off x="2343154"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2" name="円/楕円 211"/>
            <p:cNvSpPr/>
            <p:nvPr/>
          </p:nvSpPr>
          <p:spPr>
            <a:xfrm flipH="1">
              <a:off x="2827343"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3" name="円/楕円 212"/>
            <p:cNvSpPr/>
            <p:nvPr/>
          </p:nvSpPr>
          <p:spPr>
            <a:xfrm flipH="1">
              <a:off x="3311532"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4" name="円/楕円 213"/>
            <p:cNvSpPr/>
            <p:nvPr/>
          </p:nvSpPr>
          <p:spPr>
            <a:xfrm flipH="1">
              <a:off x="1635126"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 name="円/楕円 214"/>
            <p:cNvSpPr/>
            <p:nvPr/>
          </p:nvSpPr>
          <p:spPr>
            <a:xfrm flipH="1">
              <a:off x="2119315"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6" name="円/楕円 215"/>
            <p:cNvSpPr/>
            <p:nvPr/>
          </p:nvSpPr>
          <p:spPr>
            <a:xfrm flipH="1">
              <a:off x="2603505"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7" name="円/楕円 216"/>
            <p:cNvSpPr/>
            <p:nvPr/>
          </p:nvSpPr>
          <p:spPr>
            <a:xfrm flipH="1">
              <a:off x="3087694" y="259761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8" name="円/楕円 217"/>
            <p:cNvSpPr/>
            <p:nvPr/>
          </p:nvSpPr>
          <p:spPr>
            <a:xfrm flipH="1">
              <a:off x="3571883" y="259761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9" name="円/楕円 218"/>
            <p:cNvSpPr/>
            <p:nvPr/>
          </p:nvSpPr>
          <p:spPr>
            <a:xfrm flipH="1">
              <a:off x="6072205"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0" name="円/楕円 219"/>
            <p:cNvSpPr/>
            <p:nvPr/>
          </p:nvSpPr>
          <p:spPr>
            <a:xfrm flipH="1">
              <a:off x="620714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1" name="円/楕円 220"/>
            <p:cNvSpPr/>
            <p:nvPr/>
          </p:nvSpPr>
          <p:spPr>
            <a:xfrm flipH="1">
              <a:off x="6691332"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2" name="円/楕円 221"/>
            <p:cNvSpPr/>
            <p:nvPr/>
          </p:nvSpPr>
          <p:spPr>
            <a:xfrm flipH="1">
              <a:off x="7175522"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3" name="円/楕円 222"/>
            <p:cNvSpPr/>
            <p:nvPr/>
          </p:nvSpPr>
          <p:spPr>
            <a:xfrm flipH="1">
              <a:off x="7659711"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4" name="円/楕円 223"/>
            <p:cNvSpPr/>
            <p:nvPr/>
          </p:nvSpPr>
          <p:spPr>
            <a:xfrm flipH="1">
              <a:off x="8143901"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 name="円/楕円 224"/>
            <p:cNvSpPr/>
            <p:nvPr/>
          </p:nvSpPr>
          <p:spPr>
            <a:xfrm flipH="1">
              <a:off x="6467494"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6" name="円/楕円 225"/>
            <p:cNvSpPr/>
            <p:nvPr/>
          </p:nvSpPr>
          <p:spPr>
            <a:xfrm flipH="1">
              <a:off x="6951683"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7" name="円/楕円 226"/>
            <p:cNvSpPr/>
            <p:nvPr/>
          </p:nvSpPr>
          <p:spPr>
            <a:xfrm flipH="1">
              <a:off x="743587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8" name="円/楕円 227"/>
            <p:cNvSpPr/>
            <p:nvPr/>
          </p:nvSpPr>
          <p:spPr>
            <a:xfrm flipH="1">
              <a:off x="7920062"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9" name="円/楕円 228"/>
            <p:cNvSpPr/>
            <p:nvPr/>
          </p:nvSpPr>
          <p:spPr>
            <a:xfrm flipH="1">
              <a:off x="1874839"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0" name="円/楕円 229"/>
            <p:cNvSpPr/>
            <p:nvPr/>
          </p:nvSpPr>
          <p:spPr>
            <a:xfrm flipH="1">
              <a:off x="2359029"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1" name="円/楕円 230"/>
            <p:cNvSpPr/>
            <p:nvPr/>
          </p:nvSpPr>
          <p:spPr>
            <a:xfrm flipH="1">
              <a:off x="2843218"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2" name="円/楕円 231"/>
            <p:cNvSpPr/>
            <p:nvPr/>
          </p:nvSpPr>
          <p:spPr>
            <a:xfrm flipH="1">
              <a:off x="3327407"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3" name="円/楕円 232"/>
            <p:cNvSpPr/>
            <p:nvPr/>
          </p:nvSpPr>
          <p:spPr>
            <a:xfrm flipH="1">
              <a:off x="3811596"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4" name="円/楕円 233"/>
            <p:cNvSpPr/>
            <p:nvPr/>
          </p:nvSpPr>
          <p:spPr>
            <a:xfrm flipH="1">
              <a:off x="4295786"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5" name="円/楕円 234"/>
            <p:cNvSpPr/>
            <p:nvPr/>
          </p:nvSpPr>
          <p:spPr>
            <a:xfrm flipH="1">
              <a:off x="4779975"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6" name="円/楕円 235"/>
            <p:cNvSpPr/>
            <p:nvPr/>
          </p:nvSpPr>
          <p:spPr>
            <a:xfrm flipH="1">
              <a:off x="5264165"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7" name="円/楕円 236"/>
            <p:cNvSpPr/>
            <p:nvPr/>
          </p:nvSpPr>
          <p:spPr>
            <a:xfrm flipH="1">
              <a:off x="5748354"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8" name="円/楕円 237"/>
            <p:cNvSpPr/>
            <p:nvPr/>
          </p:nvSpPr>
          <p:spPr>
            <a:xfrm flipH="1">
              <a:off x="1651001"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9" name="円/楕円 238"/>
            <p:cNvSpPr/>
            <p:nvPr/>
          </p:nvSpPr>
          <p:spPr>
            <a:xfrm flipH="1">
              <a:off x="2135190"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0" name="円/楕円 239"/>
            <p:cNvSpPr/>
            <p:nvPr/>
          </p:nvSpPr>
          <p:spPr>
            <a:xfrm flipH="1">
              <a:off x="2619380"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1" name="円/楕円 240"/>
            <p:cNvSpPr/>
            <p:nvPr/>
          </p:nvSpPr>
          <p:spPr>
            <a:xfrm flipH="1">
              <a:off x="3103569"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2" name="円/楕円 241"/>
            <p:cNvSpPr/>
            <p:nvPr/>
          </p:nvSpPr>
          <p:spPr>
            <a:xfrm flipH="1">
              <a:off x="3587758"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3" name="円/楕円 242"/>
            <p:cNvSpPr/>
            <p:nvPr/>
          </p:nvSpPr>
          <p:spPr>
            <a:xfrm flipH="1">
              <a:off x="4071947"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4" name="円/楕円 243"/>
            <p:cNvSpPr/>
            <p:nvPr/>
          </p:nvSpPr>
          <p:spPr>
            <a:xfrm flipH="1">
              <a:off x="4556137"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5" name="円/楕円 244"/>
            <p:cNvSpPr/>
            <p:nvPr/>
          </p:nvSpPr>
          <p:spPr>
            <a:xfrm flipH="1">
              <a:off x="5040326" y="258649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6" name="円/楕円 245"/>
            <p:cNvSpPr/>
            <p:nvPr/>
          </p:nvSpPr>
          <p:spPr>
            <a:xfrm flipH="1">
              <a:off x="5524516" y="258649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7" name="円/楕円 246"/>
            <p:cNvSpPr/>
            <p:nvPr/>
          </p:nvSpPr>
          <p:spPr>
            <a:xfrm flipH="1">
              <a:off x="3946535"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8" name="円/楕円 247"/>
            <p:cNvSpPr/>
            <p:nvPr/>
          </p:nvSpPr>
          <p:spPr>
            <a:xfrm flipH="1">
              <a:off x="4430724"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9" name="円/楕円 248"/>
            <p:cNvSpPr/>
            <p:nvPr/>
          </p:nvSpPr>
          <p:spPr>
            <a:xfrm flipH="1">
              <a:off x="491491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0" name="円/楕円 249"/>
            <p:cNvSpPr/>
            <p:nvPr/>
          </p:nvSpPr>
          <p:spPr>
            <a:xfrm flipH="1">
              <a:off x="5399102"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1" name="円/楕円 250"/>
            <p:cNvSpPr/>
            <p:nvPr/>
          </p:nvSpPr>
          <p:spPr>
            <a:xfrm flipH="1">
              <a:off x="5883292"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2" name="円/楕円 251"/>
            <p:cNvSpPr/>
            <p:nvPr/>
          </p:nvSpPr>
          <p:spPr>
            <a:xfrm flipH="1">
              <a:off x="6367481"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3" name="円/楕円 252"/>
            <p:cNvSpPr/>
            <p:nvPr/>
          </p:nvSpPr>
          <p:spPr>
            <a:xfrm flipH="1">
              <a:off x="6851671"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4" name="円/楕円 253"/>
            <p:cNvSpPr/>
            <p:nvPr/>
          </p:nvSpPr>
          <p:spPr>
            <a:xfrm flipH="1">
              <a:off x="7335860"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5" name="円/楕円 254"/>
            <p:cNvSpPr/>
            <p:nvPr/>
          </p:nvSpPr>
          <p:spPr>
            <a:xfrm flipH="1">
              <a:off x="7820049"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6" name="円/楕円 255"/>
            <p:cNvSpPr/>
            <p:nvPr/>
          </p:nvSpPr>
          <p:spPr>
            <a:xfrm flipH="1">
              <a:off x="3722696"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7" name="円/楕円 256"/>
            <p:cNvSpPr/>
            <p:nvPr/>
          </p:nvSpPr>
          <p:spPr>
            <a:xfrm flipH="1">
              <a:off x="4206886"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8" name="円/楕円 257"/>
            <p:cNvSpPr/>
            <p:nvPr/>
          </p:nvSpPr>
          <p:spPr>
            <a:xfrm flipH="1">
              <a:off x="4691075"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9" name="円/楕円 258"/>
            <p:cNvSpPr/>
            <p:nvPr/>
          </p:nvSpPr>
          <p:spPr>
            <a:xfrm flipH="1">
              <a:off x="5175264"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0" name="円/楕円 259"/>
            <p:cNvSpPr/>
            <p:nvPr/>
          </p:nvSpPr>
          <p:spPr>
            <a:xfrm flipH="1">
              <a:off x="5659453"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1" name="円/楕円 260"/>
            <p:cNvSpPr/>
            <p:nvPr/>
          </p:nvSpPr>
          <p:spPr>
            <a:xfrm flipH="1">
              <a:off x="614364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2" name="円/楕円 261"/>
            <p:cNvSpPr/>
            <p:nvPr/>
          </p:nvSpPr>
          <p:spPr>
            <a:xfrm flipH="1">
              <a:off x="6627832"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3" name="円/楕円 262"/>
            <p:cNvSpPr/>
            <p:nvPr/>
          </p:nvSpPr>
          <p:spPr>
            <a:xfrm flipH="1">
              <a:off x="7112022"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4" name="円/楕円 263"/>
            <p:cNvSpPr/>
            <p:nvPr/>
          </p:nvSpPr>
          <p:spPr>
            <a:xfrm flipH="1">
              <a:off x="7596211"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5" name="円/楕円 264"/>
            <p:cNvSpPr/>
            <p:nvPr/>
          </p:nvSpPr>
          <p:spPr>
            <a:xfrm flipH="1">
              <a:off x="1795464"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 name="円/楕円 265"/>
            <p:cNvSpPr/>
            <p:nvPr/>
          </p:nvSpPr>
          <p:spPr>
            <a:xfrm flipH="1">
              <a:off x="227965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7" name="円/楕円 266"/>
            <p:cNvSpPr/>
            <p:nvPr/>
          </p:nvSpPr>
          <p:spPr>
            <a:xfrm flipH="1">
              <a:off x="2763842"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8" name="円/楕円 267"/>
            <p:cNvSpPr/>
            <p:nvPr/>
          </p:nvSpPr>
          <p:spPr>
            <a:xfrm flipH="1">
              <a:off x="3248032"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9" name="円/楕円 268"/>
            <p:cNvSpPr/>
            <p:nvPr/>
          </p:nvSpPr>
          <p:spPr>
            <a:xfrm flipH="1">
              <a:off x="1571626"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0" name="円/楕円 269"/>
            <p:cNvSpPr/>
            <p:nvPr/>
          </p:nvSpPr>
          <p:spPr>
            <a:xfrm flipH="1">
              <a:off x="2055815"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1" name="円/楕円 270"/>
            <p:cNvSpPr/>
            <p:nvPr/>
          </p:nvSpPr>
          <p:spPr>
            <a:xfrm flipH="1">
              <a:off x="2540004"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2" name="円/楕円 271"/>
            <p:cNvSpPr/>
            <p:nvPr/>
          </p:nvSpPr>
          <p:spPr>
            <a:xfrm flipH="1">
              <a:off x="3024193" y="2572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3" name="円/楕円 272"/>
            <p:cNvSpPr/>
            <p:nvPr/>
          </p:nvSpPr>
          <p:spPr>
            <a:xfrm flipH="1">
              <a:off x="3508383" y="2572207"/>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4" name="円/楕円 273"/>
            <p:cNvSpPr/>
            <p:nvPr/>
          </p:nvSpPr>
          <p:spPr>
            <a:xfrm flipH="1">
              <a:off x="3509970" y="2526163"/>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5" name="円/楕円 274"/>
            <p:cNvSpPr/>
            <p:nvPr/>
          </p:nvSpPr>
          <p:spPr>
            <a:xfrm flipH="1">
              <a:off x="3994160" y="252616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6" name="円/楕円 275"/>
            <p:cNvSpPr/>
            <p:nvPr/>
          </p:nvSpPr>
          <p:spPr>
            <a:xfrm flipH="1">
              <a:off x="4478349" y="2526163"/>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7" name="円/楕円 276"/>
            <p:cNvSpPr/>
            <p:nvPr/>
          </p:nvSpPr>
          <p:spPr>
            <a:xfrm flipH="1">
              <a:off x="3286132" y="252616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8" name="円/楕円 277"/>
            <p:cNvSpPr/>
            <p:nvPr/>
          </p:nvSpPr>
          <p:spPr>
            <a:xfrm flipH="1">
              <a:off x="3770321" y="2526163"/>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9" name="円/楕円 278"/>
            <p:cNvSpPr/>
            <p:nvPr/>
          </p:nvSpPr>
          <p:spPr>
            <a:xfrm flipH="1">
              <a:off x="4254511" y="252616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0" name="円/楕円 279"/>
            <p:cNvSpPr/>
            <p:nvPr/>
          </p:nvSpPr>
          <p:spPr>
            <a:xfrm flipH="1">
              <a:off x="4129097" y="2511874"/>
              <a:ext cx="71438"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1" name="円/楕円 280"/>
            <p:cNvSpPr/>
            <p:nvPr/>
          </p:nvSpPr>
          <p:spPr>
            <a:xfrm flipH="1">
              <a:off x="3905260" y="2511874"/>
              <a:ext cx="71437"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2" name="円/楕円 281"/>
            <p:cNvSpPr/>
            <p:nvPr/>
          </p:nvSpPr>
          <p:spPr>
            <a:xfrm flipH="1">
              <a:off x="4389448" y="2511874"/>
              <a:ext cx="71438"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3" name="円/楕円 282"/>
            <p:cNvSpPr/>
            <p:nvPr/>
          </p:nvSpPr>
          <p:spPr>
            <a:xfrm flipH="1">
              <a:off x="3430595" y="2511874"/>
              <a:ext cx="71438"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4" name="円/楕円 283"/>
            <p:cNvSpPr/>
            <p:nvPr/>
          </p:nvSpPr>
          <p:spPr>
            <a:xfrm flipH="1">
              <a:off x="3206757" y="2511874"/>
              <a:ext cx="71437"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5" name="円/楕円 284"/>
            <p:cNvSpPr/>
            <p:nvPr/>
          </p:nvSpPr>
          <p:spPr>
            <a:xfrm flipH="1">
              <a:off x="3690946" y="2511874"/>
              <a:ext cx="71438"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6" name="円/楕円 285"/>
            <p:cNvSpPr/>
            <p:nvPr/>
          </p:nvSpPr>
          <p:spPr>
            <a:xfrm flipH="1">
              <a:off x="3446470" y="2500759"/>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7" name="円/楕円 286"/>
            <p:cNvSpPr/>
            <p:nvPr/>
          </p:nvSpPr>
          <p:spPr>
            <a:xfrm flipH="1">
              <a:off x="3930660" y="2500759"/>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8" name="円/楕円 287"/>
            <p:cNvSpPr/>
            <p:nvPr/>
          </p:nvSpPr>
          <p:spPr>
            <a:xfrm flipH="1">
              <a:off x="4414849" y="2500759"/>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9" name="円/楕円 288"/>
            <p:cNvSpPr/>
            <p:nvPr/>
          </p:nvSpPr>
          <p:spPr>
            <a:xfrm flipH="1">
              <a:off x="3222632" y="2500759"/>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0" name="円/楕円 289"/>
            <p:cNvSpPr/>
            <p:nvPr/>
          </p:nvSpPr>
          <p:spPr>
            <a:xfrm flipH="1">
              <a:off x="3706821" y="2500759"/>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1" name="円/楕円 290"/>
            <p:cNvSpPr/>
            <p:nvPr/>
          </p:nvSpPr>
          <p:spPr>
            <a:xfrm flipH="1">
              <a:off x="4191011" y="2500759"/>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2" name="円/楕円 291"/>
            <p:cNvSpPr/>
            <p:nvPr/>
          </p:nvSpPr>
          <p:spPr>
            <a:xfrm flipH="1">
              <a:off x="4065597" y="2484882"/>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3" name="円/楕円 292"/>
            <p:cNvSpPr/>
            <p:nvPr/>
          </p:nvSpPr>
          <p:spPr>
            <a:xfrm flipH="1">
              <a:off x="4549787" y="2484882"/>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4" name="円/楕円 293"/>
            <p:cNvSpPr/>
            <p:nvPr/>
          </p:nvSpPr>
          <p:spPr>
            <a:xfrm flipH="1">
              <a:off x="3841759" y="2484882"/>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5" name="円/楕円 294"/>
            <p:cNvSpPr/>
            <p:nvPr/>
          </p:nvSpPr>
          <p:spPr>
            <a:xfrm flipH="1">
              <a:off x="4325948" y="2484882"/>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6" name="円/楕円 295"/>
            <p:cNvSpPr/>
            <p:nvPr/>
          </p:nvSpPr>
          <p:spPr>
            <a:xfrm flipH="1">
              <a:off x="3367095" y="2484882"/>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7" name="円/楕円 296"/>
            <p:cNvSpPr/>
            <p:nvPr/>
          </p:nvSpPr>
          <p:spPr>
            <a:xfrm flipH="1">
              <a:off x="3143257" y="2484882"/>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8" name="円/楕円 297"/>
            <p:cNvSpPr/>
            <p:nvPr/>
          </p:nvSpPr>
          <p:spPr>
            <a:xfrm flipH="1">
              <a:off x="3627446" y="2484882"/>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9" name="円/楕円 298"/>
            <p:cNvSpPr/>
            <p:nvPr/>
          </p:nvSpPr>
          <p:spPr>
            <a:xfrm flipH="1">
              <a:off x="3629034" y="2413435"/>
              <a:ext cx="71437"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0" name="円/楕円 299"/>
            <p:cNvSpPr/>
            <p:nvPr/>
          </p:nvSpPr>
          <p:spPr>
            <a:xfrm flipH="1">
              <a:off x="3889385" y="2413435"/>
              <a:ext cx="71437"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1" name="円/楕円 300"/>
            <p:cNvSpPr/>
            <p:nvPr/>
          </p:nvSpPr>
          <p:spPr>
            <a:xfrm flipH="1">
              <a:off x="3549658" y="2397558"/>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2" name="円/楕円 301"/>
            <p:cNvSpPr/>
            <p:nvPr/>
          </p:nvSpPr>
          <p:spPr>
            <a:xfrm flipH="1">
              <a:off x="3810009" y="2397558"/>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3" name="円/楕円 302"/>
            <p:cNvSpPr/>
            <p:nvPr/>
          </p:nvSpPr>
          <p:spPr>
            <a:xfrm flipH="1">
              <a:off x="3565533" y="238644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4" name="円/楕円 303"/>
            <p:cNvSpPr/>
            <p:nvPr/>
          </p:nvSpPr>
          <p:spPr>
            <a:xfrm flipH="1">
              <a:off x="3825884" y="238644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5" name="円/楕円 304"/>
            <p:cNvSpPr/>
            <p:nvPr/>
          </p:nvSpPr>
          <p:spPr>
            <a:xfrm flipH="1">
              <a:off x="3486158" y="2372154"/>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6" name="円/楕円 305"/>
            <p:cNvSpPr/>
            <p:nvPr/>
          </p:nvSpPr>
          <p:spPr>
            <a:xfrm flipH="1">
              <a:off x="3746509" y="2372154"/>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7" name="円/楕円 306"/>
            <p:cNvSpPr/>
            <p:nvPr/>
          </p:nvSpPr>
          <p:spPr>
            <a:xfrm flipH="1">
              <a:off x="3748096" y="232611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8" name="円/楕円 307"/>
            <p:cNvSpPr/>
            <p:nvPr/>
          </p:nvSpPr>
          <p:spPr>
            <a:xfrm flipH="1">
              <a:off x="3524258" y="232611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9" name="円/楕円 308"/>
            <p:cNvSpPr/>
            <p:nvPr/>
          </p:nvSpPr>
          <p:spPr>
            <a:xfrm flipH="1">
              <a:off x="3668721" y="231182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0" name="円/楕円 309"/>
            <p:cNvSpPr/>
            <p:nvPr/>
          </p:nvSpPr>
          <p:spPr>
            <a:xfrm flipH="1">
              <a:off x="3444883" y="2311821"/>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1" name="円/楕円 310"/>
            <p:cNvSpPr/>
            <p:nvPr/>
          </p:nvSpPr>
          <p:spPr>
            <a:xfrm flipH="1">
              <a:off x="3929072" y="2311821"/>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2" name="円/楕円 311"/>
            <p:cNvSpPr/>
            <p:nvPr/>
          </p:nvSpPr>
          <p:spPr>
            <a:xfrm flipH="1">
              <a:off x="3684596" y="2300706"/>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3" name="円/楕円 312"/>
            <p:cNvSpPr/>
            <p:nvPr/>
          </p:nvSpPr>
          <p:spPr>
            <a:xfrm flipH="1">
              <a:off x="3460758" y="2300706"/>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4" name="円/楕円 313"/>
            <p:cNvSpPr/>
            <p:nvPr/>
          </p:nvSpPr>
          <p:spPr>
            <a:xfrm flipH="1">
              <a:off x="3605220" y="228641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5" name="円/楕円 314"/>
            <p:cNvSpPr/>
            <p:nvPr/>
          </p:nvSpPr>
          <p:spPr>
            <a:xfrm flipH="1">
              <a:off x="3865571" y="228641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6" name="円/楕円 315"/>
            <p:cNvSpPr/>
            <p:nvPr/>
          </p:nvSpPr>
          <p:spPr>
            <a:xfrm flipH="1">
              <a:off x="3617921" y="2254663"/>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 name="円/楕円 316"/>
            <p:cNvSpPr/>
            <p:nvPr/>
          </p:nvSpPr>
          <p:spPr>
            <a:xfrm flipH="1">
              <a:off x="3752859" y="224037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8" name="円/楕円 317"/>
            <p:cNvSpPr/>
            <p:nvPr/>
          </p:nvSpPr>
          <p:spPr>
            <a:xfrm flipH="1">
              <a:off x="3778259" y="2229259"/>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9" name="円/楕円 318"/>
            <p:cNvSpPr/>
            <p:nvPr/>
          </p:nvSpPr>
          <p:spPr>
            <a:xfrm flipH="1">
              <a:off x="3689359" y="2214969"/>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0" name="円/楕円 319"/>
            <p:cNvSpPr/>
            <p:nvPr/>
          </p:nvSpPr>
          <p:spPr>
            <a:xfrm flipH="1">
              <a:off x="3736984" y="2168926"/>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1" name="円/楕円 320"/>
            <p:cNvSpPr/>
            <p:nvPr/>
          </p:nvSpPr>
          <p:spPr>
            <a:xfrm flipH="1">
              <a:off x="3657609" y="2154636"/>
              <a:ext cx="71437"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2" name="円/楕円 321"/>
            <p:cNvSpPr/>
            <p:nvPr/>
          </p:nvSpPr>
          <p:spPr>
            <a:xfrm flipH="1">
              <a:off x="3673484" y="2143523"/>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3" name="円/楕円 322"/>
            <p:cNvSpPr/>
            <p:nvPr/>
          </p:nvSpPr>
          <p:spPr>
            <a:xfrm flipH="1">
              <a:off x="3594108" y="2127645"/>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4" name="円/楕円 323"/>
            <p:cNvSpPr/>
            <p:nvPr/>
          </p:nvSpPr>
          <p:spPr>
            <a:xfrm flipH="1">
              <a:off x="3595695" y="2056197"/>
              <a:ext cx="71438" cy="444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 name="円/楕円 324"/>
            <p:cNvSpPr/>
            <p:nvPr/>
          </p:nvSpPr>
          <p:spPr>
            <a:xfrm flipH="1">
              <a:off x="3776671" y="2040320"/>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6" name="円/楕円 325"/>
            <p:cNvSpPr/>
            <p:nvPr/>
          </p:nvSpPr>
          <p:spPr>
            <a:xfrm flipH="1">
              <a:off x="3857634" y="1886312"/>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 name="円/楕円 326"/>
            <p:cNvSpPr/>
            <p:nvPr/>
          </p:nvSpPr>
          <p:spPr>
            <a:xfrm flipH="1">
              <a:off x="3778259" y="1872022"/>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8" name="円/楕円 327"/>
            <p:cNvSpPr/>
            <p:nvPr/>
          </p:nvSpPr>
          <p:spPr>
            <a:xfrm flipH="1">
              <a:off x="3779846" y="1825978"/>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9" name="円/楕円 328"/>
            <p:cNvSpPr/>
            <p:nvPr/>
          </p:nvSpPr>
          <p:spPr>
            <a:xfrm flipH="1">
              <a:off x="3700471" y="1811688"/>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0" name="円/楕円 329"/>
            <p:cNvSpPr/>
            <p:nvPr/>
          </p:nvSpPr>
          <p:spPr>
            <a:xfrm flipH="1">
              <a:off x="3716346" y="1800575"/>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1" name="円/楕円 330"/>
            <p:cNvSpPr/>
            <p:nvPr/>
          </p:nvSpPr>
          <p:spPr>
            <a:xfrm flipH="1">
              <a:off x="3636971" y="1786285"/>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2" name="円/楕円 331"/>
            <p:cNvSpPr/>
            <p:nvPr/>
          </p:nvSpPr>
          <p:spPr>
            <a:xfrm flipH="1">
              <a:off x="3792546" y="2029207"/>
              <a:ext cx="71438"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3" name="円/楕円 332"/>
            <p:cNvSpPr/>
            <p:nvPr/>
          </p:nvSpPr>
          <p:spPr>
            <a:xfrm flipH="1">
              <a:off x="3713171" y="2014917"/>
              <a:ext cx="71438"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4" name="円/楕円 333"/>
            <p:cNvSpPr/>
            <p:nvPr/>
          </p:nvSpPr>
          <p:spPr>
            <a:xfrm flipH="1">
              <a:off x="3714759" y="1968873"/>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5" name="円/楕円 334"/>
            <p:cNvSpPr/>
            <p:nvPr/>
          </p:nvSpPr>
          <p:spPr>
            <a:xfrm flipH="1">
              <a:off x="3635384" y="1954583"/>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6" name="円/楕円 335"/>
            <p:cNvSpPr/>
            <p:nvPr/>
          </p:nvSpPr>
          <p:spPr>
            <a:xfrm flipH="1">
              <a:off x="3651259" y="1943470"/>
              <a:ext cx="71437" cy="4604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7" name="円/楕円 336"/>
            <p:cNvSpPr/>
            <p:nvPr/>
          </p:nvSpPr>
          <p:spPr>
            <a:xfrm flipH="1">
              <a:off x="3571883" y="1929180"/>
              <a:ext cx="71437" cy="460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214313" y="152400"/>
            <a:ext cx="8929687" cy="990600"/>
          </a:xfrm>
        </p:spPr>
        <p:txBody>
          <a:bodyPr/>
          <a:lstStyle/>
          <a:p>
            <a:r>
              <a:rPr lang="en-US" altLang="ja-JP" sz="2800" smtClean="0"/>
              <a:t>Information Diffusion Related to Real-time Events</a:t>
            </a:r>
            <a:endParaRPr lang="ja-JP" altLang="en-US" sz="2800" smtClean="0"/>
          </a:p>
        </p:txBody>
      </p:sp>
      <p:sp>
        <p:nvSpPr>
          <p:cNvPr id="62466" name="コンテンツ プレースホルダ 2"/>
          <p:cNvSpPr>
            <a:spLocks noGrp="1"/>
          </p:cNvSpPr>
          <p:nvPr>
            <p:ph sz="quarter" idx="1"/>
          </p:nvPr>
        </p:nvSpPr>
        <p:spPr>
          <a:xfrm>
            <a:off x="457200" y="1219200"/>
            <a:ext cx="8229600" cy="4937125"/>
          </a:xfrm>
        </p:spPr>
        <p:txBody>
          <a:bodyPr/>
          <a:lstStyle/>
          <a:p>
            <a:r>
              <a:rPr lang="en-US" altLang="ja-JP" smtClean="0"/>
              <a:t>Proposed spatiotemporal models need to meet one condition that</a:t>
            </a:r>
          </a:p>
          <a:p>
            <a:pPr lvl="1"/>
            <a:r>
              <a:rPr lang="en-US" altLang="ja-JP" smtClean="0"/>
              <a:t>Sensors are assumed to be independent</a:t>
            </a:r>
          </a:p>
          <a:p>
            <a:endParaRPr lang="en-US" altLang="ja-JP" smtClean="0"/>
          </a:p>
          <a:p>
            <a:r>
              <a:rPr lang="en-US" altLang="ja-JP" smtClean="0"/>
              <a:t>We check if information diffusions about target events happen because</a:t>
            </a:r>
          </a:p>
          <a:p>
            <a:pPr lvl="1"/>
            <a:r>
              <a:rPr lang="en-US" altLang="ja-JP" smtClean="0"/>
              <a:t>if an information diffusion happened among users, Twitter user sensors are not independent . They affect each other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142875" y="152400"/>
            <a:ext cx="8858250" cy="990600"/>
          </a:xfrm>
        </p:spPr>
        <p:txBody>
          <a:bodyPr/>
          <a:lstStyle/>
          <a:p>
            <a:r>
              <a:rPr lang="en-US" altLang="ja-JP" sz="2800" smtClean="0"/>
              <a:t>Information Diffusion Related to Real-time Events</a:t>
            </a:r>
            <a:endParaRPr lang="ja-JP" altLang="en-US" sz="2800" smtClean="0"/>
          </a:p>
        </p:txBody>
      </p:sp>
      <p:pic>
        <p:nvPicPr>
          <p:cNvPr id="64514" name="Picture 2" descr="C:\Users\user\Desktop\Current Task\papers\WWW2010\typhoon\love0826-29_notime_d.dot.png"/>
          <p:cNvPicPr>
            <a:picLocks noGrp="1" noChangeAspect="1" noChangeArrowheads="1"/>
          </p:cNvPicPr>
          <p:nvPr>
            <p:ph sz="quarter" idx="1"/>
          </p:nvPr>
        </p:nvPicPr>
        <p:blipFill>
          <a:blip r:embed="rId4"/>
          <a:srcRect/>
          <a:stretch>
            <a:fillRect/>
          </a:stretch>
        </p:blipFill>
        <p:spPr>
          <a:xfrm>
            <a:off x="142875" y="1928813"/>
            <a:ext cx="2859088" cy="2865437"/>
          </a:xfrm>
          <a:ln>
            <a:solidFill>
              <a:schemeClr val="accent1"/>
            </a:solidFill>
          </a:ln>
        </p:spPr>
      </p:pic>
      <p:pic>
        <p:nvPicPr>
          <p:cNvPr id="64515" name="Picture 3"/>
          <p:cNvPicPr>
            <a:picLocks noChangeAspect="1" noChangeArrowheads="1"/>
          </p:cNvPicPr>
          <p:nvPr/>
        </p:nvPicPr>
        <p:blipFill>
          <a:blip r:embed="rId5"/>
          <a:srcRect/>
          <a:stretch>
            <a:fillRect/>
          </a:stretch>
        </p:blipFill>
        <p:spPr bwMode="auto">
          <a:xfrm>
            <a:off x="3044825" y="1928813"/>
            <a:ext cx="2955925" cy="2857500"/>
          </a:xfrm>
          <a:prstGeom prst="rect">
            <a:avLst/>
          </a:prstGeom>
          <a:noFill/>
          <a:ln w="9525">
            <a:solidFill>
              <a:schemeClr val="accent1"/>
            </a:solidFill>
            <a:miter lim="800000"/>
            <a:headEnd/>
            <a:tailEnd/>
          </a:ln>
        </p:spPr>
      </p:pic>
      <p:sp>
        <p:nvSpPr>
          <p:cNvPr id="64516" name="テキスト ボックス 5"/>
          <p:cNvSpPr txBox="1">
            <a:spLocks noChangeArrowheads="1"/>
          </p:cNvSpPr>
          <p:nvPr/>
        </p:nvSpPr>
        <p:spPr bwMode="auto">
          <a:xfrm>
            <a:off x="142875" y="1571625"/>
            <a:ext cx="2786063" cy="400050"/>
          </a:xfrm>
          <a:prstGeom prst="rect">
            <a:avLst/>
          </a:prstGeom>
          <a:noFill/>
          <a:ln w="9525">
            <a:noFill/>
            <a:miter lim="800000"/>
            <a:headEnd/>
            <a:tailEnd/>
          </a:ln>
        </p:spPr>
        <p:txBody>
          <a:bodyPr>
            <a:spAutoFit/>
          </a:bodyPr>
          <a:lstStyle/>
          <a:p>
            <a:pPr algn="ctr"/>
            <a:r>
              <a:rPr lang="en-US" altLang="ja-JP" sz="2000">
                <a:latin typeface="Gill Sans MT" pitchFamily="34" charset="0"/>
              </a:rPr>
              <a:t>Nintendo DS Game</a:t>
            </a:r>
            <a:endParaRPr lang="ja-JP" altLang="en-US" sz="2000">
              <a:latin typeface="Gill Sans MT" pitchFamily="34" charset="0"/>
            </a:endParaRPr>
          </a:p>
        </p:txBody>
      </p:sp>
      <p:sp>
        <p:nvSpPr>
          <p:cNvPr id="64517" name="テキスト ボックス 6"/>
          <p:cNvSpPr txBox="1">
            <a:spLocks noChangeArrowheads="1"/>
          </p:cNvSpPr>
          <p:nvPr/>
        </p:nvSpPr>
        <p:spPr bwMode="auto">
          <a:xfrm>
            <a:off x="3500438" y="1600200"/>
            <a:ext cx="2071687" cy="400050"/>
          </a:xfrm>
          <a:prstGeom prst="rect">
            <a:avLst/>
          </a:prstGeom>
          <a:noFill/>
          <a:ln w="9525">
            <a:noFill/>
            <a:miter lim="800000"/>
            <a:headEnd/>
            <a:tailEnd/>
          </a:ln>
        </p:spPr>
        <p:txBody>
          <a:bodyPr>
            <a:spAutoFit/>
          </a:bodyPr>
          <a:lstStyle/>
          <a:p>
            <a:pPr algn="ctr"/>
            <a:r>
              <a:rPr lang="en-US" altLang="ja-JP" sz="2000">
                <a:latin typeface="Gill Sans MT" pitchFamily="34" charset="0"/>
              </a:rPr>
              <a:t>an earthquake</a:t>
            </a:r>
            <a:endParaRPr lang="ja-JP" altLang="en-US" sz="2000">
              <a:latin typeface="Gill Sans MT" pitchFamily="34" charset="0"/>
            </a:endParaRPr>
          </a:p>
        </p:txBody>
      </p:sp>
      <p:pic>
        <p:nvPicPr>
          <p:cNvPr id="64518" name="Picture 4"/>
          <p:cNvPicPr>
            <a:picLocks noChangeAspect="1" noChangeArrowheads="1"/>
          </p:cNvPicPr>
          <p:nvPr/>
        </p:nvPicPr>
        <p:blipFill>
          <a:blip r:embed="rId6"/>
          <a:srcRect/>
          <a:stretch>
            <a:fillRect/>
          </a:stretch>
        </p:blipFill>
        <p:spPr bwMode="auto">
          <a:xfrm>
            <a:off x="6072188" y="1933575"/>
            <a:ext cx="2955925" cy="2819400"/>
          </a:xfrm>
          <a:prstGeom prst="rect">
            <a:avLst/>
          </a:prstGeom>
          <a:noFill/>
          <a:ln w="9525">
            <a:solidFill>
              <a:schemeClr val="accent1"/>
            </a:solidFill>
            <a:miter lim="800000"/>
            <a:headEnd/>
            <a:tailEnd/>
          </a:ln>
        </p:spPr>
      </p:pic>
      <p:sp>
        <p:nvSpPr>
          <p:cNvPr id="64519" name="テキスト ボックス 8"/>
          <p:cNvSpPr txBox="1">
            <a:spLocks noChangeArrowheads="1"/>
          </p:cNvSpPr>
          <p:nvPr/>
        </p:nvSpPr>
        <p:spPr bwMode="auto">
          <a:xfrm>
            <a:off x="6429375" y="1600200"/>
            <a:ext cx="2071688" cy="400050"/>
          </a:xfrm>
          <a:prstGeom prst="rect">
            <a:avLst/>
          </a:prstGeom>
          <a:noFill/>
          <a:ln w="9525">
            <a:noFill/>
            <a:miter lim="800000"/>
            <a:headEnd/>
            <a:tailEnd/>
          </a:ln>
        </p:spPr>
        <p:txBody>
          <a:bodyPr>
            <a:spAutoFit/>
          </a:bodyPr>
          <a:lstStyle/>
          <a:p>
            <a:pPr algn="ctr"/>
            <a:r>
              <a:rPr lang="en-US" altLang="ja-JP" sz="2000">
                <a:latin typeface="Gill Sans MT" pitchFamily="34" charset="0"/>
              </a:rPr>
              <a:t>a typhoon</a:t>
            </a:r>
            <a:endParaRPr lang="ja-JP" altLang="en-US" sz="2000">
              <a:latin typeface="Gill Sans MT" pitchFamily="34" charset="0"/>
            </a:endParaRPr>
          </a:p>
        </p:txBody>
      </p:sp>
      <p:sp>
        <p:nvSpPr>
          <p:cNvPr id="64520" name="テキスト ボックス 9"/>
          <p:cNvSpPr txBox="1">
            <a:spLocks noChangeArrowheads="1"/>
          </p:cNvSpPr>
          <p:nvPr/>
        </p:nvSpPr>
        <p:spPr bwMode="auto">
          <a:xfrm>
            <a:off x="1785938" y="1214438"/>
            <a:ext cx="5929312" cy="523875"/>
          </a:xfrm>
          <a:prstGeom prst="rect">
            <a:avLst/>
          </a:prstGeom>
          <a:noFill/>
          <a:ln w="9525">
            <a:noFill/>
            <a:miter lim="800000"/>
            <a:headEnd/>
            <a:tailEnd/>
          </a:ln>
        </p:spPr>
        <p:txBody>
          <a:bodyPr>
            <a:spAutoFit/>
          </a:bodyPr>
          <a:lstStyle/>
          <a:p>
            <a:pPr algn="ctr"/>
            <a:r>
              <a:rPr lang="en-US" altLang="ja-JP" sz="2800">
                <a:latin typeface="Gill Sans MT" pitchFamily="34" charset="0"/>
              </a:rPr>
              <a:t>Information Flow Networks on Twitter</a:t>
            </a:r>
            <a:endParaRPr lang="ja-JP" altLang="en-US" sz="2800">
              <a:latin typeface="Gill Sans MT" pitchFamily="34" charset="0"/>
            </a:endParaRPr>
          </a:p>
        </p:txBody>
      </p:sp>
      <p:sp>
        <p:nvSpPr>
          <p:cNvPr id="11" name="テキスト ボックス 10"/>
          <p:cNvSpPr txBox="1"/>
          <p:nvPr/>
        </p:nvSpPr>
        <p:spPr>
          <a:xfrm>
            <a:off x="214313" y="4930775"/>
            <a:ext cx="8786812" cy="1570038"/>
          </a:xfrm>
          <a:prstGeom prst="rect">
            <a:avLst/>
          </a:prstGeom>
          <a:noFill/>
        </p:spPr>
        <p:txBody>
          <a:bodyPr>
            <a:spAutoFit/>
          </a:bodyPr>
          <a:lstStyle/>
          <a:p>
            <a:pPr fontAlgn="auto">
              <a:spcBef>
                <a:spcPts val="0"/>
              </a:spcBef>
              <a:spcAft>
                <a:spcPts val="0"/>
              </a:spcAft>
              <a:defRPr/>
            </a:pPr>
            <a:r>
              <a:rPr lang="en-US" altLang="ja-JP" sz="2400" dirty="0">
                <a:solidFill>
                  <a:schemeClr val="accent1">
                    <a:lumMod val="75000"/>
                  </a:schemeClr>
                </a:solidFill>
                <a:latin typeface="+mn-lt"/>
                <a:ea typeface="+mn-ea"/>
              </a:rPr>
              <a:t>In the case of an earthquakes and a typhoons, very little information diffusion takes place on Twitter, compared to Nintendo DS Game</a:t>
            </a:r>
          </a:p>
          <a:p>
            <a:pPr fontAlgn="auto">
              <a:spcBef>
                <a:spcPts val="0"/>
              </a:spcBef>
              <a:spcAft>
                <a:spcPts val="0"/>
              </a:spcAft>
              <a:defRPr/>
            </a:pPr>
            <a:r>
              <a:rPr lang="ja-JP" altLang="en-US" sz="2400" dirty="0">
                <a:solidFill>
                  <a:schemeClr val="accent1">
                    <a:lumMod val="75000"/>
                  </a:schemeClr>
                </a:solidFill>
                <a:latin typeface="+mn-lt"/>
                <a:ea typeface="+mn-ea"/>
              </a:rPr>
              <a:t>→</a:t>
            </a:r>
            <a:r>
              <a:rPr lang="en-US" altLang="ja-JP" sz="2400" dirty="0">
                <a:solidFill>
                  <a:schemeClr val="accent1">
                    <a:lumMod val="75000"/>
                  </a:schemeClr>
                </a:solidFill>
                <a:latin typeface="+mn-lt"/>
                <a:ea typeface="+mn-ea"/>
              </a:rPr>
              <a:t> We assume that Twitter user sensors are independent about earthquakes and typhoons</a:t>
            </a:r>
            <a:endParaRPr lang="ja-JP" altLang="en-US" sz="2400" dirty="0">
              <a:solidFill>
                <a:schemeClr val="accent1">
                  <a:lumMod val="75000"/>
                </a:schemeClr>
              </a:solidFill>
              <a:latin typeface="+mn-lt"/>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71500" y="3971925"/>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Experiments And Evaluation</a:t>
            </a:r>
            <a:endParaRPr kumimoji="0" lang="en-US" altLang="ja-JP" sz="3200" dirty="0">
              <a:solidFill>
                <a:schemeClr val="accent1"/>
              </a:solidFill>
            </a:endParaRPr>
          </a:p>
        </p:txBody>
      </p:sp>
      <p:sp>
        <p:nvSpPr>
          <p:cNvPr id="18" name="正方形/長方形 17"/>
          <p:cNvSpPr/>
          <p:nvPr/>
        </p:nvSpPr>
        <p:spPr>
          <a:xfrm>
            <a:off x="357188" y="3971925"/>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6563"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p:cNvSpPr>
            <a:spLocks noGrp="1"/>
          </p:cNvSpPr>
          <p:nvPr>
            <p:ph type="title"/>
          </p:nvPr>
        </p:nvSpPr>
        <p:spPr/>
        <p:txBody>
          <a:bodyPr/>
          <a:lstStyle/>
          <a:p>
            <a:r>
              <a:rPr lang="en-US" altLang="ja-JP" smtClean="0"/>
              <a:t>Experiments And Evaluation</a:t>
            </a:r>
            <a:endParaRPr lang="ja-JP" altLang="en-US" smtClean="0"/>
          </a:p>
        </p:txBody>
      </p:sp>
      <p:sp>
        <p:nvSpPr>
          <p:cNvPr id="3" name="コンテンツ プレースホルダ 2"/>
          <p:cNvSpPr>
            <a:spLocks noGrp="1"/>
          </p:cNvSpPr>
          <p:nvPr>
            <p:ph sz="quarter" idx="1"/>
          </p:nvPr>
        </p:nvSpPr>
        <p:spPr>
          <a:xfrm>
            <a:off x="457200" y="1219200"/>
            <a:ext cx="8229600" cy="4937125"/>
          </a:xfrm>
        </p:spPr>
        <p:txBody>
          <a:bodyPr/>
          <a:lstStyle/>
          <a:p>
            <a:r>
              <a:rPr lang="en-US" altLang="ja-JP" smtClean="0"/>
              <a:t>We demonstrate performances of</a:t>
            </a:r>
          </a:p>
          <a:p>
            <a:pPr lvl="1"/>
            <a:r>
              <a:rPr lang="en-US" altLang="ja-JP" smtClean="0"/>
              <a:t>tweet classification</a:t>
            </a:r>
          </a:p>
          <a:p>
            <a:pPr lvl="1"/>
            <a:r>
              <a:rPr lang="en-US" altLang="ja-JP" smtClean="0"/>
              <a:t>event detection from time-series data</a:t>
            </a:r>
          </a:p>
          <a:p>
            <a:pPr lvl="1">
              <a:buFont typeface="Wingdings 3" pitchFamily="18" charset="2"/>
              <a:buNone/>
            </a:pPr>
            <a:r>
              <a:rPr lang="en-US" altLang="ja-JP" smtClean="0"/>
              <a:t>  	  </a:t>
            </a:r>
            <a:r>
              <a:rPr lang="ja-JP" altLang="en-US" smtClean="0"/>
              <a:t>→　</a:t>
            </a:r>
            <a:r>
              <a:rPr lang="en-US" altLang="ja-JP" smtClean="0"/>
              <a:t>show this results in “application”</a:t>
            </a:r>
          </a:p>
          <a:p>
            <a:pPr lvl="1"/>
            <a:r>
              <a:rPr lang="en-US" altLang="ja-JP" smtClean="0"/>
              <a:t>location estimation from a series of spatial information  </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タイトル 1"/>
          <p:cNvSpPr>
            <a:spLocks noGrp="1"/>
          </p:cNvSpPr>
          <p:nvPr>
            <p:ph type="title"/>
          </p:nvPr>
        </p:nvSpPr>
        <p:spPr/>
        <p:txBody>
          <a:bodyPr/>
          <a:lstStyle/>
          <a:p>
            <a:r>
              <a:rPr lang="en-US" altLang="ja-JP" smtClean="0"/>
              <a:t>Evaluation of Semantic Analysis</a:t>
            </a:r>
          </a:p>
        </p:txBody>
      </p:sp>
      <p:sp>
        <p:nvSpPr>
          <p:cNvPr id="3" name="コンテンツ プレースホルダ 2"/>
          <p:cNvSpPr>
            <a:spLocks noGrp="1"/>
          </p:cNvSpPr>
          <p:nvPr>
            <p:ph sz="quarter" idx="1"/>
          </p:nvPr>
        </p:nvSpPr>
        <p:spPr/>
        <p:txBody>
          <a:bodyPr>
            <a:normAutofit/>
          </a:bodyPr>
          <a:lstStyle/>
          <a:p>
            <a:pPr marL="274320" indent="-274320" fontAlgn="auto">
              <a:spcAft>
                <a:spcPts val="0"/>
              </a:spcAft>
              <a:buFont typeface="Wingdings 3"/>
              <a:buChar char=""/>
              <a:defRPr/>
            </a:pPr>
            <a:r>
              <a:rPr lang="en-US" altLang="ja-JP" dirty="0" smtClean="0"/>
              <a:t>Queries</a:t>
            </a:r>
          </a:p>
          <a:p>
            <a:pPr marL="548640" lvl="1" indent="-274320" fontAlgn="auto">
              <a:spcAft>
                <a:spcPts val="0"/>
              </a:spcAft>
              <a:buFont typeface="Wingdings 3"/>
              <a:buChar char=""/>
              <a:defRPr/>
            </a:pPr>
            <a:r>
              <a:rPr lang="en-US" altLang="ja-JP" dirty="0" smtClean="0"/>
              <a:t>Earthquake   query: “shaking” and “earthquake”</a:t>
            </a:r>
          </a:p>
          <a:p>
            <a:pPr marL="548640" lvl="1" indent="-274320" fontAlgn="auto">
              <a:spcAft>
                <a:spcPts val="0"/>
              </a:spcAft>
              <a:buFont typeface="Wingdings 3"/>
              <a:buChar char=""/>
              <a:defRPr/>
            </a:pPr>
            <a:r>
              <a:rPr lang="en-US" altLang="ja-JP" dirty="0" smtClean="0"/>
              <a:t>Typhoon       query:”typhoon”</a:t>
            </a:r>
          </a:p>
          <a:p>
            <a:pPr lvl="8">
              <a:defRPr/>
            </a:pPr>
            <a:r>
              <a:rPr altLang="ja-JP" dirty="0"/>
              <a:t>					</a:t>
            </a:r>
          </a:p>
          <a:p>
            <a:pPr marL="274320" indent="-274320" fontAlgn="auto">
              <a:spcAft>
                <a:spcPts val="0"/>
              </a:spcAft>
              <a:buFont typeface="Wingdings 3"/>
              <a:buChar char=""/>
              <a:defRPr/>
            </a:pPr>
            <a:r>
              <a:rPr lang="en-US" altLang="ja-JP" dirty="0" smtClean="0"/>
              <a:t>Examples to create classifier</a:t>
            </a:r>
          </a:p>
          <a:p>
            <a:pPr marL="548640" lvl="1" indent="-274320" fontAlgn="auto">
              <a:spcAft>
                <a:spcPts val="0"/>
              </a:spcAft>
              <a:buFont typeface="Wingdings 3"/>
              <a:buChar char=""/>
              <a:defRPr/>
            </a:pPr>
            <a:r>
              <a:rPr lang="en-US" altLang="ja-JP" dirty="0" smtClean="0"/>
              <a:t>597 positive examples</a:t>
            </a:r>
          </a:p>
          <a:p>
            <a:pPr lvl="8">
              <a:defRPr/>
            </a:pPr>
            <a:endParaRPr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71500" y="1357313"/>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sz="3200" dirty="0">
                <a:solidFill>
                  <a:schemeClr val="accent1"/>
                </a:solidFill>
              </a:rPr>
              <a:t>Introduction</a:t>
            </a:r>
            <a:endParaRPr kumimoji="0" lang="en-US" sz="3200" dirty="0">
              <a:solidFill>
                <a:schemeClr val="accent1"/>
              </a:solidFill>
            </a:endParaRPr>
          </a:p>
        </p:txBody>
      </p:sp>
      <p:sp>
        <p:nvSpPr>
          <p:cNvPr id="11" name="正方形/長方形 10"/>
          <p:cNvSpPr/>
          <p:nvPr/>
        </p:nvSpPr>
        <p:spPr>
          <a:xfrm>
            <a:off x="357188" y="1357313"/>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9459"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タイトル 1"/>
          <p:cNvSpPr>
            <a:spLocks noGrp="1"/>
          </p:cNvSpPr>
          <p:nvPr>
            <p:ph type="title"/>
          </p:nvPr>
        </p:nvSpPr>
        <p:spPr/>
        <p:txBody>
          <a:bodyPr/>
          <a:lstStyle/>
          <a:p>
            <a:r>
              <a:rPr lang="en-US" altLang="ja-JP" smtClean="0"/>
              <a:t>Evaluation of Semantic Analysis</a:t>
            </a:r>
          </a:p>
        </p:txBody>
      </p:sp>
      <p:sp>
        <p:nvSpPr>
          <p:cNvPr id="3" name="コンテンツ プレースホルダ 2"/>
          <p:cNvSpPr>
            <a:spLocks noGrp="1"/>
          </p:cNvSpPr>
          <p:nvPr>
            <p:ph sz="quarter" idx="1"/>
          </p:nvPr>
        </p:nvSpPr>
        <p:spPr/>
        <p:txBody>
          <a:bodyPr>
            <a:normAutofit/>
          </a:bodyPr>
          <a:lstStyle/>
          <a:p>
            <a:pPr marL="274320" indent="-274320" fontAlgn="auto">
              <a:spcAft>
                <a:spcPts val="0"/>
              </a:spcAft>
              <a:buFont typeface="Wingdings 3"/>
              <a:buChar char=""/>
              <a:defRPr/>
            </a:pPr>
            <a:r>
              <a:rPr lang="en-US" altLang="ja-JP" dirty="0" smtClean="0"/>
              <a:t>“earthquake” query</a:t>
            </a:r>
          </a:p>
          <a:p>
            <a:pPr marL="274320" indent="-274320" fontAlgn="auto">
              <a:spcAft>
                <a:spcPts val="0"/>
              </a:spcAft>
              <a:buFont typeface="Wingdings 3"/>
              <a:buChar char=""/>
              <a:defRPr/>
            </a:pPr>
            <a:endParaRPr lang="en-US" altLang="ja-JP" dirty="0" smtClean="0"/>
          </a:p>
          <a:p>
            <a:pPr lvl="5">
              <a:defRPr/>
            </a:pPr>
            <a:endParaRPr altLang="ja-JP" dirty="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None/>
              <a:defRPr/>
            </a:pPr>
            <a:endParaRPr lang="en-US" altLang="ja-JP" dirty="0" smtClean="0"/>
          </a:p>
          <a:p>
            <a:pPr marL="274320" indent="-274320" fontAlgn="auto">
              <a:spcAft>
                <a:spcPts val="0"/>
              </a:spcAft>
              <a:buFont typeface="Wingdings 3"/>
              <a:buChar char=""/>
              <a:defRPr/>
            </a:pPr>
            <a:r>
              <a:rPr lang="en-US" altLang="ja-JP" dirty="0" smtClean="0"/>
              <a:t>“shaking” query</a:t>
            </a:r>
          </a:p>
        </p:txBody>
      </p:sp>
      <p:graphicFrame>
        <p:nvGraphicFramePr>
          <p:cNvPr id="4" name="表 3"/>
          <p:cNvGraphicFramePr>
            <a:graphicFrameLocks noGrp="1"/>
          </p:cNvGraphicFramePr>
          <p:nvPr/>
        </p:nvGraphicFramePr>
        <p:xfrm>
          <a:off x="2071688" y="1860550"/>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solidFill>
                      <a:schemeClr val="accent4">
                        <a:lumMod val="75000"/>
                      </a:schemeClr>
                    </a:solidFill>
                  </a:tcPr>
                </a:tc>
                <a:tc>
                  <a:txBody>
                    <a:bodyPr/>
                    <a:lstStyle/>
                    <a:p>
                      <a:r>
                        <a:rPr kumimoji="1" lang="en-US" altLang="ja-JP" dirty="0" smtClean="0"/>
                        <a:t>87.50%</a:t>
                      </a:r>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87.50%</a:t>
                      </a:r>
                      <a:endParaRPr kumimoji="1" lang="ja-JP" altLang="en-US" dirty="0"/>
                    </a:p>
                  </a:txBody>
                  <a:tcPr/>
                </a:tc>
                <a:tc>
                  <a:txBody>
                    <a:bodyPr/>
                    <a:lstStyle/>
                    <a:p>
                      <a:r>
                        <a:rPr kumimoji="1" lang="en-US" altLang="ja-JP" dirty="0" smtClean="0"/>
                        <a:t>38.89%</a:t>
                      </a:r>
                      <a:endParaRPr kumimoji="1" lang="ja-JP" altLang="en-US" dirty="0"/>
                    </a:p>
                  </a:txBody>
                  <a:tcPr/>
                </a:tc>
                <a:tc>
                  <a:txBody>
                    <a:bodyPr/>
                    <a:lstStyle/>
                    <a:p>
                      <a:r>
                        <a:rPr kumimoji="1" lang="en-US" altLang="ja-JP" dirty="0" smtClean="0"/>
                        <a:t>53.85%</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50.00%</a:t>
                      </a:r>
                      <a:endParaRPr kumimoji="1" lang="ja-JP" altLang="en-US" dirty="0"/>
                    </a:p>
                  </a:txBody>
                  <a:tcPr/>
                </a:tc>
                <a:tc>
                  <a:txBody>
                    <a:bodyPr/>
                    <a:lstStyle/>
                    <a:p>
                      <a:r>
                        <a:rPr kumimoji="1" lang="en-US" altLang="ja-JP" dirty="0" smtClean="0"/>
                        <a:t>66.67%</a:t>
                      </a:r>
                      <a:endParaRPr kumimoji="1" lang="ja-JP" altLang="en-US" dirty="0"/>
                    </a:p>
                  </a:txBody>
                  <a:tcPr/>
                </a:tc>
                <a:tc>
                  <a:txBody>
                    <a:bodyPr/>
                    <a:lstStyle/>
                    <a:p>
                      <a:r>
                        <a:rPr kumimoji="1" lang="en-US" altLang="ja-JP" dirty="0" smtClean="0"/>
                        <a:t>57.14%</a:t>
                      </a:r>
                      <a:endParaRPr kumimoji="1" lang="ja-JP" altLang="en-US" dirty="0"/>
                    </a:p>
                  </a:txBody>
                  <a:tcPr/>
                </a:tc>
              </a:tr>
              <a:tr h="370840">
                <a:tc>
                  <a:txBody>
                    <a:bodyPr/>
                    <a:lstStyle/>
                    <a:p>
                      <a:r>
                        <a:rPr kumimoji="1" lang="en-US" altLang="ja-JP" dirty="0" smtClean="0"/>
                        <a:t>All</a:t>
                      </a:r>
                      <a:endParaRPr kumimoji="1" lang="ja-JP" altLang="en-US" dirty="0"/>
                    </a:p>
                  </a:txBody>
                  <a:tcPr>
                    <a:solidFill>
                      <a:schemeClr val="accent4">
                        <a:lumMod val="75000"/>
                      </a:schemeClr>
                    </a:solidFill>
                  </a:tcPr>
                </a:tc>
                <a:tc>
                  <a:txBody>
                    <a:bodyPr/>
                    <a:lstStyle/>
                    <a:p>
                      <a:r>
                        <a:rPr kumimoji="1" lang="en-US" altLang="ja-JP" dirty="0" smtClean="0"/>
                        <a:t>87.50%</a:t>
                      </a:r>
                      <a:endParaRPr kumimoji="1" lang="ja-JP" altLang="en-US" dirty="0"/>
                    </a:p>
                  </a:txBody>
                  <a:tcPr>
                    <a:solidFill>
                      <a:schemeClr val="accent4">
                        <a:lumMod val="75000"/>
                      </a:schemeClr>
                    </a:solidFill>
                  </a:tcPr>
                </a:tc>
                <a:tc>
                  <a:txBody>
                    <a:bodyPr/>
                    <a:lstStyle/>
                    <a:p>
                      <a:r>
                        <a:rPr kumimoji="1" lang="en-US" altLang="ja-JP" dirty="0" smtClean="0"/>
                        <a:t>63.64%</a:t>
                      </a:r>
                      <a:endParaRPr kumimoji="1" lang="ja-JP" altLang="en-US" dirty="0"/>
                    </a:p>
                  </a:txBody>
                  <a:tcPr>
                    <a:solidFill>
                      <a:schemeClr val="accent4">
                        <a:lumMod val="75000"/>
                      </a:schemeClr>
                    </a:solidFill>
                  </a:tcPr>
                </a:tc>
                <a:tc>
                  <a:txBody>
                    <a:bodyPr/>
                    <a:lstStyle/>
                    <a:p>
                      <a:r>
                        <a:rPr kumimoji="1" lang="en-US" altLang="ja-JP" dirty="0" smtClean="0"/>
                        <a:t>73.69%</a:t>
                      </a:r>
                      <a:endParaRPr kumimoji="1" lang="ja-JP" altLang="en-US" dirty="0"/>
                    </a:p>
                  </a:txBody>
                  <a:tcPr>
                    <a:solidFill>
                      <a:schemeClr val="accent4">
                        <a:lumMod val="75000"/>
                      </a:schemeClr>
                    </a:solidFill>
                  </a:tcPr>
                </a:tc>
              </a:tr>
            </a:tbl>
          </a:graphicData>
        </a:graphic>
      </p:graphicFrame>
      <p:graphicFrame>
        <p:nvGraphicFramePr>
          <p:cNvPr id="5" name="表 4"/>
          <p:cNvGraphicFramePr>
            <a:graphicFrameLocks noGrp="1"/>
          </p:cNvGraphicFramePr>
          <p:nvPr/>
        </p:nvGraphicFramePr>
        <p:xfrm>
          <a:off x="2071688" y="4360863"/>
          <a:ext cx="4876800" cy="1854200"/>
        </p:xfrm>
        <a:graphic>
          <a:graphicData uri="http://schemas.openxmlformats.org/drawingml/2006/table">
            <a:tbl>
              <a:tblPr firstRow="1" bandRow="1">
                <a:tableStyleId>{21E4AEA4-8DFA-4A89-87EB-49C32662AFE0}</a:tableStyleId>
              </a:tblPr>
              <a:tblGrid>
                <a:gridCol w="1219200"/>
                <a:gridCol w="1219200"/>
                <a:gridCol w="1219200"/>
                <a:gridCol w="1219200"/>
              </a:tblGrid>
              <a:tr h="370840">
                <a:tc>
                  <a:txBody>
                    <a:bodyPr/>
                    <a:lstStyle/>
                    <a:p>
                      <a:r>
                        <a:rPr kumimoji="1" lang="en-US" altLang="ja-JP" dirty="0" smtClean="0"/>
                        <a:t>Features</a:t>
                      </a:r>
                      <a:endParaRPr kumimoji="1" lang="ja-JP" altLang="en-US" dirty="0"/>
                    </a:p>
                  </a:txBody>
                  <a:tcPr/>
                </a:tc>
                <a:tc>
                  <a:txBody>
                    <a:bodyPr/>
                    <a:lstStyle/>
                    <a:p>
                      <a:r>
                        <a:rPr kumimoji="1" lang="en-US" altLang="ja-JP" dirty="0" smtClean="0"/>
                        <a:t>Recall</a:t>
                      </a:r>
                      <a:endParaRPr kumimoji="1" lang="ja-JP" altLang="en-US" dirty="0"/>
                    </a:p>
                  </a:txBody>
                  <a:tcPr/>
                </a:tc>
                <a:tc>
                  <a:txBody>
                    <a:bodyPr/>
                    <a:lstStyle/>
                    <a:p>
                      <a:r>
                        <a:rPr kumimoji="1" lang="en-US" altLang="ja-JP" dirty="0" smtClean="0"/>
                        <a:t>Precision</a:t>
                      </a:r>
                      <a:endParaRPr kumimoji="1" lang="ja-JP" altLang="en-US" dirty="0"/>
                    </a:p>
                  </a:txBody>
                  <a:tcPr/>
                </a:tc>
                <a:tc>
                  <a:txBody>
                    <a:bodyPr/>
                    <a:lstStyle/>
                    <a:p>
                      <a:r>
                        <a:rPr kumimoji="1" lang="en-US" altLang="ja-JP" dirty="0" smtClean="0"/>
                        <a:t>F-Value</a:t>
                      </a:r>
                      <a:endParaRPr kumimoji="1" lang="ja-JP" altLang="en-US" dirty="0"/>
                    </a:p>
                  </a:txBody>
                  <a:tcPr/>
                </a:tc>
              </a:tr>
              <a:tr h="370840">
                <a:tc>
                  <a:txBody>
                    <a:bodyPr/>
                    <a:lstStyle/>
                    <a:p>
                      <a:r>
                        <a:rPr kumimoji="1" lang="en-US" altLang="ja-JP" dirty="0" smtClean="0"/>
                        <a:t>Statistical</a:t>
                      </a:r>
                      <a:endParaRPr kumimoji="1" lang="ja-JP" altLang="en-US" dirty="0"/>
                    </a:p>
                  </a:txBody>
                  <a:tcPr/>
                </a:tc>
                <a:tc>
                  <a:txBody>
                    <a:bodyPr/>
                    <a:lstStyle/>
                    <a:p>
                      <a:r>
                        <a:rPr kumimoji="1" lang="en-US" altLang="ja-JP" dirty="0" smtClean="0"/>
                        <a:t>66.67%</a:t>
                      </a:r>
                    </a:p>
                  </a:txBody>
                  <a:tcPr/>
                </a:tc>
                <a:tc>
                  <a:txBody>
                    <a:bodyPr/>
                    <a:lstStyle/>
                    <a:p>
                      <a:r>
                        <a:rPr kumimoji="1" lang="en-US" altLang="ja-JP" dirty="0" smtClean="0"/>
                        <a:t>68.57%</a:t>
                      </a:r>
                      <a:endParaRPr kumimoji="1" lang="ja-JP" altLang="en-US" dirty="0"/>
                    </a:p>
                  </a:txBody>
                  <a:tcPr/>
                </a:tc>
                <a:tc>
                  <a:txBody>
                    <a:bodyPr/>
                    <a:lstStyle/>
                    <a:p>
                      <a:r>
                        <a:rPr kumimoji="1" lang="en-US" altLang="ja-JP" dirty="0" smtClean="0"/>
                        <a:t>67.61%</a:t>
                      </a:r>
                      <a:endParaRPr kumimoji="1" lang="ja-JP" altLang="en-US" dirty="0"/>
                    </a:p>
                  </a:txBody>
                  <a:tcPr/>
                </a:tc>
              </a:tr>
              <a:tr h="370840">
                <a:tc>
                  <a:txBody>
                    <a:bodyPr/>
                    <a:lstStyle/>
                    <a:p>
                      <a:r>
                        <a:rPr kumimoji="1" lang="en-US" altLang="ja-JP" dirty="0" smtClean="0"/>
                        <a:t>Keywords</a:t>
                      </a:r>
                      <a:endParaRPr kumimoji="1" lang="ja-JP" altLang="en-US" dirty="0"/>
                    </a:p>
                  </a:txBody>
                  <a:tcPr/>
                </a:tc>
                <a:tc>
                  <a:txBody>
                    <a:bodyPr/>
                    <a:lstStyle/>
                    <a:p>
                      <a:r>
                        <a:rPr kumimoji="1" lang="en-US" altLang="ja-JP" dirty="0" smtClean="0"/>
                        <a:t>86.11%</a:t>
                      </a:r>
                      <a:endParaRPr kumimoji="1" lang="ja-JP" altLang="en-US" dirty="0"/>
                    </a:p>
                  </a:txBody>
                  <a:tcPr/>
                </a:tc>
                <a:tc>
                  <a:txBody>
                    <a:bodyPr/>
                    <a:lstStyle/>
                    <a:p>
                      <a:r>
                        <a:rPr kumimoji="1" lang="en-US" altLang="ja-JP" dirty="0" smtClean="0"/>
                        <a:t>57.41%</a:t>
                      </a:r>
                      <a:endParaRPr kumimoji="1" lang="ja-JP" altLang="en-US" dirty="0"/>
                    </a:p>
                  </a:txBody>
                  <a:tcPr/>
                </a:tc>
                <a:tc>
                  <a:txBody>
                    <a:bodyPr/>
                    <a:lstStyle/>
                    <a:p>
                      <a:r>
                        <a:rPr kumimoji="1" lang="en-US" altLang="ja-JP" dirty="0" smtClean="0"/>
                        <a:t>68.89%</a:t>
                      </a:r>
                      <a:endParaRPr kumimoji="1" lang="ja-JP" altLang="en-US" dirty="0"/>
                    </a:p>
                  </a:txBody>
                  <a:tcPr/>
                </a:tc>
              </a:tr>
              <a:tr h="370840">
                <a:tc>
                  <a:txBody>
                    <a:bodyPr/>
                    <a:lstStyle/>
                    <a:p>
                      <a:r>
                        <a:rPr kumimoji="1" lang="en-US" altLang="ja-JP" dirty="0" smtClean="0"/>
                        <a:t>Context</a:t>
                      </a:r>
                      <a:endParaRPr kumimoji="1" lang="ja-JP" altLang="en-US" dirty="0"/>
                    </a:p>
                  </a:txBody>
                  <a:tcPr/>
                </a:tc>
                <a:tc>
                  <a:txBody>
                    <a:bodyPr/>
                    <a:lstStyle/>
                    <a:p>
                      <a:r>
                        <a:rPr kumimoji="1" lang="en-US" altLang="ja-JP" dirty="0" smtClean="0"/>
                        <a:t>52.78%</a:t>
                      </a:r>
                      <a:endParaRPr kumimoji="1" lang="ja-JP" altLang="en-US" dirty="0"/>
                    </a:p>
                  </a:txBody>
                  <a:tcPr/>
                </a:tc>
                <a:tc>
                  <a:txBody>
                    <a:bodyPr/>
                    <a:lstStyle/>
                    <a:p>
                      <a:r>
                        <a:rPr kumimoji="1" lang="en-US" altLang="ja-JP" dirty="0" smtClean="0"/>
                        <a:t>86.36%</a:t>
                      </a:r>
                      <a:endParaRPr kumimoji="1" lang="ja-JP" altLang="en-US" dirty="0"/>
                    </a:p>
                  </a:txBody>
                  <a:tcPr/>
                </a:tc>
                <a:tc>
                  <a:txBody>
                    <a:bodyPr/>
                    <a:lstStyle/>
                    <a:p>
                      <a:r>
                        <a:rPr kumimoji="1" lang="en-US" altLang="ja-JP" dirty="0" smtClean="0"/>
                        <a:t>68.20%</a:t>
                      </a:r>
                      <a:endParaRPr kumimoji="1" lang="ja-JP" altLang="en-US" dirty="0"/>
                    </a:p>
                  </a:txBody>
                  <a:tcPr/>
                </a:tc>
              </a:tr>
              <a:tr h="370840">
                <a:tc>
                  <a:txBody>
                    <a:bodyPr/>
                    <a:lstStyle/>
                    <a:p>
                      <a:r>
                        <a:rPr kumimoji="1" lang="en-US" altLang="ja-JP" dirty="0" smtClean="0"/>
                        <a:t>All</a:t>
                      </a:r>
                      <a:endParaRPr kumimoji="1" lang="ja-JP" altLang="en-US" dirty="0"/>
                    </a:p>
                  </a:txBody>
                  <a:tcPr/>
                </a:tc>
                <a:tc>
                  <a:txBody>
                    <a:bodyPr/>
                    <a:lstStyle/>
                    <a:p>
                      <a:r>
                        <a:rPr kumimoji="1" lang="en-US" altLang="ja-JP" dirty="0" smtClean="0"/>
                        <a:t>80.56%</a:t>
                      </a:r>
                      <a:endParaRPr kumimoji="1" lang="ja-JP" altLang="en-US" dirty="0"/>
                    </a:p>
                  </a:txBody>
                  <a:tcPr/>
                </a:tc>
                <a:tc>
                  <a:txBody>
                    <a:bodyPr/>
                    <a:lstStyle/>
                    <a:p>
                      <a:r>
                        <a:rPr kumimoji="1" lang="en-US" altLang="ja-JP" dirty="0" smtClean="0"/>
                        <a:t>65.91%</a:t>
                      </a:r>
                      <a:endParaRPr kumimoji="1" lang="ja-JP" altLang="en-US" dirty="0"/>
                    </a:p>
                  </a:txBody>
                  <a:tcPr/>
                </a:tc>
                <a:tc>
                  <a:txBody>
                    <a:bodyPr/>
                    <a:lstStyle/>
                    <a:p>
                      <a:r>
                        <a:rPr kumimoji="1" lang="en-US" altLang="ja-JP" dirty="0" smtClean="0"/>
                        <a:t>72.50%</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タイトル 1"/>
          <p:cNvSpPr>
            <a:spLocks noGrp="1"/>
          </p:cNvSpPr>
          <p:nvPr>
            <p:ph type="title"/>
          </p:nvPr>
        </p:nvSpPr>
        <p:spPr/>
        <p:txBody>
          <a:bodyPr/>
          <a:lstStyle/>
          <a:p>
            <a:r>
              <a:rPr lang="en-US" altLang="ja-JP" smtClean="0"/>
              <a:t>Discussions of Semantic Analysis</a:t>
            </a:r>
            <a:endParaRPr lang="ja-JP" altLang="en-US" smtClean="0"/>
          </a:p>
        </p:txBody>
      </p:sp>
      <p:sp>
        <p:nvSpPr>
          <p:cNvPr id="3" name="コンテンツ プレースホルダ 2"/>
          <p:cNvSpPr>
            <a:spLocks noGrp="1"/>
          </p:cNvSpPr>
          <p:nvPr>
            <p:ph sz="quarter" idx="1"/>
          </p:nvPr>
        </p:nvSpPr>
        <p:spPr>
          <a:xfrm>
            <a:off x="785813" y="3214688"/>
            <a:ext cx="7686675" cy="2941637"/>
          </a:xfrm>
        </p:spPr>
        <p:txBody>
          <a:bodyPr>
            <a:normAutofit fontScale="85000" lnSpcReduction="20000"/>
          </a:bodyPr>
          <a:lstStyle/>
          <a:p>
            <a:pPr marL="274320" indent="-274320" fontAlgn="auto">
              <a:spcAft>
                <a:spcPts val="0"/>
              </a:spcAft>
              <a:buFont typeface="Wingdings 3"/>
              <a:buChar char=""/>
              <a:defRPr/>
            </a:pPr>
            <a:r>
              <a:rPr lang="en-US" altLang="ja-JP" sz="2800" dirty="0" smtClean="0"/>
              <a:t>We obtain highest F-value when we use </a:t>
            </a:r>
            <a:r>
              <a:rPr lang="en-US" altLang="ja-JP" sz="2800" dirty="0" smtClean="0">
                <a:solidFill>
                  <a:srgbClr val="FF0000"/>
                </a:solidFill>
              </a:rPr>
              <a:t>Statistical features </a:t>
            </a:r>
            <a:r>
              <a:rPr lang="en-US" altLang="ja-JP" sz="2800" dirty="0" smtClean="0"/>
              <a:t>and </a:t>
            </a:r>
            <a:r>
              <a:rPr lang="en-US" altLang="ja-JP" sz="2800" dirty="0" smtClean="0">
                <a:solidFill>
                  <a:srgbClr val="FF0000"/>
                </a:solidFill>
              </a:rPr>
              <a:t>all features.</a:t>
            </a:r>
          </a:p>
          <a:p>
            <a:pPr marL="274320" indent="-274320" fontAlgn="auto">
              <a:spcAft>
                <a:spcPts val="0"/>
              </a:spcAft>
              <a:buFont typeface="Wingdings 3"/>
              <a:buChar char=""/>
              <a:defRPr/>
            </a:pPr>
            <a:r>
              <a:rPr lang="en-US" altLang="ja-JP" sz="2800" dirty="0" smtClean="0"/>
              <a:t>Keyword features  and Word Context features don’t contribute much to the classification performance</a:t>
            </a:r>
          </a:p>
          <a:p>
            <a:pPr marL="274320" indent="-274320" fontAlgn="auto">
              <a:spcAft>
                <a:spcPts val="0"/>
              </a:spcAft>
              <a:buFont typeface="Wingdings 3"/>
              <a:buChar char=""/>
              <a:defRPr/>
            </a:pPr>
            <a:endParaRPr lang="en-US" altLang="ja-JP" sz="2800" dirty="0" smtClean="0"/>
          </a:p>
          <a:p>
            <a:pPr marL="274320" indent="-274320" fontAlgn="auto">
              <a:spcAft>
                <a:spcPts val="0"/>
              </a:spcAft>
              <a:buFont typeface="Wingdings 3"/>
              <a:buChar char=""/>
              <a:defRPr/>
            </a:pPr>
            <a:r>
              <a:rPr lang="en-US" altLang="ja-JP" sz="2800" dirty="0" smtClean="0"/>
              <a:t>A user becomes surprised and might produce a very short tweet</a:t>
            </a:r>
          </a:p>
          <a:p>
            <a:pPr marL="274320" indent="-274320" fontAlgn="auto">
              <a:spcAft>
                <a:spcPts val="0"/>
              </a:spcAft>
              <a:buFont typeface="Wingdings 3"/>
              <a:buChar char=""/>
              <a:defRPr/>
            </a:pPr>
            <a:r>
              <a:rPr lang="en-US" altLang="ja-JP" sz="2800" dirty="0" smtClean="0"/>
              <a:t>It’s apparent that the precision is not so high as the recall</a:t>
            </a:r>
            <a:endParaRPr lang="ja-JP" altLang="en-US" dirty="0"/>
          </a:p>
        </p:txBody>
      </p:sp>
      <p:graphicFrame>
        <p:nvGraphicFramePr>
          <p:cNvPr id="4" name="表 3"/>
          <p:cNvGraphicFramePr>
            <a:graphicFrameLocks noGrp="1"/>
          </p:cNvGraphicFramePr>
          <p:nvPr/>
        </p:nvGraphicFramePr>
        <p:xfrm>
          <a:off x="2168525" y="1214438"/>
          <a:ext cx="4403725" cy="1906587"/>
        </p:xfrm>
        <a:graphic>
          <a:graphicData uri="http://schemas.openxmlformats.org/drawingml/2006/table">
            <a:tbl>
              <a:tblPr firstRow="1" bandRow="1">
                <a:tableStyleId>{21E4AEA4-8DFA-4A89-87EB-49C32662AFE0}</a:tableStyleId>
              </a:tblPr>
              <a:tblGrid>
                <a:gridCol w="1101054"/>
                <a:gridCol w="1101054"/>
                <a:gridCol w="1101054"/>
                <a:gridCol w="1101054"/>
              </a:tblGrid>
              <a:tr h="565292">
                <a:tc>
                  <a:txBody>
                    <a:bodyPr/>
                    <a:lstStyle/>
                    <a:p>
                      <a:r>
                        <a:rPr kumimoji="1" lang="en-US" altLang="ja-JP" sz="1600" dirty="0" smtClean="0"/>
                        <a:t>Features</a:t>
                      </a:r>
                      <a:endParaRPr kumimoji="1" lang="ja-JP" altLang="en-US" sz="1600" dirty="0"/>
                    </a:p>
                  </a:txBody>
                  <a:tcPr/>
                </a:tc>
                <a:tc>
                  <a:txBody>
                    <a:bodyPr/>
                    <a:lstStyle/>
                    <a:p>
                      <a:r>
                        <a:rPr kumimoji="1" lang="en-US" altLang="ja-JP" sz="1600" dirty="0" smtClean="0"/>
                        <a:t>Recall</a:t>
                      </a:r>
                      <a:endParaRPr kumimoji="1" lang="ja-JP" altLang="en-US" sz="1600" dirty="0"/>
                    </a:p>
                  </a:txBody>
                  <a:tcPr/>
                </a:tc>
                <a:tc>
                  <a:txBody>
                    <a:bodyPr/>
                    <a:lstStyle/>
                    <a:p>
                      <a:r>
                        <a:rPr kumimoji="1" lang="en-US" altLang="ja-JP" sz="1600" dirty="0" smtClean="0"/>
                        <a:t>Precision</a:t>
                      </a:r>
                      <a:endParaRPr kumimoji="1" lang="ja-JP" altLang="en-US" sz="1600" dirty="0"/>
                    </a:p>
                  </a:txBody>
                  <a:tcPr/>
                </a:tc>
                <a:tc>
                  <a:txBody>
                    <a:bodyPr/>
                    <a:lstStyle/>
                    <a:p>
                      <a:r>
                        <a:rPr kumimoji="1" lang="en-US" altLang="ja-JP" sz="1600" dirty="0" smtClean="0"/>
                        <a:t>F-Value</a:t>
                      </a:r>
                      <a:endParaRPr kumimoji="1" lang="ja-JP" altLang="en-US" sz="1600" dirty="0"/>
                    </a:p>
                  </a:txBody>
                  <a:tcPr/>
                </a:tc>
              </a:tr>
              <a:tr h="323024">
                <a:tc>
                  <a:txBody>
                    <a:bodyPr/>
                    <a:lstStyle/>
                    <a:p>
                      <a:r>
                        <a:rPr kumimoji="1" lang="en-US" altLang="ja-JP" sz="1600" dirty="0" smtClean="0"/>
                        <a:t>Statistical</a:t>
                      </a:r>
                      <a:endParaRPr kumimoji="1" lang="ja-JP" altLang="en-US" sz="1600" dirty="0"/>
                    </a:p>
                  </a:txBody>
                  <a:tcPr>
                    <a:solidFill>
                      <a:schemeClr val="accent4">
                        <a:lumMod val="75000"/>
                      </a:schemeClr>
                    </a:solidFill>
                  </a:tcPr>
                </a:tc>
                <a:tc>
                  <a:txBody>
                    <a:bodyPr/>
                    <a:lstStyle/>
                    <a:p>
                      <a:r>
                        <a:rPr kumimoji="1" lang="en-US" altLang="ja-JP" sz="1600" dirty="0" smtClean="0"/>
                        <a:t>87.50%</a:t>
                      </a:r>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r h="323024">
                <a:tc>
                  <a:txBody>
                    <a:bodyPr/>
                    <a:lstStyle/>
                    <a:p>
                      <a:r>
                        <a:rPr kumimoji="1" lang="en-US" altLang="ja-JP" sz="1600" dirty="0" smtClean="0"/>
                        <a:t>Keywords</a:t>
                      </a:r>
                      <a:endParaRPr kumimoji="1" lang="ja-JP" altLang="en-US" sz="1600" dirty="0"/>
                    </a:p>
                  </a:txBody>
                  <a:tcPr/>
                </a:tc>
                <a:tc>
                  <a:txBody>
                    <a:bodyPr/>
                    <a:lstStyle/>
                    <a:p>
                      <a:r>
                        <a:rPr kumimoji="1" lang="en-US" altLang="ja-JP" sz="1600" dirty="0" smtClean="0"/>
                        <a:t>87.50%</a:t>
                      </a:r>
                      <a:endParaRPr kumimoji="1" lang="ja-JP" altLang="en-US" sz="1600" dirty="0"/>
                    </a:p>
                  </a:txBody>
                  <a:tcPr/>
                </a:tc>
                <a:tc>
                  <a:txBody>
                    <a:bodyPr/>
                    <a:lstStyle/>
                    <a:p>
                      <a:r>
                        <a:rPr kumimoji="1" lang="en-US" altLang="ja-JP" sz="1600" dirty="0" smtClean="0"/>
                        <a:t>38.89%</a:t>
                      </a:r>
                      <a:endParaRPr kumimoji="1" lang="ja-JP" altLang="en-US" sz="1600" dirty="0"/>
                    </a:p>
                  </a:txBody>
                  <a:tcPr/>
                </a:tc>
                <a:tc>
                  <a:txBody>
                    <a:bodyPr/>
                    <a:lstStyle/>
                    <a:p>
                      <a:r>
                        <a:rPr kumimoji="1" lang="en-US" altLang="ja-JP" sz="1600" dirty="0" smtClean="0"/>
                        <a:t>53.85%</a:t>
                      </a:r>
                      <a:endParaRPr kumimoji="1" lang="ja-JP" altLang="en-US" sz="1600" dirty="0"/>
                    </a:p>
                  </a:txBody>
                  <a:tcPr/>
                </a:tc>
              </a:tr>
              <a:tr h="323024">
                <a:tc>
                  <a:txBody>
                    <a:bodyPr/>
                    <a:lstStyle/>
                    <a:p>
                      <a:r>
                        <a:rPr kumimoji="1" lang="en-US" altLang="ja-JP" sz="1600" dirty="0" smtClean="0"/>
                        <a:t>Context</a:t>
                      </a:r>
                      <a:endParaRPr kumimoji="1" lang="ja-JP" altLang="en-US" sz="1600" dirty="0"/>
                    </a:p>
                  </a:txBody>
                  <a:tcPr/>
                </a:tc>
                <a:tc>
                  <a:txBody>
                    <a:bodyPr/>
                    <a:lstStyle/>
                    <a:p>
                      <a:r>
                        <a:rPr kumimoji="1" lang="en-US" altLang="ja-JP" sz="1600" dirty="0" smtClean="0"/>
                        <a:t>50.00%</a:t>
                      </a:r>
                      <a:endParaRPr kumimoji="1" lang="ja-JP" altLang="en-US" sz="1600" dirty="0"/>
                    </a:p>
                  </a:txBody>
                  <a:tcPr/>
                </a:tc>
                <a:tc>
                  <a:txBody>
                    <a:bodyPr/>
                    <a:lstStyle/>
                    <a:p>
                      <a:r>
                        <a:rPr kumimoji="1" lang="en-US" altLang="ja-JP" sz="1600" dirty="0" smtClean="0"/>
                        <a:t>66.67%</a:t>
                      </a:r>
                      <a:endParaRPr kumimoji="1" lang="ja-JP" altLang="en-US" sz="1600" dirty="0"/>
                    </a:p>
                  </a:txBody>
                  <a:tcPr/>
                </a:tc>
                <a:tc>
                  <a:txBody>
                    <a:bodyPr/>
                    <a:lstStyle/>
                    <a:p>
                      <a:r>
                        <a:rPr kumimoji="1" lang="en-US" altLang="ja-JP" sz="1600" dirty="0" smtClean="0"/>
                        <a:t>57.14%</a:t>
                      </a:r>
                      <a:endParaRPr kumimoji="1" lang="ja-JP" altLang="en-US" sz="1600" dirty="0"/>
                    </a:p>
                  </a:txBody>
                  <a:tcPr/>
                </a:tc>
              </a:tr>
              <a:tr h="323024">
                <a:tc>
                  <a:txBody>
                    <a:bodyPr/>
                    <a:lstStyle/>
                    <a:p>
                      <a:r>
                        <a:rPr kumimoji="1" lang="en-US" altLang="ja-JP" sz="1600" dirty="0" smtClean="0"/>
                        <a:t>All</a:t>
                      </a:r>
                      <a:endParaRPr kumimoji="1" lang="ja-JP" altLang="en-US" sz="1600" dirty="0"/>
                    </a:p>
                  </a:txBody>
                  <a:tcPr>
                    <a:solidFill>
                      <a:schemeClr val="accent4">
                        <a:lumMod val="75000"/>
                      </a:schemeClr>
                    </a:solidFill>
                  </a:tcPr>
                </a:tc>
                <a:tc>
                  <a:txBody>
                    <a:bodyPr/>
                    <a:lstStyle/>
                    <a:p>
                      <a:r>
                        <a:rPr kumimoji="1" lang="en-US" altLang="ja-JP" sz="1600" dirty="0" smtClean="0"/>
                        <a:t>87.50%</a:t>
                      </a:r>
                      <a:endParaRPr kumimoji="1" lang="ja-JP" altLang="en-US" sz="1600" dirty="0"/>
                    </a:p>
                  </a:txBody>
                  <a:tcPr>
                    <a:solidFill>
                      <a:schemeClr val="accent4">
                        <a:lumMod val="75000"/>
                      </a:schemeClr>
                    </a:solidFill>
                  </a:tcPr>
                </a:tc>
                <a:tc>
                  <a:txBody>
                    <a:bodyPr/>
                    <a:lstStyle/>
                    <a:p>
                      <a:r>
                        <a:rPr kumimoji="1" lang="en-US" altLang="ja-JP" sz="1600" dirty="0" smtClean="0"/>
                        <a:t>63.64%</a:t>
                      </a:r>
                      <a:endParaRPr kumimoji="1" lang="ja-JP" altLang="en-US" sz="1600" dirty="0"/>
                    </a:p>
                  </a:txBody>
                  <a:tcPr>
                    <a:solidFill>
                      <a:schemeClr val="accent4">
                        <a:lumMod val="75000"/>
                      </a:schemeClr>
                    </a:solidFill>
                  </a:tcPr>
                </a:tc>
                <a:tc>
                  <a:txBody>
                    <a:bodyPr/>
                    <a:lstStyle/>
                    <a:p>
                      <a:r>
                        <a:rPr kumimoji="1" lang="en-US" altLang="ja-JP" sz="1600" dirty="0" smtClean="0"/>
                        <a:t>73.69%</a:t>
                      </a:r>
                      <a:endParaRPr kumimoji="1" lang="ja-JP" altLang="en-US" sz="1600" dirty="0"/>
                    </a:p>
                  </a:txBody>
                  <a:tcPr>
                    <a:solidFill>
                      <a:schemeClr val="accent4">
                        <a:lumMod val="75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p:txBody>
          <a:bodyPr/>
          <a:lstStyle/>
          <a:p>
            <a:r>
              <a:rPr lang="en-US" altLang="ja-JP" smtClean="0"/>
              <a:t>Experiments And Evaluation</a:t>
            </a:r>
            <a:endParaRPr lang="ja-JP" altLang="en-US" smtClean="0"/>
          </a:p>
        </p:txBody>
      </p:sp>
      <p:sp>
        <p:nvSpPr>
          <p:cNvPr id="76802" name="コンテンツ プレースホルダ 2"/>
          <p:cNvSpPr>
            <a:spLocks noGrp="1"/>
          </p:cNvSpPr>
          <p:nvPr>
            <p:ph sz="quarter" idx="1"/>
          </p:nvPr>
        </p:nvSpPr>
        <p:spPr>
          <a:xfrm>
            <a:off x="457200" y="1219200"/>
            <a:ext cx="8229600" cy="4937125"/>
          </a:xfrm>
        </p:spPr>
        <p:txBody>
          <a:bodyPr/>
          <a:lstStyle/>
          <a:p>
            <a:r>
              <a:rPr lang="en-US" altLang="ja-JP" smtClean="0"/>
              <a:t>We demonstrate performances of</a:t>
            </a:r>
          </a:p>
          <a:p>
            <a:pPr lvl="1"/>
            <a:r>
              <a:rPr lang="en-US" altLang="ja-JP" smtClean="0"/>
              <a:t>tweet classification</a:t>
            </a:r>
          </a:p>
          <a:p>
            <a:pPr lvl="1"/>
            <a:r>
              <a:rPr lang="en-US" altLang="ja-JP" smtClean="0"/>
              <a:t>event detection from time-series data</a:t>
            </a:r>
          </a:p>
          <a:p>
            <a:pPr lvl="1">
              <a:buFont typeface="Wingdings 3" pitchFamily="18" charset="2"/>
              <a:buNone/>
            </a:pPr>
            <a:r>
              <a:rPr lang="en-US" altLang="ja-JP" smtClean="0"/>
              <a:t>  	  </a:t>
            </a:r>
            <a:r>
              <a:rPr lang="ja-JP" altLang="en-US" smtClean="0"/>
              <a:t>→　</a:t>
            </a:r>
            <a:r>
              <a:rPr lang="en-US" altLang="ja-JP" smtClean="0"/>
              <a:t>show this results in “application”</a:t>
            </a:r>
          </a:p>
          <a:p>
            <a:pPr lvl="1"/>
            <a:r>
              <a:rPr lang="en-US" altLang="ja-JP" smtClean="0">
                <a:solidFill>
                  <a:srgbClr val="FF0000"/>
                </a:solidFill>
              </a:rPr>
              <a:t>location estimation from a series of spatial information  </a:t>
            </a:r>
          </a:p>
          <a:p>
            <a:pPr lvl="1"/>
            <a:endParaRPr lang="ja-JP"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p:txBody>
          <a:bodyPr/>
          <a:lstStyle/>
          <a:p>
            <a:r>
              <a:rPr lang="en-US" altLang="ja-JP" smtClean="0"/>
              <a:t>Evaluation of Spatial Estimation</a:t>
            </a:r>
            <a:endParaRPr lang="ja-JP" altLang="en-US" smtClean="0"/>
          </a:p>
        </p:txBody>
      </p:sp>
      <p:sp>
        <p:nvSpPr>
          <p:cNvPr id="3" name="コンテンツ プレースホルダ 2"/>
          <p:cNvSpPr>
            <a:spLocks noGrp="1"/>
          </p:cNvSpPr>
          <p:nvPr>
            <p:ph sz="quarter" idx="1"/>
          </p:nvPr>
        </p:nvSpPr>
        <p:spPr/>
        <p:txBody>
          <a:bodyPr>
            <a:normAutofit fontScale="92500" lnSpcReduction="10000"/>
          </a:bodyPr>
          <a:lstStyle/>
          <a:p>
            <a:pPr marL="274320" indent="-274320" fontAlgn="auto">
              <a:spcAft>
                <a:spcPts val="0"/>
              </a:spcAft>
              <a:buFont typeface="Wingdings 3"/>
              <a:buChar char=""/>
              <a:defRPr/>
            </a:pPr>
            <a:r>
              <a:rPr lang="en-US" altLang="ja-JP" dirty="0" smtClean="0"/>
              <a:t>Target events</a:t>
            </a:r>
          </a:p>
          <a:p>
            <a:pPr marL="548640" lvl="1" indent="-274320" fontAlgn="auto">
              <a:spcAft>
                <a:spcPts val="0"/>
              </a:spcAft>
              <a:buFont typeface="Wingdings 3"/>
              <a:buChar char=""/>
              <a:defRPr/>
            </a:pPr>
            <a:r>
              <a:rPr lang="en-US" altLang="ja-JP" dirty="0" smtClean="0"/>
              <a:t>earthquakes</a:t>
            </a:r>
          </a:p>
          <a:p>
            <a:pPr marL="822960" lvl="2" fontAlgn="auto">
              <a:spcAft>
                <a:spcPts val="0"/>
              </a:spcAft>
              <a:buClr>
                <a:schemeClr val="bg1">
                  <a:shade val="50000"/>
                </a:schemeClr>
              </a:buClr>
              <a:buFont typeface="Wingdings 3"/>
              <a:buChar char=""/>
              <a:defRPr/>
            </a:pPr>
            <a:r>
              <a:rPr lang="en-US" altLang="ja-JP" dirty="0" smtClean="0"/>
              <a:t>25 earthquakes from August.2009 to October 2009</a:t>
            </a:r>
          </a:p>
          <a:p>
            <a:pPr marL="548640" lvl="1" indent="-274320" fontAlgn="auto">
              <a:spcAft>
                <a:spcPts val="0"/>
              </a:spcAft>
              <a:buFont typeface="Wingdings 3"/>
              <a:buChar char=""/>
              <a:defRPr/>
            </a:pPr>
            <a:r>
              <a:rPr lang="en-US" altLang="ja-JP" dirty="0" smtClean="0"/>
              <a:t>typhoons</a:t>
            </a:r>
          </a:p>
          <a:p>
            <a:pPr marL="822960" lvl="2" fontAlgn="auto">
              <a:spcAft>
                <a:spcPts val="0"/>
              </a:spcAft>
              <a:buClr>
                <a:schemeClr val="bg1">
                  <a:shade val="50000"/>
                </a:schemeClr>
              </a:buClr>
              <a:buFont typeface="Wingdings 3"/>
              <a:buChar char=""/>
              <a:defRPr/>
            </a:pPr>
            <a:r>
              <a:rPr lang="en-US" altLang="ja-JP" dirty="0" smtClean="0"/>
              <a:t>name: </a:t>
            </a:r>
            <a:r>
              <a:rPr lang="en-US" altLang="ja-JP" dirty="0" err="1" smtClean="0"/>
              <a:t>Melor</a:t>
            </a:r>
            <a:endParaRPr lang="en-US" altLang="ja-JP" dirty="0" smtClean="0"/>
          </a:p>
          <a:p>
            <a:pPr lvl="8">
              <a:defRPr/>
            </a:pPr>
            <a:endParaRPr altLang="ja-JP" dirty="0"/>
          </a:p>
          <a:p>
            <a:pPr marL="274320" indent="-274320" fontAlgn="auto">
              <a:spcAft>
                <a:spcPts val="0"/>
              </a:spcAft>
              <a:buFont typeface="Wingdings 3"/>
              <a:buChar char=""/>
              <a:defRPr/>
            </a:pPr>
            <a:r>
              <a:rPr lang="en-US" altLang="ja-JP" dirty="0" smtClean="0"/>
              <a:t>Baseline methods</a:t>
            </a:r>
          </a:p>
          <a:p>
            <a:pPr marL="548640" lvl="1" indent="-274320" fontAlgn="auto">
              <a:spcAft>
                <a:spcPts val="0"/>
              </a:spcAft>
              <a:buFont typeface="Wingdings 3"/>
              <a:buChar char=""/>
              <a:defRPr/>
            </a:pPr>
            <a:r>
              <a:rPr lang="en-US" altLang="ja-JP" dirty="0" smtClean="0"/>
              <a:t>weighed average</a:t>
            </a:r>
          </a:p>
          <a:p>
            <a:pPr marL="822960" lvl="2" fontAlgn="auto">
              <a:spcAft>
                <a:spcPts val="0"/>
              </a:spcAft>
              <a:buClr>
                <a:schemeClr val="bg1">
                  <a:shade val="50000"/>
                </a:schemeClr>
              </a:buClr>
              <a:buFont typeface="Wingdings 3"/>
              <a:buChar char=""/>
              <a:defRPr/>
            </a:pPr>
            <a:r>
              <a:rPr lang="en-US" altLang="ja-JP" dirty="0" smtClean="0"/>
              <a:t>simply takes the average of latitudes and longitudes</a:t>
            </a:r>
          </a:p>
          <a:p>
            <a:pPr marL="548640" lvl="1" indent="-274320" fontAlgn="auto">
              <a:spcAft>
                <a:spcPts val="0"/>
              </a:spcAft>
              <a:buFont typeface="Wingdings 3"/>
              <a:buChar char=""/>
              <a:defRPr/>
            </a:pPr>
            <a:r>
              <a:rPr lang="en-US" altLang="ja-JP" dirty="0" smtClean="0"/>
              <a:t>the median</a:t>
            </a:r>
          </a:p>
          <a:p>
            <a:pPr marL="822960" lvl="2" fontAlgn="auto">
              <a:spcAft>
                <a:spcPts val="0"/>
              </a:spcAft>
              <a:buClr>
                <a:schemeClr val="bg1">
                  <a:shade val="50000"/>
                </a:schemeClr>
              </a:buClr>
              <a:buFont typeface="Wingdings 3"/>
              <a:buChar char=""/>
              <a:defRPr/>
            </a:pPr>
            <a:r>
              <a:rPr lang="en-US" altLang="ja-JP" dirty="0" smtClean="0"/>
              <a:t>simply takes the median of latitudes and longitudes</a:t>
            </a:r>
          </a:p>
          <a:p>
            <a:pPr lvl="8">
              <a:defRPr/>
            </a:pPr>
            <a:endParaRPr altLang="ja-JP" dirty="0"/>
          </a:p>
          <a:p>
            <a:pPr marL="274320" indent="-274320" fontAlgn="auto">
              <a:spcAft>
                <a:spcPts val="0"/>
              </a:spcAft>
              <a:buFont typeface="Wingdings 3"/>
              <a:buChar char=""/>
              <a:defRPr/>
            </a:pPr>
            <a:r>
              <a:rPr lang="en-US" altLang="ja-JP" dirty="0" smtClean="0"/>
              <a:t>We evaluate methods by distances from actual centers</a:t>
            </a:r>
          </a:p>
          <a:p>
            <a:pPr marL="548640" lvl="1" indent="-274320" fontAlgn="auto">
              <a:spcAft>
                <a:spcPts val="0"/>
              </a:spcAft>
              <a:buFont typeface="Wingdings 3"/>
              <a:buChar char=""/>
              <a:defRPr/>
            </a:pPr>
            <a:r>
              <a:rPr lang="en-US" altLang="ja-JP" dirty="0" smtClean="0"/>
              <a:t>a distance from an actual center is smaller, a method works better</a:t>
            </a:r>
          </a:p>
          <a:p>
            <a:pPr marL="822960" lvl="2" fontAlgn="auto">
              <a:spcAft>
                <a:spcPts val="0"/>
              </a:spcAft>
              <a:buClr>
                <a:schemeClr val="bg1">
                  <a:shade val="50000"/>
                </a:schemeClr>
              </a:buClr>
              <a:buFont typeface="Wingdings 3"/>
              <a:buChar char=""/>
              <a:defRPr/>
            </a:pPr>
            <a:endParaRPr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タイトル 1"/>
          <p:cNvSpPr>
            <a:spLocks noGrp="1"/>
          </p:cNvSpPr>
          <p:nvPr>
            <p:ph type="title"/>
          </p:nvPr>
        </p:nvSpPr>
        <p:spPr/>
        <p:txBody>
          <a:bodyPr/>
          <a:lstStyle/>
          <a:p>
            <a:r>
              <a:rPr lang="en-US" altLang="ja-JP" smtClean="0"/>
              <a:t>Evaluation of Spatial Estimation</a:t>
            </a:r>
            <a:endParaRPr lang="ja-JP" altLang="en-US" smtClean="0"/>
          </a:p>
        </p:txBody>
      </p:sp>
      <p:grpSp>
        <p:nvGrpSpPr>
          <p:cNvPr id="80898" name="Group 39"/>
          <p:cNvGrpSpPr>
            <a:grpSpLocks/>
          </p:cNvGrpSpPr>
          <p:nvPr/>
        </p:nvGrpSpPr>
        <p:grpSpPr bwMode="auto">
          <a:xfrm>
            <a:off x="2500313" y="1357313"/>
            <a:ext cx="5689600" cy="5067300"/>
            <a:chOff x="1088" y="564"/>
            <a:chExt cx="3584" cy="3192"/>
          </a:xfrm>
        </p:grpSpPr>
        <p:pic>
          <p:nvPicPr>
            <p:cNvPr id="80900" name="Picture 4" descr="gmap静岡地震（震源地あり）"/>
            <p:cNvPicPr>
              <a:picLocks noChangeAspect="1" noChangeArrowheads="1"/>
            </p:cNvPicPr>
            <p:nvPr/>
          </p:nvPicPr>
          <p:blipFill>
            <a:blip r:embed="rId3"/>
            <a:srcRect/>
            <a:stretch>
              <a:fillRect/>
            </a:stretch>
          </p:blipFill>
          <p:spPr bwMode="auto">
            <a:xfrm>
              <a:off x="1088" y="564"/>
              <a:ext cx="3584" cy="3192"/>
            </a:xfrm>
            <a:prstGeom prst="rect">
              <a:avLst/>
            </a:prstGeom>
            <a:noFill/>
            <a:ln w="9525">
              <a:noFill/>
              <a:miter lim="800000"/>
              <a:headEnd/>
              <a:tailEnd/>
            </a:ln>
          </p:spPr>
        </p:pic>
        <p:sp>
          <p:nvSpPr>
            <p:cNvPr id="80901" name="Line 5"/>
            <p:cNvSpPr>
              <a:spLocks noChangeShapeType="1"/>
            </p:cNvSpPr>
            <p:nvPr/>
          </p:nvSpPr>
          <p:spPr bwMode="auto">
            <a:xfrm flipV="1">
              <a:off x="3470" y="2160"/>
              <a:ext cx="577" cy="91"/>
            </a:xfrm>
            <a:prstGeom prst="line">
              <a:avLst/>
            </a:prstGeom>
            <a:noFill/>
            <a:ln w="15875">
              <a:pattFill prst="pct70">
                <a:fgClr>
                  <a:schemeClr val="tx1"/>
                </a:fgClr>
                <a:bgClr>
                  <a:srgbClr val="FFFFFF"/>
                </a:bgClr>
              </a:pattFill>
              <a:round/>
              <a:headEnd/>
              <a:tailEnd/>
            </a:ln>
          </p:spPr>
          <p:txBody>
            <a:bodyPr/>
            <a:lstStyle/>
            <a:p>
              <a:endParaRPr lang="en-US"/>
            </a:p>
          </p:txBody>
        </p:sp>
        <p:sp>
          <p:nvSpPr>
            <p:cNvPr id="9" name="Text Box 6"/>
            <p:cNvSpPr txBox="1">
              <a:spLocks noChangeArrowheads="1"/>
            </p:cNvSpPr>
            <p:nvPr/>
          </p:nvSpPr>
          <p:spPr bwMode="auto">
            <a:xfrm>
              <a:off x="4001" y="2044"/>
              <a:ext cx="464" cy="2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600">
                  <a:effectLst>
                    <a:outerShdw blurRad="38100" dist="38100" dir="2700000" algn="tl">
                      <a:srgbClr val="C0C0C0"/>
                    </a:outerShdw>
                  </a:effectLst>
                  <a:latin typeface="+mn-lt"/>
                  <a:ea typeface="+mn-ea"/>
                </a:rPr>
                <a:t>Tokyo</a:t>
              </a:r>
            </a:p>
          </p:txBody>
        </p:sp>
        <p:sp>
          <p:nvSpPr>
            <p:cNvPr id="10" name="Text Box 7"/>
            <p:cNvSpPr txBox="1">
              <a:spLocks noChangeArrowheads="1"/>
            </p:cNvSpPr>
            <p:nvPr/>
          </p:nvSpPr>
          <p:spPr bwMode="auto">
            <a:xfrm>
              <a:off x="2154" y="3173"/>
              <a:ext cx="486" cy="21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600">
                  <a:effectLst>
                    <a:outerShdw blurRad="38100" dist="38100" dir="2700000" algn="tl">
                      <a:srgbClr val="C0C0C0"/>
                    </a:outerShdw>
                  </a:effectLst>
                  <a:latin typeface="+mn-lt"/>
                  <a:ea typeface="+mn-ea"/>
                </a:rPr>
                <a:t>Osaka</a:t>
              </a:r>
            </a:p>
          </p:txBody>
        </p:sp>
        <p:sp>
          <p:nvSpPr>
            <p:cNvPr id="80904" name="Line 9"/>
            <p:cNvSpPr>
              <a:spLocks noChangeShapeType="1"/>
            </p:cNvSpPr>
            <p:nvPr/>
          </p:nvSpPr>
          <p:spPr bwMode="auto">
            <a:xfrm>
              <a:off x="1701" y="2024"/>
              <a:ext cx="272" cy="680"/>
            </a:xfrm>
            <a:prstGeom prst="line">
              <a:avLst/>
            </a:prstGeom>
            <a:noFill/>
            <a:ln w="15875">
              <a:pattFill prst="pct70">
                <a:fgClr>
                  <a:schemeClr val="tx1"/>
                </a:fgClr>
                <a:bgClr>
                  <a:srgbClr val="FFFFFF"/>
                </a:bgClr>
              </a:pattFill>
              <a:round/>
              <a:headEnd/>
              <a:tailEnd/>
            </a:ln>
          </p:spPr>
          <p:txBody>
            <a:bodyPr/>
            <a:lstStyle/>
            <a:p>
              <a:endParaRPr lang="en-US"/>
            </a:p>
          </p:txBody>
        </p:sp>
        <p:sp>
          <p:nvSpPr>
            <p:cNvPr id="80905" name="Line 10"/>
            <p:cNvSpPr>
              <a:spLocks noChangeShapeType="1"/>
            </p:cNvSpPr>
            <p:nvPr/>
          </p:nvSpPr>
          <p:spPr bwMode="auto">
            <a:xfrm flipH="1">
              <a:off x="2961" y="2750"/>
              <a:ext cx="1" cy="624"/>
            </a:xfrm>
            <a:prstGeom prst="line">
              <a:avLst/>
            </a:prstGeom>
            <a:noFill/>
            <a:ln w="25400">
              <a:pattFill prst="pct70">
                <a:fgClr>
                  <a:srgbClr val="FF0000"/>
                </a:fgClr>
                <a:bgClr>
                  <a:srgbClr val="FFFFFF"/>
                </a:bgClr>
              </a:pattFill>
              <a:round/>
              <a:headEnd/>
              <a:tailEnd/>
            </a:ln>
          </p:spPr>
          <p:txBody>
            <a:bodyPr/>
            <a:lstStyle/>
            <a:p>
              <a:endParaRPr lang="en-US"/>
            </a:p>
          </p:txBody>
        </p:sp>
        <p:sp>
          <p:nvSpPr>
            <p:cNvPr id="80906" name="Text Box 11"/>
            <p:cNvSpPr txBox="1">
              <a:spLocks noChangeArrowheads="1"/>
            </p:cNvSpPr>
            <p:nvPr/>
          </p:nvSpPr>
          <p:spPr bwMode="auto">
            <a:xfrm>
              <a:off x="2773" y="3354"/>
              <a:ext cx="1700" cy="231"/>
            </a:xfrm>
            <a:prstGeom prst="rect">
              <a:avLst/>
            </a:prstGeom>
            <a:solidFill>
              <a:schemeClr val="bg1">
                <a:alpha val="30196"/>
              </a:schemeClr>
            </a:solidFill>
            <a:ln w="9525">
              <a:noFill/>
              <a:miter lim="800000"/>
              <a:headEnd/>
              <a:tailEnd/>
            </a:ln>
          </p:spPr>
          <p:txBody>
            <a:bodyPr wrap="none">
              <a:spAutoFit/>
            </a:bodyPr>
            <a:lstStyle/>
            <a:p>
              <a:r>
                <a:rPr lang="en-US" altLang="ja-JP">
                  <a:solidFill>
                    <a:srgbClr val="FF0000"/>
                  </a:solidFill>
                  <a:latin typeface="Gill Sans MT" pitchFamily="34" charset="0"/>
                </a:rPr>
                <a:t>actual earthquake center</a:t>
              </a:r>
            </a:p>
          </p:txBody>
        </p:sp>
        <p:sp>
          <p:nvSpPr>
            <p:cNvPr id="80907" name="Line 12"/>
            <p:cNvSpPr>
              <a:spLocks noChangeShapeType="1"/>
            </p:cNvSpPr>
            <p:nvPr/>
          </p:nvSpPr>
          <p:spPr bwMode="auto">
            <a:xfrm>
              <a:off x="1882" y="2795"/>
              <a:ext cx="454" cy="409"/>
            </a:xfrm>
            <a:prstGeom prst="line">
              <a:avLst/>
            </a:prstGeom>
            <a:noFill/>
            <a:ln w="15875">
              <a:pattFill prst="pct70">
                <a:fgClr>
                  <a:schemeClr val="tx1"/>
                </a:fgClr>
                <a:bgClr>
                  <a:srgbClr val="FFFFFF"/>
                </a:bgClr>
              </a:pattFill>
              <a:round/>
              <a:headEnd/>
              <a:tailEnd/>
            </a:ln>
          </p:spPr>
          <p:txBody>
            <a:bodyPr/>
            <a:lstStyle/>
            <a:p>
              <a:endParaRPr lang="en-US"/>
            </a:p>
          </p:txBody>
        </p:sp>
        <p:sp>
          <p:nvSpPr>
            <p:cNvPr id="80908" name="Text Box 13"/>
            <p:cNvSpPr txBox="1">
              <a:spLocks noChangeArrowheads="1"/>
            </p:cNvSpPr>
            <p:nvPr/>
          </p:nvSpPr>
          <p:spPr bwMode="auto">
            <a:xfrm>
              <a:off x="1338" y="1842"/>
              <a:ext cx="443" cy="212"/>
            </a:xfrm>
            <a:prstGeom prst="rect">
              <a:avLst/>
            </a:prstGeom>
            <a:noFill/>
            <a:ln w="9525">
              <a:noFill/>
              <a:miter lim="800000"/>
              <a:headEnd/>
              <a:tailEnd/>
            </a:ln>
          </p:spPr>
          <p:txBody>
            <a:bodyPr wrap="none">
              <a:spAutoFit/>
            </a:bodyPr>
            <a:lstStyle/>
            <a:p>
              <a:r>
                <a:rPr lang="en-US" altLang="ja-JP" sz="1600">
                  <a:latin typeface="Gill Sans MT" pitchFamily="34" charset="0"/>
                </a:rPr>
                <a:t>Kyoto</a:t>
              </a:r>
            </a:p>
          </p:txBody>
        </p:sp>
        <p:grpSp>
          <p:nvGrpSpPr>
            <p:cNvPr id="80909" name="Group 29"/>
            <p:cNvGrpSpPr>
              <a:grpSpLocks/>
            </p:cNvGrpSpPr>
            <p:nvPr/>
          </p:nvGrpSpPr>
          <p:grpSpPr bwMode="auto">
            <a:xfrm>
              <a:off x="3199" y="2211"/>
              <a:ext cx="136" cy="136"/>
              <a:chOff x="264" y="2868"/>
              <a:chExt cx="136" cy="136"/>
            </a:xfrm>
          </p:grpSpPr>
          <p:sp>
            <p:nvSpPr>
              <p:cNvPr id="80919" name="Line 25"/>
              <p:cNvSpPr>
                <a:spLocks noChangeShapeType="1"/>
              </p:cNvSpPr>
              <p:nvPr/>
            </p:nvSpPr>
            <p:spPr bwMode="auto">
              <a:xfrm>
                <a:off x="264" y="2868"/>
                <a:ext cx="136" cy="136"/>
              </a:xfrm>
              <a:prstGeom prst="line">
                <a:avLst/>
              </a:prstGeom>
              <a:noFill/>
              <a:ln w="60325">
                <a:solidFill>
                  <a:schemeClr val="bg1"/>
                </a:solidFill>
                <a:round/>
                <a:headEnd/>
                <a:tailEnd/>
              </a:ln>
            </p:spPr>
            <p:txBody>
              <a:bodyPr/>
              <a:lstStyle/>
              <a:p>
                <a:endParaRPr lang="en-US"/>
              </a:p>
            </p:txBody>
          </p:sp>
          <p:sp>
            <p:nvSpPr>
              <p:cNvPr id="80920" name="Line 26"/>
              <p:cNvSpPr>
                <a:spLocks noChangeShapeType="1"/>
              </p:cNvSpPr>
              <p:nvPr/>
            </p:nvSpPr>
            <p:spPr bwMode="auto">
              <a:xfrm flipH="1">
                <a:off x="264" y="2868"/>
                <a:ext cx="136" cy="136"/>
              </a:xfrm>
              <a:prstGeom prst="line">
                <a:avLst/>
              </a:prstGeom>
              <a:noFill/>
              <a:ln w="60325">
                <a:solidFill>
                  <a:schemeClr val="bg1"/>
                </a:solidFill>
                <a:round/>
                <a:headEnd/>
                <a:tailEnd/>
              </a:ln>
            </p:spPr>
            <p:txBody>
              <a:bodyPr/>
              <a:lstStyle/>
              <a:p>
                <a:endParaRPr lang="en-US"/>
              </a:p>
            </p:txBody>
          </p:sp>
          <p:sp>
            <p:nvSpPr>
              <p:cNvPr id="80921" name="Line 27"/>
              <p:cNvSpPr>
                <a:spLocks noChangeShapeType="1"/>
              </p:cNvSpPr>
              <p:nvPr/>
            </p:nvSpPr>
            <p:spPr bwMode="auto">
              <a:xfrm>
                <a:off x="264" y="2868"/>
                <a:ext cx="136" cy="136"/>
              </a:xfrm>
              <a:prstGeom prst="line">
                <a:avLst/>
              </a:prstGeom>
              <a:noFill/>
              <a:ln w="34925">
                <a:solidFill>
                  <a:srgbClr val="66FF33"/>
                </a:solidFill>
                <a:round/>
                <a:headEnd/>
                <a:tailEnd/>
              </a:ln>
            </p:spPr>
            <p:txBody>
              <a:bodyPr/>
              <a:lstStyle/>
              <a:p>
                <a:endParaRPr lang="en-US"/>
              </a:p>
            </p:txBody>
          </p:sp>
          <p:sp>
            <p:nvSpPr>
              <p:cNvPr id="80922" name="Line 28"/>
              <p:cNvSpPr>
                <a:spLocks noChangeShapeType="1"/>
              </p:cNvSpPr>
              <p:nvPr/>
            </p:nvSpPr>
            <p:spPr bwMode="auto">
              <a:xfrm flipH="1">
                <a:off x="264" y="2868"/>
                <a:ext cx="136" cy="136"/>
              </a:xfrm>
              <a:prstGeom prst="line">
                <a:avLst/>
              </a:prstGeom>
              <a:noFill/>
              <a:ln w="34925">
                <a:solidFill>
                  <a:srgbClr val="66FF33"/>
                </a:solidFill>
                <a:round/>
                <a:headEnd/>
                <a:tailEnd/>
              </a:ln>
            </p:spPr>
            <p:txBody>
              <a:bodyPr/>
              <a:lstStyle/>
              <a:p>
                <a:endParaRPr lang="en-US"/>
              </a:p>
            </p:txBody>
          </p:sp>
        </p:grpSp>
        <p:grpSp>
          <p:nvGrpSpPr>
            <p:cNvPr id="80910" name="Group 30"/>
            <p:cNvGrpSpPr>
              <a:grpSpLocks/>
            </p:cNvGrpSpPr>
            <p:nvPr/>
          </p:nvGrpSpPr>
          <p:grpSpPr bwMode="auto">
            <a:xfrm>
              <a:off x="2886" y="2394"/>
              <a:ext cx="136" cy="136"/>
              <a:chOff x="264" y="2868"/>
              <a:chExt cx="136" cy="136"/>
            </a:xfrm>
          </p:grpSpPr>
          <p:sp>
            <p:nvSpPr>
              <p:cNvPr id="80915" name="Line 31"/>
              <p:cNvSpPr>
                <a:spLocks noChangeShapeType="1"/>
              </p:cNvSpPr>
              <p:nvPr/>
            </p:nvSpPr>
            <p:spPr bwMode="auto">
              <a:xfrm>
                <a:off x="264" y="2868"/>
                <a:ext cx="136" cy="136"/>
              </a:xfrm>
              <a:prstGeom prst="line">
                <a:avLst/>
              </a:prstGeom>
              <a:noFill/>
              <a:ln w="60325">
                <a:solidFill>
                  <a:schemeClr val="bg1"/>
                </a:solidFill>
                <a:round/>
                <a:headEnd/>
                <a:tailEnd/>
              </a:ln>
            </p:spPr>
            <p:txBody>
              <a:bodyPr/>
              <a:lstStyle/>
              <a:p>
                <a:endParaRPr lang="en-US"/>
              </a:p>
            </p:txBody>
          </p:sp>
          <p:sp>
            <p:nvSpPr>
              <p:cNvPr id="80916" name="Line 32"/>
              <p:cNvSpPr>
                <a:spLocks noChangeShapeType="1"/>
              </p:cNvSpPr>
              <p:nvPr/>
            </p:nvSpPr>
            <p:spPr bwMode="auto">
              <a:xfrm flipH="1">
                <a:off x="264" y="2868"/>
                <a:ext cx="136" cy="136"/>
              </a:xfrm>
              <a:prstGeom prst="line">
                <a:avLst/>
              </a:prstGeom>
              <a:noFill/>
              <a:ln w="60325">
                <a:solidFill>
                  <a:schemeClr val="bg1"/>
                </a:solidFill>
                <a:round/>
                <a:headEnd/>
                <a:tailEnd/>
              </a:ln>
            </p:spPr>
            <p:txBody>
              <a:bodyPr/>
              <a:lstStyle/>
              <a:p>
                <a:endParaRPr lang="en-US"/>
              </a:p>
            </p:txBody>
          </p:sp>
          <p:sp>
            <p:nvSpPr>
              <p:cNvPr id="80917" name="Line 33"/>
              <p:cNvSpPr>
                <a:spLocks noChangeShapeType="1"/>
              </p:cNvSpPr>
              <p:nvPr/>
            </p:nvSpPr>
            <p:spPr bwMode="auto">
              <a:xfrm>
                <a:off x="264" y="2868"/>
                <a:ext cx="136" cy="136"/>
              </a:xfrm>
              <a:prstGeom prst="line">
                <a:avLst/>
              </a:prstGeom>
              <a:noFill/>
              <a:ln w="34925">
                <a:solidFill>
                  <a:srgbClr val="66FF33"/>
                </a:solidFill>
                <a:round/>
                <a:headEnd/>
                <a:tailEnd/>
              </a:ln>
            </p:spPr>
            <p:txBody>
              <a:bodyPr/>
              <a:lstStyle/>
              <a:p>
                <a:endParaRPr lang="en-US"/>
              </a:p>
            </p:txBody>
          </p:sp>
          <p:sp>
            <p:nvSpPr>
              <p:cNvPr id="80918" name="Line 34"/>
              <p:cNvSpPr>
                <a:spLocks noChangeShapeType="1"/>
              </p:cNvSpPr>
              <p:nvPr/>
            </p:nvSpPr>
            <p:spPr bwMode="auto">
              <a:xfrm flipH="1">
                <a:off x="264" y="2868"/>
                <a:ext cx="136" cy="136"/>
              </a:xfrm>
              <a:prstGeom prst="line">
                <a:avLst/>
              </a:prstGeom>
              <a:noFill/>
              <a:ln w="34925">
                <a:solidFill>
                  <a:srgbClr val="66FF33"/>
                </a:solidFill>
                <a:round/>
                <a:headEnd/>
                <a:tailEnd/>
              </a:ln>
            </p:spPr>
            <p:txBody>
              <a:bodyPr/>
              <a:lstStyle/>
              <a:p>
                <a:endParaRPr lang="en-US"/>
              </a:p>
            </p:txBody>
          </p:sp>
        </p:grpSp>
        <p:sp>
          <p:nvSpPr>
            <p:cNvPr id="80911" name="Text Box 35"/>
            <p:cNvSpPr txBox="1">
              <a:spLocks noChangeArrowheads="1"/>
            </p:cNvSpPr>
            <p:nvPr/>
          </p:nvSpPr>
          <p:spPr bwMode="auto">
            <a:xfrm>
              <a:off x="3734" y="2500"/>
              <a:ext cx="742" cy="366"/>
            </a:xfrm>
            <a:prstGeom prst="rect">
              <a:avLst/>
            </a:prstGeom>
            <a:solidFill>
              <a:schemeClr val="bg1">
                <a:alpha val="50195"/>
              </a:schemeClr>
            </a:solidFill>
            <a:ln w="9525">
              <a:noFill/>
              <a:miter lim="800000"/>
              <a:headEnd/>
              <a:tailEnd/>
            </a:ln>
          </p:spPr>
          <p:txBody>
            <a:bodyPr wrap="none">
              <a:spAutoFit/>
            </a:bodyPr>
            <a:lstStyle/>
            <a:p>
              <a:r>
                <a:rPr lang="en-US" altLang="ja-JP" sz="1600">
                  <a:solidFill>
                    <a:srgbClr val="008000"/>
                  </a:solidFill>
                  <a:latin typeface="Gill Sans MT" pitchFamily="34" charset="0"/>
                </a:rPr>
                <a:t>estimation</a:t>
              </a:r>
              <a:br>
                <a:rPr lang="en-US" altLang="ja-JP" sz="1600">
                  <a:solidFill>
                    <a:srgbClr val="008000"/>
                  </a:solidFill>
                  <a:latin typeface="Gill Sans MT" pitchFamily="34" charset="0"/>
                </a:rPr>
              </a:br>
              <a:r>
                <a:rPr lang="en-US" altLang="ja-JP" sz="1600">
                  <a:solidFill>
                    <a:srgbClr val="008000"/>
                  </a:solidFill>
                  <a:latin typeface="Gill Sans MT" pitchFamily="34" charset="0"/>
                </a:rPr>
                <a:t> by median</a:t>
              </a:r>
            </a:p>
          </p:txBody>
        </p:sp>
        <p:sp>
          <p:nvSpPr>
            <p:cNvPr id="80912" name="Text Box 36"/>
            <p:cNvSpPr txBox="1">
              <a:spLocks noChangeArrowheads="1"/>
            </p:cNvSpPr>
            <p:nvPr/>
          </p:nvSpPr>
          <p:spPr bwMode="auto">
            <a:xfrm>
              <a:off x="3462" y="2933"/>
              <a:ext cx="1013" cy="366"/>
            </a:xfrm>
            <a:prstGeom prst="rect">
              <a:avLst/>
            </a:prstGeom>
            <a:solidFill>
              <a:schemeClr val="bg1">
                <a:alpha val="50195"/>
              </a:schemeClr>
            </a:solidFill>
            <a:ln w="9525">
              <a:noFill/>
              <a:miter lim="800000"/>
              <a:headEnd/>
              <a:tailEnd/>
            </a:ln>
          </p:spPr>
          <p:txBody>
            <a:bodyPr wrap="none">
              <a:spAutoFit/>
            </a:bodyPr>
            <a:lstStyle/>
            <a:p>
              <a:r>
                <a:rPr lang="en-US" altLang="ja-JP" sz="1600">
                  <a:solidFill>
                    <a:srgbClr val="008000"/>
                  </a:solidFill>
                  <a:latin typeface="Gill Sans MT" pitchFamily="34" charset="0"/>
                </a:rPr>
                <a:t>estimation</a:t>
              </a:r>
              <a:br>
                <a:rPr lang="en-US" altLang="ja-JP" sz="1600">
                  <a:solidFill>
                    <a:srgbClr val="008000"/>
                  </a:solidFill>
                  <a:latin typeface="Gill Sans MT" pitchFamily="34" charset="0"/>
                </a:rPr>
              </a:br>
              <a:r>
                <a:rPr lang="en-US" altLang="ja-JP" sz="1600">
                  <a:solidFill>
                    <a:srgbClr val="008000"/>
                  </a:solidFill>
                  <a:latin typeface="Gill Sans MT" pitchFamily="34" charset="0"/>
                </a:rPr>
                <a:t> by particle filter</a:t>
              </a:r>
            </a:p>
          </p:txBody>
        </p:sp>
        <p:sp>
          <p:nvSpPr>
            <p:cNvPr id="80913" name="Line 37"/>
            <p:cNvSpPr>
              <a:spLocks noChangeShapeType="1"/>
            </p:cNvSpPr>
            <p:nvPr/>
          </p:nvSpPr>
          <p:spPr bwMode="auto">
            <a:xfrm>
              <a:off x="3004" y="2512"/>
              <a:ext cx="435" cy="497"/>
            </a:xfrm>
            <a:prstGeom prst="line">
              <a:avLst/>
            </a:prstGeom>
            <a:noFill/>
            <a:ln w="25400">
              <a:pattFill prst="pct75">
                <a:fgClr>
                  <a:srgbClr val="008000"/>
                </a:fgClr>
                <a:bgClr>
                  <a:srgbClr val="FFFFFF"/>
                </a:bgClr>
              </a:pattFill>
              <a:round/>
              <a:headEnd/>
              <a:tailEnd/>
            </a:ln>
          </p:spPr>
          <p:txBody>
            <a:bodyPr/>
            <a:lstStyle/>
            <a:p>
              <a:endParaRPr lang="en-US"/>
            </a:p>
          </p:txBody>
        </p:sp>
        <p:sp>
          <p:nvSpPr>
            <p:cNvPr id="80914" name="Line 38"/>
            <p:cNvSpPr>
              <a:spLocks noChangeShapeType="1"/>
            </p:cNvSpPr>
            <p:nvPr/>
          </p:nvSpPr>
          <p:spPr bwMode="auto">
            <a:xfrm>
              <a:off x="3343" y="2338"/>
              <a:ext cx="391" cy="276"/>
            </a:xfrm>
            <a:prstGeom prst="line">
              <a:avLst/>
            </a:prstGeom>
            <a:noFill/>
            <a:ln w="25400">
              <a:pattFill prst="pct75">
                <a:fgClr>
                  <a:srgbClr val="008000"/>
                </a:fgClr>
                <a:bgClr>
                  <a:srgbClr val="FFFFFF"/>
                </a:bgClr>
              </a:pattFill>
              <a:round/>
              <a:headEnd/>
              <a:tailEnd/>
            </a:ln>
          </p:spPr>
          <p:txBody>
            <a:bodyPr/>
            <a:lstStyle/>
            <a:p>
              <a:endParaRPr lang="en-US"/>
            </a:p>
          </p:txBody>
        </p:sp>
      </p:grpSp>
      <p:sp>
        <p:nvSpPr>
          <p:cNvPr id="30" name="正方形/長方形 29"/>
          <p:cNvSpPr/>
          <p:nvPr/>
        </p:nvSpPr>
        <p:spPr>
          <a:xfrm>
            <a:off x="2500313" y="1357313"/>
            <a:ext cx="2786062" cy="1071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 balloon: each tweets</a:t>
            </a:r>
          </a:p>
          <a:p>
            <a:pPr fontAlgn="auto">
              <a:spcBef>
                <a:spcPts val="0"/>
              </a:spcBef>
              <a:spcAft>
                <a:spcPts val="0"/>
              </a:spcAft>
              <a:defRPr/>
            </a:pPr>
            <a:r>
              <a:rPr lang="en-US" altLang="ja-JP" sz="2400" dirty="0">
                <a:solidFill>
                  <a:schemeClr val="tx1"/>
                </a:solidFill>
              </a:rPr>
              <a:t> color   : post time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p:txBody>
          <a:bodyPr/>
          <a:lstStyle/>
          <a:p>
            <a:r>
              <a:rPr lang="en-US" altLang="ja-JP" smtClean="0"/>
              <a:t>Evaluation of Spatial Estimation</a:t>
            </a:r>
            <a:endParaRPr lang="ja-JP" altLang="en-US" smtClean="0"/>
          </a:p>
        </p:txBody>
      </p:sp>
      <p:pic>
        <p:nvPicPr>
          <p:cNvPr id="82946" name="Picture 2"/>
          <p:cNvPicPr>
            <a:picLocks noChangeAspect="1" noChangeArrowheads="1"/>
          </p:cNvPicPr>
          <p:nvPr/>
        </p:nvPicPr>
        <p:blipFill>
          <a:blip r:embed="rId3"/>
          <a:srcRect/>
          <a:stretch>
            <a:fillRect/>
          </a:stretch>
        </p:blipFill>
        <p:spPr bwMode="auto">
          <a:xfrm>
            <a:off x="1785938" y="1214438"/>
            <a:ext cx="5643562"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タイトル 1"/>
          <p:cNvSpPr>
            <a:spLocks noGrp="1"/>
          </p:cNvSpPr>
          <p:nvPr>
            <p:ph type="title"/>
          </p:nvPr>
        </p:nvSpPr>
        <p:spPr/>
        <p:txBody>
          <a:bodyPr/>
          <a:lstStyle/>
          <a:p>
            <a:r>
              <a:rPr lang="en-US" altLang="ja-JP" smtClean="0"/>
              <a:t>Evaluation of Spatial Estimation</a:t>
            </a:r>
            <a:endParaRPr lang="ja-JP" altLang="en-US" smtClean="0"/>
          </a:p>
        </p:txBody>
      </p:sp>
      <p:pic>
        <p:nvPicPr>
          <p:cNvPr id="84994" name="Picture 2"/>
          <p:cNvPicPr>
            <a:picLocks noChangeAspect="1" noChangeArrowheads="1"/>
          </p:cNvPicPr>
          <p:nvPr/>
        </p:nvPicPr>
        <p:blipFill>
          <a:blip r:embed="rId3"/>
          <a:srcRect/>
          <a:stretch>
            <a:fillRect/>
          </a:stretch>
        </p:blipFill>
        <p:spPr bwMode="auto">
          <a:xfrm>
            <a:off x="373063" y="1690688"/>
            <a:ext cx="8556625" cy="3952875"/>
          </a:xfrm>
          <a:prstGeom prst="rect">
            <a:avLst/>
          </a:prstGeom>
          <a:noFill/>
          <a:ln w="9525">
            <a:noFill/>
            <a:miter lim="800000"/>
            <a:headEnd/>
            <a:tailEnd/>
          </a:ln>
        </p:spPr>
      </p:pic>
      <p:sp>
        <p:nvSpPr>
          <p:cNvPr id="84995" name="テキスト ボックス 4"/>
          <p:cNvSpPr txBox="1">
            <a:spLocks noChangeArrowheads="1"/>
          </p:cNvSpPr>
          <p:nvPr/>
        </p:nvSpPr>
        <p:spPr bwMode="auto">
          <a:xfrm>
            <a:off x="428625" y="1119188"/>
            <a:ext cx="5857875" cy="523875"/>
          </a:xfrm>
          <a:prstGeom prst="rect">
            <a:avLst/>
          </a:prstGeom>
          <a:noFill/>
          <a:ln w="9525">
            <a:noFill/>
            <a:miter lim="800000"/>
            <a:headEnd/>
            <a:tailEnd/>
          </a:ln>
        </p:spPr>
        <p:txBody>
          <a:bodyPr>
            <a:spAutoFit/>
          </a:bodyPr>
          <a:lstStyle/>
          <a:p>
            <a:r>
              <a:rPr lang="en-US" altLang="ja-JP" sz="2800">
                <a:latin typeface="Gill Sans MT" pitchFamily="34" charset="0"/>
              </a:rPr>
              <a:t>Earthquakes</a:t>
            </a:r>
            <a:endParaRPr lang="ja-JP" altLang="en-US" sz="2800">
              <a:latin typeface="Gill Sans MT" pitchFamily="34" charset="0"/>
            </a:endParaRPr>
          </a:p>
        </p:txBody>
      </p:sp>
      <p:graphicFrame>
        <p:nvGraphicFramePr>
          <p:cNvPr id="6" name="表 5"/>
          <p:cNvGraphicFramePr>
            <a:graphicFrameLocks noGrp="1"/>
          </p:cNvGraphicFramePr>
          <p:nvPr/>
        </p:nvGraphicFramePr>
        <p:xfrm>
          <a:off x="500063" y="5500688"/>
          <a:ext cx="8358187" cy="334962"/>
        </p:xfrm>
        <a:graphic>
          <a:graphicData uri="http://schemas.openxmlformats.org/drawingml/2006/table">
            <a:tbl>
              <a:tblPr firstRow="1" bandRow="1">
                <a:tableStyleId>{616DA210-FB5B-4158-B5E0-FEB733F419BA}</a:tableStyleId>
              </a:tblPr>
              <a:tblGrid>
                <a:gridCol w="1062490"/>
                <a:gridCol w="1062489"/>
                <a:gridCol w="1558317"/>
                <a:gridCol w="1699982"/>
                <a:gridCol w="1558317"/>
                <a:gridCol w="1416653"/>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5.47</a:t>
                      </a:r>
                      <a:endParaRPr kumimoji="1" lang="ja-JP" altLang="en-US" sz="1600" dirty="0"/>
                    </a:p>
                  </a:txBody>
                  <a:tcPr>
                    <a:solidFill>
                      <a:schemeClr val="bg1"/>
                    </a:solidFill>
                  </a:tcPr>
                </a:tc>
                <a:tc>
                  <a:txBody>
                    <a:bodyPr/>
                    <a:lstStyle/>
                    <a:p>
                      <a:pPr algn="r"/>
                      <a:r>
                        <a:rPr kumimoji="1" lang="en-US" altLang="ja-JP" sz="1600" dirty="0" smtClean="0"/>
                        <a:t>3.62</a:t>
                      </a:r>
                      <a:endParaRPr kumimoji="1" lang="ja-JP" altLang="en-US" sz="1600" dirty="0"/>
                    </a:p>
                  </a:txBody>
                  <a:tcPr>
                    <a:solidFill>
                      <a:schemeClr val="bg1"/>
                    </a:solidFill>
                  </a:tcPr>
                </a:tc>
                <a:tc>
                  <a:txBody>
                    <a:bodyPr/>
                    <a:lstStyle/>
                    <a:p>
                      <a:pPr algn="r"/>
                      <a:r>
                        <a:rPr kumimoji="1" lang="en-US" altLang="ja-JP" sz="1600" dirty="0" smtClean="0"/>
                        <a:t>3.85</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3.01</a:t>
                      </a:r>
                      <a:endParaRPr kumimoji="1" lang="ja-JP" altLang="en-US" sz="1600" dirty="0">
                        <a:solidFill>
                          <a:srgbClr val="FF0000"/>
                        </a:solidFill>
                      </a:endParaRPr>
                    </a:p>
                  </a:txBody>
                  <a:tcPr>
                    <a:solidFill>
                      <a:schemeClr val="bg1"/>
                    </a:solidFill>
                  </a:tcPr>
                </a:tc>
              </a:tr>
            </a:tbl>
          </a:graphicData>
        </a:graphic>
      </p:graphicFrame>
      <p:sp>
        <p:nvSpPr>
          <p:cNvPr id="85012" name="テキスト ボックス 6"/>
          <p:cNvSpPr txBox="1">
            <a:spLocks noChangeArrowheads="1"/>
          </p:cNvSpPr>
          <p:nvPr/>
        </p:nvSpPr>
        <p:spPr bwMode="auto">
          <a:xfrm>
            <a:off x="785813" y="5857875"/>
            <a:ext cx="7715250" cy="461963"/>
          </a:xfrm>
          <a:prstGeom prst="rect">
            <a:avLst/>
          </a:prstGeom>
          <a:noFill/>
          <a:ln w="9525">
            <a:noFill/>
            <a:miter lim="800000"/>
            <a:headEnd/>
            <a:tailEnd/>
          </a:ln>
        </p:spPr>
        <p:txBody>
          <a:bodyPr>
            <a:spAutoFit/>
          </a:bodyPr>
          <a:lstStyle/>
          <a:p>
            <a:r>
              <a:rPr lang="en-US" altLang="ja-JP" sz="2400">
                <a:latin typeface="Gill Sans MT" pitchFamily="34" charset="0"/>
              </a:rPr>
              <a:t>Particle filters works better than other methods</a:t>
            </a:r>
            <a:endParaRPr lang="ja-JP" altLang="en-US" sz="2400">
              <a:latin typeface="Gill Sans MT" pitchFamily="34" charset="0"/>
            </a:endParaRPr>
          </a:p>
        </p:txBody>
      </p:sp>
      <p:graphicFrame>
        <p:nvGraphicFramePr>
          <p:cNvPr id="8" name="表 7"/>
          <p:cNvGraphicFramePr>
            <a:graphicFrameLocks noGrp="1"/>
          </p:cNvGraphicFramePr>
          <p:nvPr/>
        </p:nvGraphicFramePr>
        <p:xfrm>
          <a:off x="285750" y="1665288"/>
          <a:ext cx="8715375" cy="304800"/>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928688" y="2428875"/>
            <a:ext cx="2571750" cy="857250"/>
          </a:xfrm>
          <a:prstGeom prst="wedgeRoundRectCallout">
            <a:avLst>
              <a:gd name="adj1" fmla="val 63890"/>
              <a:gd name="adj2" fmla="val 3093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mean square errors of latitudes and longitude</a:t>
            </a:r>
            <a:endParaRPr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p:txBody>
          <a:bodyPr/>
          <a:lstStyle/>
          <a:p>
            <a:r>
              <a:rPr lang="en-US" altLang="ja-JP" smtClean="0"/>
              <a:t>Evaluation of Spatial Estimation</a:t>
            </a:r>
            <a:endParaRPr lang="ja-JP" altLang="en-US" smtClean="0"/>
          </a:p>
        </p:txBody>
      </p:sp>
      <p:sp>
        <p:nvSpPr>
          <p:cNvPr id="87042" name="テキスト ボックス 4"/>
          <p:cNvSpPr txBox="1">
            <a:spLocks noChangeArrowheads="1"/>
          </p:cNvSpPr>
          <p:nvPr/>
        </p:nvSpPr>
        <p:spPr bwMode="auto">
          <a:xfrm>
            <a:off x="428625" y="1119188"/>
            <a:ext cx="5857875" cy="523875"/>
          </a:xfrm>
          <a:prstGeom prst="rect">
            <a:avLst/>
          </a:prstGeom>
          <a:noFill/>
          <a:ln w="9525">
            <a:noFill/>
            <a:miter lim="800000"/>
            <a:headEnd/>
            <a:tailEnd/>
          </a:ln>
        </p:spPr>
        <p:txBody>
          <a:bodyPr>
            <a:spAutoFit/>
          </a:bodyPr>
          <a:lstStyle/>
          <a:p>
            <a:r>
              <a:rPr lang="en-US" altLang="ja-JP" sz="2800">
                <a:latin typeface="Gill Sans MT" pitchFamily="34" charset="0"/>
              </a:rPr>
              <a:t>A typhoon</a:t>
            </a:r>
            <a:endParaRPr lang="ja-JP" altLang="en-US" sz="2800">
              <a:latin typeface="Gill Sans MT" pitchFamily="34" charset="0"/>
            </a:endParaRPr>
          </a:p>
        </p:txBody>
      </p:sp>
      <p:graphicFrame>
        <p:nvGraphicFramePr>
          <p:cNvPr id="6" name="表 5"/>
          <p:cNvGraphicFramePr>
            <a:graphicFrameLocks noGrp="1"/>
          </p:cNvGraphicFramePr>
          <p:nvPr/>
        </p:nvGraphicFramePr>
        <p:xfrm>
          <a:off x="214313" y="3786188"/>
          <a:ext cx="8715375" cy="334962"/>
        </p:xfrm>
        <a:graphic>
          <a:graphicData uri="http://schemas.openxmlformats.org/drawingml/2006/table">
            <a:tbl>
              <a:tblPr firstRow="1" bandRow="1">
                <a:tableStyleId>{616DA210-FB5B-4158-B5E0-FEB733F419BA}</a:tableStyleId>
              </a:tblPr>
              <a:tblGrid>
                <a:gridCol w="1214446"/>
                <a:gridCol w="1143008"/>
                <a:gridCol w="1428760"/>
                <a:gridCol w="1714512"/>
                <a:gridCol w="1643074"/>
                <a:gridCol w="1571634"/>
              </a:tblGrid>
              <a:tr h="214314">
                <a:tc>
                  <a:txBody>
                    <a:bodyPr/>
                    <a:lstStyle/>
                    <a:p>
                      <a:r>
                        <a:rPr kumimoji="1" lang="en-US" altLang="ja-JP" sz="1600" dirty="0" smtClean="0"/>
                        <a:t>Average</a:t>
                      </a:r>
                      <a:endParaRPr kumimoji="1" lang="ja-JP" altLang="en-US" sz="1600" dirty="0"/>
                    </a:p>
                  </a:txBody>
                  <a:tcPr>
                    <a:solidFill>
                      <a:schemeClr val="bg1"/>
                    </a:solidFill>
                  </a:tcPr>
                </a:tc>
                <a:tc>
                  <a:txBody>
                    <a:bodyPr/>
                    <a:lstStyle/>
                    <a:p>
                      <a:pPr algn="ctr"/>
                      <a:r>
                        <a:rPr kumimoji="1" lang="ja-JP" altLang="en-US" sz="1600" dirty="0" smtClean="0"/>
                        <a:t>－</a:t>
                      </a:r>
                      <a:endParaRPr kumimoji="1" lang="ja-JP" altLang="en-US" sz="1600" dirty="0"/>
                    </a:p>
                  </a:txBody>
                  <a:tcPr>
                    <a:solidFill>
                      <a:schemeClr val="bg1"/>
                    </a:solidFill>
                  </a:tcPr>
                </a:tc>
                <a:tc>
                  <a:txBody>
                    <a:bodyPr/>
                    <a:lstStyle/>
                    <a:p>
                      <a:pPr algn="r"/>
                      <a:r>
                        <a:rPr kumimoji="1" lang="en-US" altLang="ja-JP" sz="1600" dirty="0" smtClean="0"/>
                        <a:t>4.39</a:t>
                      </a:r>
                      <a:endParaRPr kumimoji="1" lang="ja-JP" altLang="en-US" sz="1600" dirty="0"/>
                    </a:p>
                  </a:txBody>
                  <a:tcPr>
                    <a:solidFill>
                      <a:schemeClr val="bg1"/>
                    </a:solidFill>
                  </a:tcPr>
                </a:tc>
                <a:tc>
                  <a:txBody>
                    <a:bodyPr/>
                    <a:lstStyle/>
                    <a:p>
                      <a:pPr algn="r"/>
                      <a:r>
                        <a:rPr kumimoji="1" lang="en-US" altLang="ja-JP" sz="1600" dirty="0" smtClean="0"/>
                        <a:t>4.02</a:t>
                      </a:r>
                      <a:endParaRPr kumimoji="1" lang="ja-JP" altLang="en-US" sz="1600" dirty="0"/>
                    </a:p>
                  </a:txBody>
                  <a:tcPr>
                    <a:solidFill>
                      <a:schemeClr val="bg1"/>
                    </a:solidFill>
                  </a:tcPr>
                </a:tc>
                <a:tc>
                  <a:txBody>
                    <a:bodyPr/>
                    <a:lstStyle/>
                    <a:p>
                      <a:pPr algn="r"/>
                      <a:r>
                        <a:rPr kumimoji="1" lang="en-US" altLang="ja-JP" sz="1600" dirty="0" smtClean="0"/>
                        <a:t>9.56</a:t>
                      </a:r>
                      <a:endParaRPr kumimoji="1" lang="ja-JP" altLang="en-US" sz="1600" dirty="0"/>
                    </a:p>
                  </a:txBody>
                  <a:tcPr>
                    <a:solidFill>
                      <a:schemeClr val="bg1"/>
                    </a:solidFill>
                  </a:tcPr>
                </a:tc>
                <a:tc>
                  <a:txBody>
                    <a:bodyPr/>
                    <a:lstStyle/>
                    <a:p>
                      <a:pPr algn="r"/>
                      <a:r>
                        <a:rPr kumimoji="1" lang="en-US" altLang="ja-JP" sz="1600" dirty="0" smtClean="0">
                          <a:solidFill>
                            <a:srgbClr val="FF0000"/>
                          </a:solidFill>
                        </a:rPr>
                        <a:t>3.58</a:t>
                      </a:r>
                      <a:endParaRPr kumimoji="1" lang="ja-JP" altLang="en-US" sz="1600" dirty="0">
                        <a:solidFill>
                          <a:srgbClr val="FF0000"/>
                        </a:solidFill>
                      </a:endParaRPr>
                    </a:p>
                  </a:txBody>
                  <a:tcPr>
                    <a:solidFill>
                      <a:schemeClr val="bg1"/>
                    </a:solidFill>
                  </a:tcPr>
                </a:tc>
              </a:tr>
            </a:tbl>
          </a:graphicData>
        </a:graphic>
      </p:graphicFrame>
      <p:sp>
        <p:nvSpPr>
          <p:cNvPr id="87059" name="テキスト ボックス 6"/>
          <p:cNvSpPr txBox="1">
            <a:spLocks noChangeArrowheads="1"/>
          </p:cNvSpPr>
          <p:nvPr/>
        </p:nvSpPr>
        <p:spPr bwMode="auto">
          <a:xfrm>
            <a:off x="714375" y="5143500"/>
            <a:ext cx="7715250" cy="461963"/>
          </a:xfrm>
          <a:prstGeom prst="rect">
            <a:avLst/>
          </a:prstGeom>
          <a:noFill/>
          <a:ln w="9525">
            <a:noFill/>
            <a:miter lim="800000"/>
            <a:headEnd/>
            <a:tailEnd/>
          </a:ln>
        </p:spPr>
        <p:txBody>
          <a:bodyPr>
            <a:spAutoFit/>
          </a:bodyPr>
          <a:lstStyle/>
          <a:p>
            <a:r>
              <a:rPr lang="en-US" altLang="ja-JP" sz="2400">
                <a:latin typeface="Gill Sans MT" pitchFamily="34" charset="0"/>
              </a:rPr>
              <a:t>Particle Filters works better than other methods</a:t>
            </a:r>
            <a:endParaRPr lang="ja-JP" altLang="en-US" sz="2400">
              <a:latin typeface="Gill Sans MT" pitchFamily="34" charset="0"/>
            </a:endParaRPr>
          </a:p>
        </p:txBody>
      </p:sp>
      <p:pic>
        <p:nvPicPr>
          <p:cNvPr id="87060" name="Picture 2"/>
          <p:cNvPicPr>
            <a:picLocks noChangeAspect="1" noChangeArrowheads="1"/>
          </p:cNvPicPr>
          <p:nvPr/>
        </p:nvPicPr>
        <p:blipFill>
          <a:blip r:embed="rId3"/>
          <a:srcRect/>
          <a:stretch>
            <a:fillRect/>
          </a:stretch>
        </p:blipFill>
        <p:spPr bwMode="auto">
          <a:xfrm>
            <a:off x="173038" y="1714500"/>
            <a:ext cx="8685212" cy="1989138"/>
          </a:xfrm>
          <a:prstGeom prst="rect">
            <a:avLst/>
          </a:prstGeom>
          <a:noFill/>
          <a:ln w="9525">
            <a:noFill/>
            <a:miter lim="800000"/>
            <a:headEnd/>
            <a:tailEnd/>
          </a:ln>
        </p:spPr>
      </p:pic>
      <p:graphicFrame>
        <p:nvGraphicFramePr>
          <p:cNvPr id="8" name="表 7"/>
          <p:cNvGraphicFramePr>
            <a:graphicFrameLocks noGrp="1"/>
          </p:cNvGraphicFramePr>
          <p:nvPr/>
        </p:nvGraphicFramePr>
        <p:xfrm>
          <a:off x="214313" y="1665288"/>
          <a:ext cx="8715375" cy="304800"/>
        </p:xfrm>
        <a:graphic>
          <a:graphicData uri="http://schemas.openxmlformats.org/drawingml/2006/table">
            <a:tbl>
              <a:tblPr firstRow="1" bandRow="1">
                <a:tableStyleId>{616DA210-FB5B-4158-B5E0-FEB733F419BA}</a:tableStyleId>
              </a:tblPr>
              <a:tblGrid>
                <a:gridCol w="928694"/>
                <a:gridCol w="1428760"/>
                <a:gridCol w="1428760"/>
                <a:gridCol w="1714512"/>
                <a:gridCol w="1643074"/>
                <a:gridCol w="1571634"/>
              </a:tblGrid>
              <a:tr h="192404">
                <a:tc>
                  <a:txBody>
                    <a:bodyPr/>
                    <a:lstStyle/>
                    <a:p>
                      <a:pPr algn="ctr"/>
                      <a:r>
                        <a:rPr kumimoji="1" lang="en-US" altLang="ja-JP" sz="1400" dirty="0" smtClean="0"/>
                        <a:t>Date</a:t>
                      </a:r>
                      <a:endParaRPr kumimoji="1" lang="ja-JP" altLang="en-US" sz="1400" dirty="0"/>
                    </a:p>
                  </a:txBody>
                  <a:tcPr>
                    <a:solidFill>
                      <a:schemeClr val="bg1"/>
                    </a:solidFill>
                  </a:tcPr>
                </a:tc>
                <a:tc>
                  <a:txBody>
                    <a:bodyPr/>
                    <a:lstStyle/>
                    <a:p>
                      <a:pPr algn="ctr"/>
                      <a:r>
                        <a:rPr kumimoji="1" lang="en-US" altLang="ja-JP" sz="1400" baseline="0" dirty="0" smtClean="0"/>
                        <a:t>Actual Center</a:t>
                      </a:r>
                      <a:endParaRPr kumimoji="1" lang="ja-JP" altLang="en-US" sz="1400" dirty="0"/>
                    </a:p>
                  </a:txBody>
                  <a:tcPr>
                    <a:solidFill>
                      <a:schemeClr val="bg1"/>
                    </a:solidFill>
                  </a:tcPr>
                </a:tc>
                <a:tc>
                  <a:txBody>
                    <a:bodyPr/>
                    <a:lstStyle/>
                    <a:p>
                      <a:pPr algn="ctr"/>
                      <a:r>
                        <a:rPr kumimoji="1" lang="en-US" altLang="ja-JP" sz="1400" dirty="0" smtClean="0"/>
                        <a:t>Median</a:t>
                      </a:r>
                      <a:endParaRPr kumimoji="1" lang="ja-JP" altLang="en-US" sz="1400" dirty="0"/>
                    </a:p>
                  </a:txBody>
                  <a:tcPr>
                    <a:solidFill>
                      <a:schemeClr val="bg1"/>
                    </a:solidFill>
                  </a:tcPr>
                </a:tc>
                <a:tc>
                  <a:txBody>
                    <a:bodyPr/>
                    <a:lstStyle/>
                    <a:p>
                      <a:pPr algn="ctr"/>
                      <a:r>
                        <a:rPr kumimoji="1" lang="en-US" altLang="ja-JP" sz="1400" dirty="0" smtClean="0"/>
                        <a:t>Weighed</a:t>
                      </a:r>
                      <a:r>
                        <a:rPr kumimoji="1" lang="en-US" altLang="ja-JP" sz="1400" baseline="0" dirty="0" smtClean="0"/>
                        <a:t> Average</a:t>
                      </a:r>
                      <a:endParaRPr kumimoji="1" lang="ja-JP" altLang="en-US" sz="1400" dirty="0"/>
                    </a:p>
                  </a:txBody>
                  <a:tcPr>
                    <a:solidFill>
                      <a:schemeClr val="bg1"/>
                    </a:solidFill>
                  </a:tcPr>
                </a:tc>
                <a:tc>
                  <a:txBody>
                    <a:bodyPr/>
                    <a:lstStyle/>
                    <a:p>
                      <a:pPr algn="ctr"/>
                      <a:r>
                        <a:rPr kumimoji="1" lang="en-US" altLang="ja-JP" sz="1400" dirty="0" err="1" smtClean="0"/>
                        <a:t>Kalma</a:t>
                      </a:r>
                      <a:r>
                        <a:rPr kumimoji="1" lang="en-US" altLang="ja-JP" sz="1400" baseline="0" dirty="0" err="1" smtClean="0"/>
                        <a:t>n</a:t>
                      </a:r>
                      <a:r>
                        <a:rPr kumimoji="1" lang="en-US" altLang="ja-JP" sz="1400" baseline="0" dirty="0" smtClean="0"/>
                        <a:t> Filter</a:t>
                      </a:r>
                      <a:endParaRPr kumimoji="1" lang="ja-JP" altLang="en-US" sz="1400" dirty="0"/>
                    </a:p>
                  </a:txBody>
                  <a:tcPr>
                    <a:solidFill>
                      <a:schemeClr val="bg1"/>
                    </a:solidFill>
                  </a:tcPr>
                </a:tc>
                <a:tc>
                  <a:txBody>
                    <a:bodyPr/>
                    <a:lstStyle/>
                    <a:p>
                      <a:pPr algn="ctr"/>
                      <a:r>
                        <a:rPr kumimoji="1" lang="en-US" altLang="ja-JP" sz="1400" dirty="0" smtClean="0">
                          <a:solidFill>
                            <a:srgbClr val="FF0000"/>
                          </a:solidFill>
                        </a:rPr>
                        <a:t>Particle</a:t>
                      </a:r>
                      <a:r>
                        <a:rPr kumimoji="1" lang="en-US" altLang="ja-JP" sz="1400" baseline="0" dirty="0" smtClean="0">
                          <a:solidFill>
                            <a:srgbClr val="FF0000"/>
                          </a:solidFill>
                        </a:rPr>
                        <a:t> </a:t>
                      </a:r>
                      <a:r>
                        <a:rPr kumimoji="1" lang="en-US" altLang="ja-JP" sz="1400" dirty="0" smtClean="0">
                          <a:solidFill>
                            <a:srgbClr val="FF0000"/>
                          </a:solidFill>
                        </a:rPr>
                        <a:t>Filter</a:t>
                      </a:r>
                      <a:endParaRPr kumimoji="1" lang="ja-JP" altLang="en-US" sz="1400" dirty="0">
                        <a:solidFill>
                          <a:srgbClr val="FF0000"/>
                        </a:solidFill>
                      </a:endParaRPr>
                    </a:p>
                  </a:txBody>
                  <a:tcPr>
                    <a:solidFill>
                      <a:schemeClr val="bg1"/>
                    </a:solidFill>
                  </a:tcPr>
                </a:tc>
              </a:tr>
            </a:tbl>
          </a:graphicData>
        </a:graphic>
      </p:graphicFrame>
      <p:sp>
        <p:nvSpPr>
          <p:cNvPr id="9" name="角丸四角形吹き出し 8"/>
          <p:cNvSpPr/>
          <p:nvPr/>
        </p:nvSpPr>
        <p:spPr>
          <a:xfrm>
            <a:off x="642938" y="2428875"/>
            <a:ext cx="2571750" cy="857250"/>
          </a:xfrm>
          <a:prstGeom prst="wedgeRoundRectCallout">
            <a:avLst>
              <a:gd name="adj1" fmla="val 67954"/>
              <a:gd name="adj2" fmla="val 106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mean square errors of latitudes and longitude</a:t>
            </a:r>
            <a:endParaRPr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1"/>
          <p:cNvSpPr>
            <a:spLocks noGrp="1"/>
          </p:cNvSpPr>
          <p:nvPr>
            <p:ph type="title"/>
          </p:nvPr>
        </p:nvSpPr>
        <p:spPr/>
        <p:txBody>
          <a:bodyPr/>
          <a:lstStyle/>
          <a:p>
            <a:r>
              <a:rPr lang="en-US" altLang="ja-JP" smtClean="0"/>
              <a:t>Discussions of Experiments</a:t>
            </a:r>
            <a:endParaRPr lang="ja-JP" altLang="en-US" smtClean="0"/>
          </a:p>
        </p:txBody>
      </p:sp>
      <p:sp>
        <p:nvSpPr>
          <p:cNvPr id="89090" name="コンテンツ プレースホルダ 2"/>
          <p:cNvSpPr>
            <a:spLocks noGrp="1"/>
          </p:cNvSpPr>
          <p:nvPr>
            <p:ph sz="quarter" idx="1"/>
          </p:nvPr>
        </p:nvSpPr>
        <p:spPr>
          <a:xfrm>
            <a:off x="457200" y="1219200"/>
            <a:ext cx="8229600" cy="4937125"/>
          </a:xfrm>
        </p:spPr>
        <p:txBody>
          <a:bodyPr/>
          <a:lstStyle/>
          <a:p>
            <a:r>
              <a:rPr lang="en-US" altLang="ja-JP" sz="2800" smtClean="0"/>
              <a:t> Particle filters performs better than other methods</a:t>
            </a:r>
          </a:p>
          <a:p>
            <a:r>
              <a:rPr lang="en-US" altLang="ja-JP" sz="2800" smtClean="0"/>
              <a:t>If the center of a target event is in an oceanic area, it’s more difficult to locate it precisely from tweets</a:t>
            </a:r>
          </a:p>
          <a:p>
            <a:r>
              <a:rPr lang="en-US" altLang="ja-JP" sz="2800" smtClean="0"/>
              <a:t>It becomes more difficult to make good estimation in less populated areas</a:t>
            </a:r>
          </a:p>
          <a:p>
            <a:endParaRPr lang="ja-JP"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
        <p:nvSpPr>
          <p:cNvPr id="19" name="正方形/長方形 18"/>
          <p:cNvSpPr/>
          <p:nvPr/>
        </p:nvSpPr>
        <p:spPr>
          <a:xfrm>
            <a:off x="571500" y="4843463"/>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Application</a:t>
            </a:r>
            <a:endParaRPr kumimoji="0" lang="en-US" altLang="ja-JP" sz="3200" dirty="0">
              <a:solidFill>
                <a:schemeClr val="accent1"/>
              </a:solidFill>
            </a:endParaRPr>
          </a:p>
        </p:txBody>
      </p:sp>
      <p:sp>
        <p:nvSpPr>
          <p:cNvPr id="20" name="正方形/長方形 19"/>
          <p:cNvSpPr/>
          <p:nvPr/>
        </p:nvSpPr>
        <p:spPr>
          <a:xfrm>
            <a:off x="357188" y="4843463"/>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r>
              <a:rPr lang="en-US" altLang="ja-JP" smtClean="0"/>
              <a:t>What’s happening?</a:t>
            </a:r>
            <a:endParaRPr lang="ja-JP" altLang="en-US" smtClean="0"/>
          </a:p>
        </p:txBody>
      </p:sp>
      <p:sp>
        <p:nvSpPr>
          <p:cNvPr id="21506" name="コンテンツ プレースホルダ 2"/>
          <p:cNvSpPr>
            <a:spLocks noGrp="1"/>
          </p:cNvSpPr>
          <p:nvPr>
            <p:ph sz="quarter" idx="1"/>
          </p:nvPr>
        </p:nvSpPr>
        <p:spPr>
          <a:xfrm>
            <a:off x="457200" y="1219200"/>
            <a:ext cx="8229600" cy="4937125"/>
          </a:xfrm>
        </p:spPr>
        <p:txBody>
          <a:bodyPr/>
          <a:lstStyle/>
          <a:p>
            <a:r>
              <a:rPr lang="en-US" altLang="ja-JP" smtClean="0"/>
              <a:t>Twitter</a:t>
            </a:r>
          </a:p>
          <a:p>
            <a:pPr lvl="1"/>
            <a:r>
              <a:rPr lang="en-US" altLang="ja-JP" smtClean="0"/>
              <a:t>is one of the most popular microblogging services</a:t>
            </a:r>
          </a:p>
          <a:p>
            <a:pPr lvl="1"/>
            <a:r>
              <a:rPr lang="en-US" altLang="ja-JP" smtClean="0"/>
              <a:t>has received much attention recently</a:t>
            </a:r>
          </a:p>
          <a:p>
            <a:r>
              <a:rPr lang="en-US" altLang="ja-JP" smtClean="0"/>
              <a:t>Microblogging  </a:t>
            </a:r>
          </a:p>
          <a:p>
            <a:pPr lvl="1"/>
            <a:r>
              <a:rPr lang="en-US" altLang="ja-JP" smtClean="0"/>
              <a:t>is a form of blogging </a:t>
            </a:r>
          </a:p>
          <a:p>
            <a:pPr lvl="2"/>
            <a:r>
              <a:rPr lang="en-US" altLang="ja-JP" smtClean="0"/>
              <a:t>that allows users to send brief text updates</a:t>
            </a:r>
          </a:p>
          <a:p>
            <a:pPr lvl="1"/>
            <a:r>
              <a:rPr lang="en-US" altLang="ja-JP" smtClean="0"/>
              <a:t>is a form of micromedia</a:t>
            </a:r>
          </a:p>
          <a:p>
            <a:pPr lvl="2"/>
            <a:r>
              <a:rPr lang="en-US" altLang="ja-JP" smtClean="0"/>
              <a:t>that allows users to send photographs or audio clips</a:t>
            </a:r>
          </a:p>
          <a:p>
            <a:pPr lvl="2"/>
            <a:endParaRPr lang="en-US" altLang="ja-JP" smtClean="0"/>
          </a:p>
          <a:p>
            <a:r>
              <a:rPr lang="en-US" altLang="ja-JP" smtClean="0"/>
              <a:t>In this research, we focus on an important characteristic</a:t>
            </a:r>
          </a:p>
          <a:p>
            <a:endParaRPr lang="en-US" altLang="ja-JP" smtClean="0"/>
          </a:p>
        </p:txBody>
      </p:sp>
      <p:sp>
        <p:nvSpPr>
          <p:cNvPr id="4" name="テキスト ボックス 3"/>
          <p:cNvSpPr txBox="1">
            <a:spLocks noChangeArrowheads="1"/>
          </p:cNvSpPr>
          <p:nvPr/>
        </p:nvSpPr>
        <p:spPr bwMode="auto">
          <a:xfrm>
            <a:off x="2500313" y="5643563"/>
            <a:ext cx="3286125" cy="646112"/>
          </a:xfrm>
          <a:prstGeom prst="rect">
            <a:avLst/>
          </a:prstGeom>
          <a:noFill/>
          <a:ln w="9525">
            <a:noFill/>
            <a:miter lim="800000"/>
            <a:headEnd/>
            <a:tailEnd/>
          </a:ln>
        </p:spPr>
        <p:txBody>
          <a:bodyPr>
            <a:spAutoFit/>
          </a:bodyPr>
          <a:lstStyle/>
          <a:p>
            <a:r>
              <a:rPr lang="en-US" altLang="ja-JP" sz="3600">
                <a:solidFill>
                  <a:srgbClr val="C00000"/>
                </a:solidFill>
                <a:latin typeface="Gill Sans MT" pitchFamily="34" charset="0"/>
              </a:rPr>
              <a:t>real-time nature</a:t>
            </a:r>
            <a:endParaRPr lang="ja-JP" altLang="en-US" sz="3600">
              <a:solidFill>
                <a:srgbClr val="C00000"/>
              </a:solidFill>
              <a:latin typeface="Gill Sans MT"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タイトル 1"/>
          <p:cNvSpPr>
            <a:spLocks noGrp="1"/>
          </p:cNvSpPr>
          <p:nvPr>
            <p:ph type="title"/>
          </p:nvPr>
        </p:nvSpPr>
        <p:spPr/>
        <p:txBody>
          <a:bodyPr/>
          <a:lstStyle/>
          <a:p>
            <a:r>
              <a:rPr lang="en-US" altLang="ja-JP" smtClean="0"/>
              <a:t>Earthquake Reporting System 	</a:t>
            </a:r>
            <a:endParaRPr lang="ja-JP" altLang="en-US" smtClean="0"/>
          </a:p>
        </p:txBody>
      </p:sp>
      <p:sp>
        <p:nvSpPr>
          <p:cNvPr id="93186" name="コンテンツ プレースホルダ 2"/>
          <p:cNvSpPr>
            <a:spLocks noGrp="1"/>
          </p:cNvSpPr>
          <p:nvPr>
            <p:ph sz="quarter" idx="1"/>
          </p:nvPr>
        </p:nvSpPr>
        <p:spPr>
          <a:xfrm>
            <a:off x="457200" y="1219200"/>
            <a:ext cx="8229600" cy="4937125"/>
          </a:xfrm>
        </p:spPr>
        <p:txBody>
          <a:bodyPr/>
          <a:lstStyle/>
          <a:p>
            <a:r>
              <a:rPr lang="en-US" altLang="ja-JP" smtClean="0"/>
              <a:t>Toretter ( http://toretter.com)</a:t>
            </a:r>
          </a:p>
          <a:p>
            <a:pPr lvl="1"/>
            <a:r>
              <a:rPr lang="en-US" altLang="ja-JP" sz="2800" smtClean="0"/>
              <a:t>Earthquake reporting system using the event detection algorithm</a:t>
            </a:r>
          </a:p>
          <a:p>
            <a:pPr lvl="1"/>
            <a:r>
              <a:rPr lang="en-US" altLang="ja-JP" sz="2800" smtClean="0"/>
              <a:t>All users can see the detection of past earthquakes</a:t>
            </a:r>
          </a:p>
          <a:p>
            <a:pPr lvl="1"/>
            <a:r>
              <a:rPr lang="en-US" altLang="ja-JP" sz="2800" smtClean="0"/>
              <a:t>Registered users can receive e-mails of earthquake detection reports</a:t>
            </a:r>
            <a:endParaRPr lang="ja-JP" altLang="en-US" sz="2800" smtClean="0"/>
          </a:p>
        </p:txBody>
      </p:sp>
      <p:sp>
        <p:nvSpPr>
          <p:cNvPr id="4" name="角丸四角形 3"/>
          <p:cNvSpPr/>
          <p:nvPr/>
        </p:nvSpPr>
        <p:spPr>
          <a:xfrm>
            <a:off x="1571625" y="4000500"/>
            <a:ext cx="5429250" cy="2214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 Dear Alice,</a:t>
            </a:r>
          </a:p>
          <a:p>
            <a:pPr fontAlgn="auto">
              <a:spcBef>
                <a:spcPts val="0"/>
              </a:spcBef>
              <a:spcAft>
                <a:spcPts val="0"/>
              </a:spcAft>
              <a:defRPr/>
            </a:pPr>
            <a:endParaRPr lang="en-US" altLang="ja-JP" sz="2400" dirty="0">
              <a:solidFill>
                <a:schemeClr val="tx1"/>
              </a:solidFill>
            </a:endParaRPr>
          </a:p>
          <a:p>
            <a:pPr fontAlgn="auto">
              <a:spcBef>
                <a:spcPts val="0"/>
              </a:spcBef>
              <a:spcAft>
                <a:spcPts val="0"/>
              </a:spcAft>
              <a:defRPr/>
            </a:pPr>
            <a:r>
              <a:rPr lang="en-US" altLang="ja-JP" sz="2400" dirty="0">
                <a:solidFill>
                  <a:schemeClr val="tx1"/>
                </a:solidFill>
              </a:rPr>
              <a:t>We have just detected an earthquake</a:t>
            </a:r>
          </a:p>
          <a:p>
            <a:pPr fontAlgn="auto">
              <a:spcBef>
                <a:spcPts val="0"/>
              </a:spcBef>
              <a:spcAft>
                <a:spcPts val="0"/>
              </a:spcAft>
              <a:defRPr/>
            </a:pPr>
            <a:r>
              <a:rPr lang="en-US" altLang="ja-JP" sz="2400" dirty="0">
                <a:solidFill>
                  <a:schemeClr val="tx1"/>
                </a:solidFill>
              </a:rPr>
              <a:t>around Chiba. Please take care.</a:t>
            </a:r>
          </a:p>
          <a:p>
            <a:pPr fontAlgn="auto">
              <a:spcBef>
                <a:spcPts val="0"/>
              </a:spcBef>
              <a:spcAft>
                <a:spcPts val="0"/>
              </a:spcAft>
              <a:defRPr/>
            </a:pPr>
            <a:endParaRPr lang="en-US" altLang="ja-JP" sz="2400" dirty="0">
              <a:solidFill>
                <a:schemeClr val="tx1"/>
              </a:solidFill>
            </a:endParaRPr>
          </a:p>
          <a:p>
            <a:pPr fontAlgn="auto">
              <a:spcBef>
                <a:spcPts val="0"/>
              </a:spcBef>
              <a:spcAft>
                <a:spcPts val="0"/>
              </a:spcAft>
              <a:defRPr/>
            </a:pPr>
            <a:r>
              <a:rPr lang="en-US" altLang="ja-JP" sz="2400" dirty="0" err="1">
                <a:solidFill>
                  <a:schemeClr val="tx1"/>
                </a:solidFill>
              </a:rPr>
              <a:t>Toretter</a:t>
            </a:r>
            <a:r>
              <a:rPr lang="en-US" altLang="ja-JP" sz="2400" dirty="0">
                <a:solidFill>
                  <a:schemeClr val="tx1"/>
                </a:solidFill>
              </a:rPr>
              <a:t> Alert System</a:t>
            </a:r>
            <a:endParaRPr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p:txBody>
          <a:bodyPr/>
          <a:lstStyle/>
          <a:p>
            <a:r>
              <a:rPr lang="en-US" altLang="ja-JP" smtClean="0"/>
              <a:t>Screenshot of Toretter.com</a:t>
            </a:r>
            <a:endParaRPr lang="ja-JP" altLang="en-US" smtClean="0"/>
          </a:p>
        </p:txBody>
      </p:sp>
      <p:pic>
        <p:nvPicPr>
          <p:cNvPr id="94210" name="Picture 2"/>
          <p:cNvPicPr>
            <a:picLocks noGrp="1" noChangeAspect="1" noChangeArrowheads="1"/>
          </p:cNvPicPr>
          <p:nvPr>
            <p:ph sz="quarter" idx="1"/>
          </p:nvPr>
        </p:nvPicPr>
        <p:blipFill>
          <a:blip r:embed="rId2"/>
          <a:srcRect/>
          <a:stretch>
            <a:fillRect/>
          </a:stretch>
        </p:blipFill>
        <p:spPr>
          <a:xfrm>
            <a:off x="1282700" y="1219200"/>
            <a:ext cx="6578600" cy="493712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タイトル 1"/>
          <p:cNvSpPr>
            <a:spLocks noGrp="1"/>
          </p:cNvSpPr>
          <p:nvPr>
            <p:ph type="title"/>
          </p:nvPr>
        </p:nvSpPr>
        <p:spPr/>
        <p:txBody>
          <a:bodyPr/>
          <a:lstStyle/>
          <a:p>
            <a:r>
              <a:rPr lang="en-US" altLang="ja-JP" smtClean="0"/>
              <a:t>Earthquake Reporting System 	</a:t>
            </a:r>
            <a:endParaRPr lang="ja-JP" altLang="en-US" smtClean="0"/>
          </a:p>
        </p:txBody>
      </p:sp>
      <p:sp>
        <p:nvSpPr>
          <p:cNvPr id="95234" name="コンテンツ プレースホルダ 2"/>
          <p:cNvSpPr>
            <a:spLocks noGrp="1"/>
          </p:cNvSpPr>
          <p:nvPr>
            <p:ph sz="quarter" idx="1"/>
          </p:nvPr>
        </p:nvSpPr>
        <p:spPr>
          <a:xfrm>
            <a:off x="457200" y="1219200"/>
            <a:ext cx="8229600" cy="4937125"/>
          </a:xfrm>
        </p:spPr>
        <p:txBody>
          <a:bodyPr/>
          <a:lstStyle/>
          <a:p>
            <a:r>
              <a:rPr lang="en-US" altLang="ja-JP" smtClean="0"/>
              <a:t>Effectiveness of alerts of this system</a:t>
            </a:r>
          </a:p>
          <a:p>
            <a:pPr lvl="1"/>
            <a:r>
              <a:rPr lang="en-US" altLang="ja-JP" smtClean="0"/>
              <a:t>Alert E-mails urges users to prepare for the earthquake if </a:t>
            </a:r>
            <a:r>
              <a:rPr lang="en-US" altLang="ja-JP" sz="2500" smtClean="0"/>
              <a:t>they are received by a user shortly before the earthquake actually </a:t>
            </a:r>
            <a:r>
              <a:rPr lang="en-US" altLang="ja-JP" sz="2800" smtClean="0"/>
              <a:t>arrives.</a:t>
            </a:r>
          </a:p>
          <a:p>
            <a:pPr lvl="1"/>
            <a:endParaRPr lang="en-US" altLang="ja-JP" sz="2800" smtClean="0"/>
          </a:p>
          <a:p>
            <a:r>
              <a:rPr lang="en-US" altLang="ja-JP" smtClean="0"/>
              <a:t>Is it possible to receive the e-mail before the earthquake actually arrives?</a:t>
            </a:r>
          </a:p>
          <a:p>
            <a:pPr lvl="1"/>
            <a:r>
              <a:rPr lang="en-US" altLang="ja-JP" sz="2500" smtClean="0"/>
              <a:t>An earthquake is transmitted through the earth's </a:t>
            </a:r>
            <a:r>
              <a:rPr lang="en-US" altLang="ja-JP" sz="2800" smtClean="0"/>
              <a:t>crust at about 3~7 km/s.</a:t>
            </a:r>
          </a:p>
          <a:p>
            <a:pPr lvl="1"/>
            <a:r>
              <a:rPr lang="en-US" altLang="ja-JP" sz="2500" smtClean="0"/>
              <a:t>a person has about </a:t>
            </a:r>
            <a:r>
              <a:rPr lang="en-US" altLang="ja-JP" sz="2500" smtClean="0">
                <a:solidFill>
                  <a:srgbClr val="FF0000"/>
                </a:solidFill>
              </a:rPr>
              <a:t>20~30 </a:t>
            </a:r>
            <a:r>
              <a:rPr lang="en-US" altLang="ja-JP" sz="2800" smtClean="0">
                <a:solidFill>
                  <a:srgbClr val="FF0000"/>
                </a:solidFill>
              </a:rPr>
              <a:t>sec </a:t>
            </a:r>
            <a:r>
              <a:rPr lang="en-US" altLang="ja-JP" sz="2800" smtClean="0"/>
              <a:t>before its arrival at a point that is 100 km distant from an actual center</a:t>
            </a:r>
            <a:endParaRPr lang="en-US" altLang="ja-JP" smtClean="0"/>
          </a:p>
          <a:p>
            <a:pPr lvl="1"/>
            <a:endParaRPr lang="en-US" altLang="ja-JP"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タイトル 1"/>
          <p:cNvSpPr>
            <a:spLocks noGrp="1"/>
          </p:cNvSpPr>
          <p:nvPr>
            <p:ph type="title"/>
          </p:nvPr>
        </p:nvSpPr>
        <p:spPr/>
        <p:txBody>
          <a:bodyPr/>
          <a:lstStyle/>
          <a:p>
            <a:r>
              <a:rPr lang="en-US" altLang="ja-JP" smtClean="0"/>
              <a:t>Results of Earthquake Detection</a:t>
            </a:r>
            <a:endParaRPr lang="ja-JP" altLang="en-US" smtClean="0"/>
          </a:p>
        </p:txBody>
      </p:sp>
      <p:sp>
        <p:nvSpPr>
          <p:cNvPr id="97282" name="テキスト ボックス 3"/>
          <p:cNvSpPr txBox="1">
            <a:spLocks noChangeArrowheads="1"/>
          </p:cNvSpPr>
          <p:nvPr/>
        </p:nvSpPr>
        <p:spPr bwMode="auto">
          <a:xfrm>
            <a:off x="500063" y="4905375"/>
            <a:ext cx="8358187" cy="954088"/>
          </a:xfrm>
          <a:prstGeom prst="rect">
            <a:avLst/>
          </a:prstGeom>
          <a:noFill/>
          <a:ln w="9525">
            <a:noFill/>
            <a:miter lim="800000"/>
            <a:headEnd/>
            <a:tailEnd/>
          </a:ln>
        </p:spPr>
        <p:txBody>
          <a:bodyPr>
            <a:spAutoFit/>
          </a:bodyPr>
          <a:lstStyle/>
          <a:p>
            <a:r>
              <a:rPr lang="en-US" altLang="ja-JP" sz="2800">
                <a:latin typeface="Gill Sans MT" pitchFamily="34" charset="0"/>
              </a:rPr>
              <a:t>In all cases, we sent E-mails  before announces of JMA</a:t>
            </a:r>
          </a:p>
          <a:p>
            <a:r>
              <a:rPr lang="en-US" altLang="ja-JP" sz="2800">
                <a:latin typeface="Gill Sans MT" pitchFamily="34" charset="0"/>
              </a:rPr>
              <a:t>In the earliest cases, we can sent E-mails in 19 sec.</a:t>
            </a:r>
          </a:p>
        </p:txBody>
      </p:sp>
      <p:graphicFrame>
        <p:nvGraphicFramePr>
          <p:cNvPr id="5" name="表 4"/>
          <p:cNvGraphicFramePr>
            <a:graphicFrameLocks noGrp="1"/>
          </p:cNvGraphicFramePr>
          <p:nvPr/>
        </p:nvGraphicFramePr>
        <p:xfrm>
          <a:off x="285750" y="1397000"/>
          <a:ext cx="8429625" cy="3382963"/>
        </p:xfrm>
        <a:graphic>
          <a:graphicData uri="http://schemas.openxmlformats.org/drawingml/2006/table">
            <a:tbl>
              <a:tblPr firstRow="1" bandRow="1">
                <a:tableStyleId>{5C22544A-7EE6-4342-B048-85BDC9FD1C3A}</a:tableStyleId>
              </a:tblPr>
              <a:tblGrid>
                <a:gridCol w="1053711"/>
                <a:gridCol w="1053711"/>
                <a:gridCol w="1053711"/>
                <a:gridCol w="1053711"/>
                <a:gridCol w="1053711"/>
                <a:gridCol w="1053711"/>
                <a:gridCol w="1053711"/>
                <a:gridCol w="1053711"/>
              </a:tblGrid>
              <a:tr h="506070">
                <a:tc>
                  <a:txBody>
                    <a:bodyPr/>
                    <a:lstStyle/>
                    <a:p>
                      <a:pPr algn="ctr"/>
                      <a:r>
                        <a:rPr kumimoji="1" lang="en-US" altLang="ja-JP" sz="1200" dirty="0" smtClean="0"/>
                        <a:t>Date</a:t>
                      </a:r>
                      <a:endParaRPr kumimoji="1" lang="ja-JP" altLang="en-US" sz="1200" dirty="0"/>
                    </a:p>
                  </a:txBody>
                  <a:tcPr/>
                </a:tc>
                <a:tc>
                  <a:txBody>
                    <a:bodyPr/>
                    <a:lstStyle/>
                    <a:p>
                      <a:pPr algn="ctr"/>
                      <a:r>
                        <a:rPr kumimoji="1" lang="en-US" altLang="ja-JP" sz="1200" dirty="0" smtClean="0"/>
                        <a:t>Magnitude</a:t>
                      </a:r>
                      <a:r>
                        <a:rPr kumimoji="1" lang="en-US" altLang="ja-JP" sz="1200" baseline="0" dirty="0" smtClean="0"/>
                        <a:t> </a:t>
                      </a:r>
                      <a:endParaRPr kumimoji="1" lang="ja-JP" altLang="en-US" sz="1200" dirty="0"/>
                    </a:p>
                  </a:txBody>
                  <a:tcPr/>
                </a:tc>
                <a:tc>
                  <a:txBody>
                    <a:bodyPr/>
                    <a:lstStyle/>
                    <a:p>
                      <a:pPr algn="ctr"/>
                      <a:r>
                        <a:rPr kumimoji="1" lang="en-US" altLang="ja-JP" sz="1200" dirty="0" smtClean="0"/>
                        <a:t>Location</a:t>
                      </a:r>
                      <a:endParaRPr kumimoji="1" lang="ja-JP" altLang="en-US" sz="1200" dirty="0"/>
                    </a:p>
                  </a:txBody>
                  <a:tcPr/>
                </a:tc>
                <a:tc>
                  <a:txBody>
                    <a:bodyPr/>
                    <a:lstStyle/>
                    <a:p>
                      <a:pPr algn="ctr"/>
                      <a:r>
                        <a:rPr kumimoji="1" lang="en-US" altLang="ja-JP" sz="1200" dirty="0" smtClean="0"/>
                        <a:t>Time</a:t>
                      </a:r>
                      <a:endParaRPr kumimoji="1" lang="ja-JP" altLang="en-US" sz="1200" dirty="0"/>
                    </a:p>
                  </a:txBody>
                  <a:tcPr/>
                </a:tc>
                <a:tc>
                  <a:txBody>
                    <a:bodyPr/>
                    <a:lstStyle/>
                    <a:p>
                      <a:pPr algn="ctr"/>
                      <a:r>
                        <a:rPr kumimoji="1" lang="en-US" altLang="ja-JP" sz="1200" dirty="0" smtClean="0"/>
                        <a:t>E-mail sent</a:t>
                      </a:r>
                      <a:r>
                        <a:rPr kumimoji="1" lang="en-US" altLang="ja-JP" sz="1200" baseline="0" dirty="0" smtClean="0"/>
                        <a:t> time</a:t>
                      </a:r>
                      <a:endParaRPr kumimoji="1" lang="ja-JP" altLang="en-US" sz="1200" dirty="0"/>
                    </a:p>
                  </a:txBody>
                  <a:tcPr/>
                </a:tc>
                <a:tc>
                  <a:txBody>
                    <a:bodyPr/>
                    <a:lstStyle/>
                    <a:p>
                      <a:pPr algn="ctr"/>
                      <a:r>
                        <a:rPr kumimoji="1" lang="en-US" altLang="ja-JP" sz="1200" dirty="0" smtClean="0"/>
                        <a:t>time</a:t>
                      </a:r>
                      <a:r>
                        <a:rPr kumimoji="1" lang="en-US" altLang="ja-JP" sz="1200" baseline="0" dirty="0" smtClean="0"/>
                        <a:t> gap</a:t>
                      </a:r>
                    </a:p>
                    <a:p>
                      <a:pPr algn="ctr"/>
                      <a:r>
                        <a:rPr kumimoji="1" lang="en-US" altLang="ja-JP" sz="1200" baseline="0" dirty="0" smtClean="0"/>
                        <a:t>[sec] </a:t>
                      </a:r>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 tweets</a:t>
                      </a:r>
                      <a:r>
                        <a:rPr kumimoji="1" lang="en-US" altLang="ja-JP" sz="1200" baseline="0" dirty="0" smtClean="0"/>
                        <a:t>  within  10 minutes</a:t>
                      </a:r>
                      <a:endParaRPr kumimoji="1" lang="ja-JP" altLang="en-US" sz="1200" dirty="0" smtClean="0"/>
                    </a:p>
                  </a:txBody>
                  <a:tcPr/>
                </a:tc>
                <a:tc>
                  <a:txBody>
                    <a:bodyPr/>
                    <a:lstStyle/>
                    <a:p>
                      <a:pPr algn="ctr"/>
                      <a:r>
                        <a:rPr kumimoji="1" lang="en-US" altLang="ja-JP" sz="1200" dirty="0" smtClean="0"/>
                        <a:t>Announce of JMA</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18</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Tochigi</a:t>
                      </a:r>
                      <a:endParaRPr kumimoji="1" lang="ja-JP" altLang="en-US" sz="1200" dirty="0"/>
                    </a:p>
                  </a:txBody>
                  <a:tcPr/>
                </a:tc>
                <a:tc>
                  <a:txBody>
                    <a:bodyPr/>
                    <a:lstStyle/>
                    <a:p>
                      <a:pPr algn="ctr"/>
                      <a:r>
                        <a:rPr kumimoji="1" lang="en-US" altLang="ja-JP" sz="1200" dirty="0" smtClean="0"/>
                        <a:t>6:58:55</a:t>
                      </a:r>
                      <a:endParaRPr kumimoji="1" lang="ja-JP" altLang="en-US" sz="1200" dirty="0"/>
                    </a:p>
                  </a:txBody>
                  <a:tcPr/>
                </a:tc>
                <a:tc>
                  <a:txBody>
                    <a:bodyPr/>
                    <a:lstStyle/>
                    <a:p>
                      <a:pPr algn="ctr"/>
                      <a:r>
                        <a:rPr kumimoji="1" lang="en-US" altLang="ja-JP" sz="1200" dirty="0" smtClean="0"/>
                        <a:t>7:00:30</a:t>
                      </a:r>
                      <a:endParaRPr kumimoji="1" lang="ja-JP" altLang="en-US" sz="1200" dirty="0"/>
                    </a:p>
                  </a:txBody>
                  <a:tcPr/>
                </a:tc>
                <a:tc>
                  <a:txBody>
                    <a:bodyPr/>
                    <a:lstStyle/>
                    <a:p>
                      <a:pPr algn="ctr"/>
                      <a:r>
                        <a:rPr kumimoji="1" lang="en-US" altLang="ja-JP" sz="1200" dirty="0" smtClean="0"/>
                        <a:t>95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7:08</a:t>
                      </a:r>
                      <a:endParaRPr kumimoji="1" lang="ja-JP" altLang="en-US" sz="1200" dirty="0"/>
                    </a:p>
                  </a:txBody>
                  <a:tcPr/>
                </a:tc>
              </a:tr>
              <a:tr h="216887">
                <a:tc>
                  <a:txBody>
                    <a:bodyPr/>
                    <a:lstStyle/>
                    <a:p>
                      <a:pPr algn="ctr"/>
                      <a:r>
                        <a:rPr kumimoji="1" lang="en-US" altLang="ja-JP" sz="1200" dirty="0" smtClean="0"/>
                        <a:t>Aug. 18</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19:22:48</a:t>
                      </a:r>
                      <a:endParaRPr kumimoji="1" lang="ja-JP" altLang="en-US" sz="1200" dirty="0"/>
                    </a:p>
                  </a:txBody>
                  <a:tcPr/>
                </a:tc>
                <a:tc>
                  <a:txBody>
                    <a:bodyPr/>
                    <a:lstStyle/>
                    <a:p>
                      <a:pPr algn="ctr"/>
                      <a:r>
                        <a:rPr kumimoji="1" lang="en-US" altLang="ja-JP" sz="1200" dirty="0" smtClean="0"/>
                        <a:t>19:23:14</a:t>
                      </a:r>
                      <a:endParaRPr kumimoji="1" lang="ja-JP" altLang="en-US" sz="1200" dirty="0"/>
                    </a:p>
                  </a:txBody>
                  <a:tcPr/>
                </a:tc>
                <a:tc>
                  <a:txBody>
                    <a:bodyPr/>
                    <a:lstStyle/>
                    <a:p>
                      <a:pPr algn="ctr"/>
                      <a:r>
                        <a:rPr kumimoji="1" lang="en-US" altLang="ja-JP" sz="1200" dirty="0" smtClean="0"/>
                        <a:t>26</a:t>
                      </a:r>
                      <a:endParaRPr kumimoji="1" lang="ja-JP" altLang="en-US" sz="1200" dirty="0"/>
                    </a:p>
                  </a:txBody>
                  <a:tcPr/>
                </a:tc>
                <a:tc>
                  <a:txBody>
                    <a:bodyPr/>
                    <a:lstStyle/>
                    <a:p>
                      <a:pPr algn="ctr"/>
                      <a:r>
                        <a:rPr kumimoji="1" lang="en-US" altLang="ja-JP" sz="1200" dirty="0" smtClean="0"/>
                        <a:t>17</a:t>
                      </a:r>
                      <a:endParaRPr kumimoji="1" lang="ja-JP" altLang="en-US" sz="1200" dirty="0"/>
                    </a:p>
                  </a:txBody>
                  <a:tcPr/>
                </a:tc>
                <a:tc>
                  <a:txBody>
                    <a:bodyPr/>
                    <a:lstStyle/>
                    <a:p>
                      <a:pPr algn="ctr"/>
                      <a:r>
                        <a:rPr kumimoji="1" lang="en-US" altLang="ja-JP" sz="1200" dirty="0" smtClean="0"/>
                        <a:t>19:28</a:t>
                      </a:r>
                      <a:endParaRPr kumimoji="1" lang="ja-JP" altLang="en-US" sz="1200" dirty="0"/>
                    </a:p>
                  </a:txBody>
                  <a:tcPr/>
                </a:tc>
              </a:tr>
              <a:tr h="216887">
                <a:tc>
                  <a:txBody>
                    <a:bodyPr/>
                    <a:lstStyle/>
                    <a:p>
                      <a:pPr algn="ctr"/>
                      <a:r>
                        <a:rPr kumimoji="1" lang="en-US" altLang="ja-JP" sz="1200" dirty="0" smtClean="0"/>
                        <a:t>Aug. 21</a:t>
                      </a:r>
                      <a:endParaRPr kumimoji="1" lang="ja-JP" altLang="en-US" sz="1200" dirty="0"/>
                    </a:p>
                  </a:txBody>
                  <a:tcPr>
                    <a:solidFill>
                      <a:schemeClr val="accent4">
                        <a:lumMod val="75000"/>
                      </a:schemeClr>
                    </a:solidFill>
                  </a:tcPr>
                </a:tc>
                <a:tc>
                  <a:txBody>
                    <a:bodyPr/>
                    <a:lstStyle/>
                    <a:p>
                      <a:pPr algn="ctr"/>
                      <a:r>
                        <a:rPr kumimoji="1" lang="en-US" altLang="ja-JP" sz="1200" dirty="0" smtClean="0"/>
                        <a:t>4.1</a:t>
                      </a:r>
                      <a:endParaRPr kumimoji="1" lang="ja-JP" altLang="en-US" sz="1200" dirty="0"/>
                    </a:p>
                  </a:txBody>
                  <a:tcPr>
                    <a:solidFill>
                      <a:schemeClr val="accent4">
                        <a:lumMod val="75000"/>
                      </a:schemeClr>
                    </a:solidFill>
                  </a:tcPr>
                </a:tc>
                <a:tc>
                  <a:txBody>
                    <a:bodyPr/>
                    <a:lstStyle/>
                    <a:p>
                      <a:pPr algn="ctr"/>
                      <a:r>
                        <a:rPr kumimoji="1" lang="en-US" altLang="ja-JP" sz="1200" dirty="0" smtClean="0"/>
                        <a:t>Chiba</a:t>
                      </a:r>
                      <a:endParaRPr kumimoji="1" lang="ja-JP" altLang="en-US" sz="1200" dirty="0"/>
                    </a:p>
                  </a:txBody>
                  <a:tcPr>
                    <a:solidFill>
                      <a:schemeClr val="accent4">
                        <a:lumMod val="75000"/>
                      </a:schemeClr>
                    </a:solidFill>
                  </a:tcPr>
                </a:tc>
                <a:tc>
                  <a:txBody>
                    <a:bodyPr/>
                    <a:lstStyle/>
                    <a:p>
                      <a:pPr algn="ctr"/>
                      <a:r>
                        <a:rPr kumimoji="1" lang="en-US" altLang="ja-JP" sz="1200" dirty="0" smtClean="0"/>
                        <a:t>8:51:16</a:t>
                      </a:r>
                      <a:endParaRPr kumimoji="1" lang="ja-JP" altLang="en-US" sz="1200" dirty="0"/>
                    </a:p>
                  </a:txBody>
                  <a:tcPr>
                    <a:solidFill>
                      <a:schemeClr val="accent4">
                        <a:lumMod val="75000"/>
                      </a:schemeClr>
                    </a:solidFill>
                  </a:tcPr>
                </a:tc>
                <a:tc>
                  <a:txBody>
                    <a:bodyPr/>
                    <a:lstStyle/>
                    <a:p>
                      <a:pPr algn="ctr"/>
                      <a:r>
                        <a:rPr kumimoji="1" lang="en-US" altLang="ja-JP" sz="1200" dirty="0" smtClean="0"/>
                        <a:t>8:51:35</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52</a:t>
                      </a:r>
                      <a:endParaRPr kumimoji="1" lang="ja-JP" altLang="en-US" sz="1200" dirty="0"/>
                    </a:p>
                  </a:txBody>
                  <a:tcPr>
                    <a:solidFill>
                      <a:schemeClr val="accent4">
                        <a:lumMod val="75000"/>
                      </a:schemeClr>
                    </a:solidFill>
                  </a:tcPr>
                </a:tc>
                <a:tc>
                  <a:txBody>
                    <a:bodyPr/>
                    <a:lstStyle/>
                    <a:p>
                      <a:pPr algn="ctr"/>
                      <a:r>
                        <a:rPr kumimoji="1" lang="en-US" altLang="ja-JP" sz="1200" dirty="0" smtClean="0"/>
                        <a:t>8:56</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Aug. 25</a:t>
                      </a:r>
                      <a:endParaRPr kumimoji="1" lang="ja-JP" altLang="en-US" sz="1200" dirty="0"/>
                    </a:p>
                  </a:txBody>
                  <a:tcPr/>
                </a:tc>
                <a:tc>
                  <a:txBody>
                    <a:bodyPr/>
                    <a:lstStyle/>
                    <a:p>
                      <a:pPr algn="ctr"/>
                      <a:r>
                        <a:rPr kumimoji="1" lang="en-US" altLang="ja-JP" sz="1200" dirty="0" smtClean="0"/>
                        <a:t>4.3</a:t>
                      </a:r>
                      <a:endParaRPr kumimoji="1" lang="ja-JP" altLang="en-US" sz="1200" dirty="0"/>
                    </a:p>
                  </a:txBody>
                  <a:tcPr/>
                </a:tc>
                <a:tc>
                  <a:txBody>
                    <a:bodyPr/>
                    <a:lstStyle/>
                    <a:p>
                      <a:pPr algn="ctr"/>
                      <a:r>
                        <a:rPr kumimoji="1" lang="en-US" altLang="ja-JP" sz="1200" dirty="0" err="1" smtClean="0"/>
                        <a:t>Uraga-oki</a:t>
                      </a:r>
                      <a:endParaRPr kumimoji="1" lang="ja-JP" altLang="en-US" sz="1200" dirty="0"/>
                    </a:p>
                  </a:txBody>
                  <a:tcPr/>
                </a:tc>
                <a:tc>
                  <a:txBody>
                    <a:bodyPr/>
                    <a:lstStyle/>
                    <a:p>
                      <a:pPr algn="ctr"/>
                      <a:r>
                        <a:rPr kumimoji="1" lang="en-US" altLang="ja-JP" sz="1200" dirty="0" smtClean="0"/>
                        <a:t>2:22:49</a:t>
                      </a:r>
                      <a:endParaRPr kumimoji="1" lang="ja-JP" altLang="en-US" sz="1200" dirty="0"/>
                    </a:p>
                  </a:txBody>
                  <a:tcPr/>
                </a:tc>
                <a:tc>
                  <a:txBody>
                    <a:bodyPr/>
                    <a:lstStyle/>
                    <a:p>
                      <a:pPr algn="ctr"/>
                      <a:r>
                        <a:rPr kumimoji="1" lang="en-US" altLang="ja-JP" sz="1200" dirty="0" smtClean="0"/>
                        <a:t>2:23:21</a:t>
                      </a:r>
                      <a:endParaRPr kumimoji="1" lang="ja-JP" altLang="en-US" sz="1200" dirty="0"/>
                    </a:p>
                  </a:txBody>
                  <a:tcPr/>
                </a:tc>
                <a:tc>
                  <a:txBody>
                    <a:bodyPr/>
                    <a:lstStyle/>
                    <a:p>
                      <a:pPr algn="ctr"/>
                      <a:r>
                        <a:rPr kumimoji="1" lang="en-US" altLang="ja-JP" sz="1200" dirty="0" smtClean="0"/>
                        <a:t>31</a:t>
                      </a:r>
                      <a:endParaRPr kumimoji="1" lang="ja-JP" altLang="en-US" sz="1200" dirty="0"/>
                    </a:p>
                  </a:txBody>
                  <a:tcPr/>
                </a:tc>
                <a:tc>
                  <a:txBody>
                    <a:bodyPr/>
                    <a:lstStyle/>
                    <a:p>
                      <a:pPr algn="ctr"/>
                      <a:r>
                        <a:rPr kumimoji="1" lang="en-US" altLang="ja-JP" sz="1200" dirty="0" smtClean="0"/>
                        <a:t>23</a:t>
                      </a:r>
                      <a:endParaRPr kumimoji="1" lang="ja-JP" altLang="en-US" sz="1200" dirty="0"/>
                    </a:p>
                  </a:txBody>
                  <a:tcPr/>
                </a:tc>
                <a:tc>
                  <a:txBody>
                    <a:bodyPr/>
                    <a:lstStyle/>
                    <a:p>
                      <a:pPr algn="ctr"/>
                      <a:r>
                        <a:rPr kumimoji="1" lang="en-US" altLang="ja-JP" sz="1200" dirty="0" smtClean="0"/>
                        <a:t>2:27</a:t>
                      </a:r>
                      <a:endParaRPr kumimoji="1" lang="ja-JP" altLang="en-US" sz="1200" dirty="0"/>
                    </a:p>
                  </a:txBody>
                  <a:tcPr/>
                </a:tc>
              </a:tr>
              <a:tr h="216887">
                <a:tc>
                  <a:txBody>
                    <a:bodyPr/>
                    <a:lstStyle/>
                    <a:p>
                      <a:pPr algn="ctr"/>
                      <a:r>
                        <a:rPr kumimoji="1" lang="en-US" altLang="ja-JP" sz="1200" dirty="0" smtClean="0"/>
                        <a:t>Aug.25</a:t>
                      </a:r>
                      <a:endParaRPr kumimoji="1" lang="ja-JP" altLang="en-US" sz="1200" dirty="0"/>
                    </a:p>
                  </a:txBody>
                  <a:tcPr/>
                </a:tc>
                <a:tc>
                  <a:txBody>
                    <a:bodyPr/>
                    <a:lstStyle/>
                    <a:p>
                      <a:pPr algn="ctr"/>
                      <a:r>
                        <a:rPr kumimoji="1" lang="en-US" altLang="ja-JP" sz="1200" dirty="0" smtClean="0"/>
                        <a:t>3.5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2:21:15</a:t>
                      </a:r>
                      <a:endParaRPr kumimoji="1" lang="ja-JP" altLang="en-US" sz="1200" dirty="0"/>
                    </a:p>
                  </a:txBody>
                  <a:tcPr/>
                </a:tc>
                <a:tc>
                  <a:txBody>
                    <a:bodyPr/>
                    <a:lstStyle/>
                    <a:p>
                      <a:pPr algn="ctr"/>
                      <a:r>
                        <a:rPr kumimoji="1" lang="en-US" altLang="ja-JP" sz="1200" dirty="0" smtClean="0"/>
                        <a:t>22:22:29</a:t>
                      </a:r>
                      <a:endParaRPr kumimoji="1" lang="ja-JP" altLang="en-US" sz="1200" dirty="0"/>
                    </a:p>
                  </a:txBody>
                  <a:tcPr/>
                </a:tc>
                <a:tc>
                  <a:txBody>
                    <a:bodyPr/>
                    <a:lstStyle/>
                    <a:p>
                      <a:pPr algn="ctr"/>
                      <a:r>
                        <a:rPr kumimoji="1" lang="en-US" altLang="ja-JP" sz="1200" dirty="0" smtClean="0"/>
                        <a:t>73</a:t>
                      </a:r>
                      <a:endParaRPr kumimoji="1" lang="ja-JP" altLang="en-US" sz="1200" dirty="0"/>
                    </a:p>
                  </a:txBody>
                  <a:tcPr/>
                </a:tc>
                <a:tc>
                  <a:txBody>
                    <a:bodyPr/>
                    <a:lstStyle/>
                    <a:p>
                      <a:pPr algn="ctr"/>
                      <a:r>
                        <a:rPr kumimoji="1" lang="en-US" altLang="ja-JP" sz="1200" dirty="0" smtClean="0"/>
                        <a:t>13</a:t>
                      </a:r>
                      <a:endParaRPr kumimoji="1" lang="ja-JP" altLang="en-US" sz="1200" dirty="0"/>
                    </a:p>
                  </a:txBody>
                  <a:tcPr/>
                </a:tc>
                <a:tc>
                  <a:txBody>
                    <a:bodyPr/>
                    <a:lstStyle/>
                    <a:p>
                      <a:pPr algn="ctr"/>
                      <a:r>
                        <a:rPr kumimoji="1" lang="en-US" altLang="ja-JP" sz="1200" dirty="0" smtClean="0"/>
                        <a:t>22:26</a:t>
                      </a:r>
                      <a:endParaRPr kumimoji="1" lang="ja-JP" altLang="en-US" sz="1200" dirty="0"/>
                    </a:p>
                  </a:txBody>
                  <a:tcPr/>
                </a:tc>
              </a:tr>
              <a:tr h="216887">
                <a:tc>
                  <a:txBody>
                    <a:bodyPr/>
                    <a:lstStyle/>
                    <a:p>
                      <a:pPr algn="ctr"/>
                      <a:r>
                        <a:rPr kumimoji="1" lang="en-US" altLang="ja-JP" sz="1200" dirty="0" smtClean="0"/>
                        <a:t>Aug.</a:t>
                      </a:r>
                      <a:r>
                        <a:rPr kumimoji="1" lang="en-US" altLang="ja-JP" sz="1200" baseline="0" dirty="0" smtClean="0"/>
                        <a:t> 27</a:t>
                      </a:r>
                      <a:endParaRPr kumimoji="1" lang="ja-JP" altLang="en-US" sz="1200" dirty="0"/>
                    </a:p>
                  </a:txBody>
                  <a:tcPr/>
                </a:tc>
                <a:tc>
                  <a:txBody>
                    <a:bodyPr/>
                    <a:lstStyle/>
                    <a:p>
                      <a:pPr algn="ctr"/>
                      <a:r>
                        <a:rPr kumimoji="1" lang="en-US" altLang="ja-JP" sz="1200" dirty="0" smtClean="0"/>
                        <a:t>3.9</a:t>
                      </a:r>
                      <a:endParaRPr kumimoji="1" lang="ja-JP" altLang="en-US" sz="1200" dirty="0"/>
                    </a:p>
                  </a:txBody>
                  <a:tcPr/>
                </a:tc>
                <a:tc>
                  <a:txBody>
                    <a:bodyPr/>
                    <a:lstStyle/>
                    <a:p>
                      <a:pPr algn="ctr"/>
                      <a:r>
                        <a:rPr kumimoji="1" lang="en-US" altLang="ja-JP" sz="1200" dirty="0" smtClean="0"/>
                        <a:t>Wakayama</a:t>
                      </a:r>
                      <a:endParaRPr kumimoji="1" lang="ja-JP" altLang="en-US" sz="1200" dirty="0"/>
                    </a:p>
                  </a:txBody>
                  <a:tcPr/>
                </a:tc>
                <a:tc>
                  <a:txBody>
                    <a:bodyPr/>
                    <a:lstStyle/>
                    <a:p>
                      <a:pPr algn="ctr"/>
                      <a:r>
                        <a:rPr kumimoji="1" lang="en-US" altLang="ja-JP" sz="1200" dirty="0" smtClean="0"/>
                        <a:t>17:47:30</a:t>
                      </a:r>
                      <a:endParaRPr kumimoji="1" lang="ja-JP" altLang="en-US" sz="1200" dirty="0"/>
                    </a:p>
                  </a:txBody>
                  <a:tcPr/>
                </a:tc>
                <a:tc>
                  <a:txBody>
                    <a:bodyPr/>
                    <a:lstStyle/>
                    <a:p>
                      <a:pPr algn="ctr"/>
                      <a:r>
                        <a:rPr kumimoji="1" lang="en-US" altLang="ja-JP" sz="1200" dirty="0" smtClean="0"/>
                        <a:t>17:48:11</a:t>
                      </a:r>
                      <a:endParaRPr kumimoji="1" lang="ja-JP" altLang="en-US" sz="1200" dirty="0"/>
                    </a:p>
                  </a:txBody>
                  <a:tcPr/>
                </a:tc>
                <a:tc>
                  <a:txBody>
                    <a:bodyPr/>
                    <a:lstStyle/>
                    <a:p>
                      <a:pPr algn="ctr"/>
                      <a:r>
                        <a:rPr kumimoji="1" lang="en-US" altLang="ja-JP" sz="1200" dirty="0" smtClean="0"/>
                        <a:t>41</a:t>
                      </a:r>
                      <a:endParaRPr kumimoji="1" lang="ja-JP" altLang="en-US" sz="1200" dirty="0"/>
                    </a:p>
                  </a:txBody>
                  <a:tcPr/>
                </a:tc>
                <a:tc>
                  <a:txBody>
                    <a:bodyPr/>
                    <a:lstStyle/>
                    <a:p>
                      <a:pPr algn="ctr"/>
                      <a:r>
                        <a:rPr kumimoji="1" lang="en-US" altLang="ja-JP" sz="1200" dirty="0" smtClean="0"/>
                        <a:t>16</a:t>
                      </a:r>
                      <a:endParaRPr kumimoji="1" lang="ja-JP" altLang="en-US" sz="1200" dirty="0"/>
                    </a:p>
                  </a:txBody>
                  <a:tcPr/>
                </a:tc>
                <a:tc>
                  <a:txBody>
                    <a:bodyPr/>
                    <a:lstStyle/>
                    <a:p>
                      <a:pPr algn="ctr"/>
                      <a:r>
                        <a:rPr kumimoji="1" lang="en-US" altLang="ja-JP" sz="1200" dirty="0" smtClean="0"/>
                        <a:t>1:7:53</a:t>
                      </a:r>
                      <a:endParaRPr kumimoji="1" lang="ja-JP" altLang="en-US" sz="1200" dirty="0"/>
                    </a:p>
                  </a:txBody>
                  <a:tcPr/>
                </a:tc>
              </a:tr>
              <a:tr h="216887">
                <a:tc>
                  <a:txBody>
                    <a:bodyPr/>
                    <a:lstStyle/>
                    <a:p>
                      <a:pPr algn="ctr"/>
                      <a:r>
                        <a:rPr kumimoji="1" lang="en-US" altLang="ja-JP" sz="1200" dirty="0" smtClean="0"/>
                        <a:t>Aug. 27</a:t>
                      </a:r>
                      <a:endParaRPr kumimoji="1" lang="ja-JP" altLang="en-US" sz="1200" dirty="0"/>
                    </a:p>
                  </a:txBody>
                  <a:tcPr/>
                </a:tc>
                <a:tc>
                  <a:txBody>
                    <a:bodyPr/>
                    <a:lstStyle/>
                    <a:p>
                      <a:pPr algn="ctr"/>
                      <a:r>
                        <a:rPr kumimoji="1" lang="en-US" altLang="ja-JP" sz="1200" dirty="0" smtClean="0"/>
                        <a:t>2.8</a:t>
                      </a:r>
                      <a:endParaRPr kumimoji="1" lang="ja-JP" altLang="en-US" sz="1200" dirty="0"/>
                    </a:p>
                  </a:txBody>
                  <a:tcPr/>
                </a:tc>
                <a:tc>
                  <a:txBody>
                    <a:bodyPr/>
                    <a:lstStyle/>
                    <a:p>
                      <a:pPr algn="ctr"/>
                      <a:r>
                        <a:rPr kumimoji="1" lang="en-US" altLang="ja-JP" sz="1200" dirty="0" smtClean="0"/>
                        <a:t>Suruga-wan</a:t>
                      </a:r>
                      <a:endParaRPr kumimoji="1" lang="ja-JP" altLang="en-US" sz="1200" dirty="0"/>
                    </a:p>
                  </a:txBody>
                  <a:tcPr/>
                </a:tc>
                <a:tc>
                  <a:txBody>
                    <a:bodyPr/>
                    <a:lstStyle/>
                    <a:p>
                      <a:pPr algn="ctr"/>
                      <a:r>
                        <a:rPr kumimoji="1" lang="en-US" altLang="ja-JP" sz="1200" dirty="0" smtClean="0"/>
                        <a:t>20:26:23</a:t>
                      </a:r>
                      <a:endParaRPr kumimoji="1" lang="ja-JP" altLang="en-US" sz="1200" dirty="0"/>
                    </a:p>
                  </a:txBody>
                  <a:tcPr/>
                </a:tc>
                <a:tc>
                  <a:txBody>
                    <a:bodyPr/>
                    <a:lstStyle/>
                    <a:p>
                      <a:pPr algn="ctr"/>
                      <a:r>
                        <a:rPr kumimoji="1" lang="en-US" altLang="ja-JP" sz="1200" dirty="0" smtClean="0"/>
                        <a:t>20:26:45</a:t>
                      </a:r>
                      <a:endParaRPr kumimoji="1" lang="ja-JP" altLang="en-US" sz="1200" dirty="0"/>
                    </a:p>
                  </a:txBody>
                  <a:tcPr/>
                </a:tc>
                <a:tc>
                  <a:txBody>
                    <a:bodyPr/>
                    <a:lstStyle/>
                    <a:p>
                      <a:pPr algn="ctr"/>
                      <a:r>
                        <a:rPr kumimoji="1" lang="en-US" altLang="ja-JP" sz="1200" dirty="0" smtClean="0"/>
                        <a:t>22</a:t>
                      </a:r>
                      <a:endParaRPr kumimoji="1" lang="ja-JP" altLang="en-US" sz="1200" dirty="0"/>
                    </a:p>
                  </a:txBody>
                  <a:tcPr/>
                </a:tc>
                <a:tc>
                  <a:txBody>
                    <a:bodyPr/>
                    <a:lstStyle/>
                    <a:p>
                      <a:pPr algn="ctr"/>
                      <a:r>
                        <a:rPr kumimoji="1" lang="en-US" altLang="ja-JP" sz="1200" dirty="0" smtClean="0"/>
                        <a:t>14</a:t>
                      </a:r>
                      <a:endParaRPr kumimoji="1" lang="ja-JP" altLang="en-US" sz="1200" dirty="0"/>
                    </a:p>
                  </a:txBody>
                  <a:tcPr/>
                </a:tc>
                <a:tc>
                  <a:txBody>
                    <a:bodyPr/>
                    <a:lstStyle/>
                    <a:p>
                      <a:pPr algn="ctr"/>
                      <a:r>
                        <a:rPr kumimoji="1" lang="en-US" altLang="ja-JP" sz="1200" dirty="0" smtClean="0"/>
                        <a:t>20:31</a:t>
                      </a:r>
                      <a:endParaRPr kumimoji="1" lang="ja-JP" altLang="en-US" sz="1200" dirty="0"/>
                    </a:p>
                  </a:txBody>
                  <a:tcPr/>
                </a:tc>
              </a:tr>
              <a:tr h="216887">
                <a:tc>
                  <a:txBody>
                    <a:bodyPr/>
                    <a:lstStyle/>
                    <a:p>
                      <a:pPr algn="ctr"/>
                      <a:r>
                        <a:rPr kumimoji="1" lang="en-US" altLang="ja-JP" sz="1200" dirty="0" smtClean="0"/>
                        <a:t>Ag. 31</a:t>
                      </a:r>
                      <a:endParaRPr kumimoji="1" lang="ja-JP" altLang="en-US" sz="1200" dirty="0"/>
                    </a:p>
                  </a:txBody>
                  <a:tcPr/>
                </a:tc>
                <a:tc>
                  <a:txBody>
                    <a:bodyPr/>
                    <a:lstStyle/>
                    <a:p>
                      <a:pPr algn="ctr"/>
                      <a:r>
                        <a:rPr kumimoji="1" lang="en-US" altLang="ja-JP" sz="1200" dirty="0" smtClean="0"/>
                        <a:t>4.5</a:t>
                      </a:r>
                      <a:endParaRPr kumimoji="1" lang="ja-JP" altLang="en-US" sz="1200" dirty="0"/>
                    </a:p>
                  </a:txBody>
                  <a:tcPr/>
                </a:tc>
                <a:tc>
                  <a:txBody>
                    <a:bodyPr/>
                    <a:lstStyle/>
                    <a:p>
                      <a:pPr algn="ctr"/>
                      <a:r>
                        <a:rPr kumimoji="1" lang="en-US" altLang="ja-JP" sz="1200" dirty="0" smtClean="0"/>
                        <a:t>Fukushima</a:t>
                      </a:r>
                      <a:endParaRPr kumimoji="1" lang="ja-JP" altLang="en-US" sz="1200" dirty="0"/>
                    </a:p>
                  </a:txBody>
                  <a:tcPr/>
                </a:tc>
                <a:tc>
                  <a:txBody>
                    <a:bodyPr/>
                    <a:lstStyle/>
                    <a:p>
                      <a:pPr algn="ctr"/>
                      <a:r>
                        <a:rPr kumimoji="1" lang="en-US" altLang="ja-JP" sz="1200" dirty="0" smtClean="0"/>
                        <a:t>00:45:54</a:t>
                      </a:r>
                      <a:endParaRPr kumimoji="1" lang="ja-JP" altLang="en-US" sz="1200" dirty="0"/>
                    </a:p>
                  </a:txBody>
                  <a:tcPr/>
                </a:tc>
                <a:tc>
                  <a:txBody>
                    <a:bodyPr/>
                    <a:lstStyle/>
                    <a:p>
                      <a:pPr algn="ctr"/>
                      <a:r>
                        <a:rPr kumimoji="1" lang="en-US" altLang="ja-JP" sz="1200" dirty="0" smtClean="0"/>
                        <a:t>00:46:24</a:t>
                      </a:r>
                      <a:endParaRPr kumimoji="1" lang="ja-JP" altLang="en-US" sz="1200" dirty="0"/>
                    </a:p>
                  </a:txBody>
                  <a:tcPr/>
                </a:tc>
                <a:tc>
                  <a:txBody>
                    <a:bodyPr/>
                    <a:lstStyle/>
                    <a:p>
                      <a:pPr algn="ctr"/>
                      <a:r>
                        <a:rPr kumimoji="1" lang="en-US" altLang="ja-JP" sz="1200" dirty="0" smtClean="0"/>
                        <a:t>30</a:t>
                      </a:r>
                      <a:endParaRPr kumimoji="1" lang="ja-JP" altLang="en-US" sz="1200" dirty="0"/>
                    </a:p>
                  </a:txBody>
                  <a:tcPr/>
                </a:tc>
                <a:tc>
                  <a:txBody>
                    <a:bodyPr/>
                    <a:lstStyle/>
                    <a:p>
                      <a:pPr algn="ctr"/>
                      <a:r>
                        <a:rPr kumimoji="1" lang="en-US" altLang="ja-JP" sz="1200" dirty="0" smtClean="0"/>
                        <a:t>32</a:t>
                      </a:r>
                      <a:endParaRPr kumimoji="1" lang="ja-JP" altLang="en-US" sz="1200" dirty="0"/>
                    </a:p>
                  </a:txBody>
                  <a:tcPr/>
                </a:tc>
                <a:tc>
                  <a:txBody>
                    <a:bodyPr/>
                    <a:lstStyle/>
                    <a:p>
                      <a:pPr algn="ctr"/>
                      <a:r>
                        <a:rPr kumimoji="1" lang="en-US" altLang="ja-JP" sz="1200" dirty="0" smtClean="0"/>
                        <a:t>00:51</a:t>
                      </a:r>
                      <a:endParaRPr kumimoji="1" lang="ja-JP" altLang="en-US" sz="1200" dirty="0"/>
                    </a:p>
                  </a:txBody>
                  <a:tcPr/>
                </a:tc>
              </a:tr>
              <a:tr h="216887">
                <a:tc>
                  <a:txBody>
                    <a:bodyPr/>
                    <a:lstStyle/>
                    <a:p>
                      <a:pPr algn="ctr"/>
                      <a:r>
                        <a:rPr kumimoji="1" lang="en-US" altLang="ja-JP" sz="1200" dirty="0" smtClean="0"/>
                        <a:t>Sep.</a:t>
                      </a:r>
                      <a:r>
                        <a:rPr kumimoji="1" lang="en-US" altLang="ja-JP" sz="1200" baseline="0" dirty="0" smtClean="0"/>
                        <a:t> 2</a:t>
                      </a:r>
                      <a:endParaRPr kumimoji="1" lang="ja-JP" altLang="en-US" sz="1200" dirty="0"/>
                    </a:p>
                  </a:txBody>
                  <a:tcPr>
                    <a:solidFill>
                      <a:schemeClr val="accent4">
                        <a:lumMod val="75000"/>
                      </a:schemeClr>
                    </a:solidFill>
                  </a:tcPr>
                </a:tc>
                <a:tc>
                  <a:txBody>
                    <a:bodyPr/>
                    <a:lstStyle/>
                    <a:p>
                      <a:pPr algn="ctr"/>
                      <a:r>
                        <a:rPr kumimoji="1" lang="en-US" altLang="ja-JP" sz="1200" dirty="0" smtClean="0"/>
                        <a:t>3.3</a:t>
                      </a:r>
                      <a:endParaRPr kumimoji="1" lang="ja-JP" altLang="en-US" sz="1200" dirty="0"/>
                    </a:p>
                  </a:txBody>
                  <a:tcPr>
                    <a:solidFill>
                      <a:schemeClr val="accent4">
                        <a:lumMod val="75000"/>
                      </a:schemeClr>
                    </a:solidFill>
                  </a:tcPr>
                </a:tc>
                <a:tc>
                  <a:txBody>
                    <a:bodyPr/>
                    <a:lstStyle/>
                    <a:p>
                      <a:pPr algn="ctr"/>
                      <a:r>
                        <a:rPr kumimoji="1" lang="en-US" altLang="ja-JP" sz="1200" dirty="0" smtClean="0"/>
                        <a:t>Suruga-wan</a:t>
                      </a:r>
                      <a:endParaRPr kumimoji="1" lang="ja-JP" altLang="en-US" sz="1200" dirty="0"/>
                    </a:p>
                  </a:txBody>
                  <a:tcPr>
                    <a:solidFill>
                      <a:schemeClr val="accent4">
                        <a:lumMod val="75000"/>
                      </a:schemeClr>
                    </a:solidFill>
                  </a:tcPr>
                </a:tc>
                <a:tc>
                  <a:txBody>
                    <a:bodyPr/>
                    <a:lstStyle/>
                    <a:p>
                      <a:pPr algn="ctr"/>
                      <a:r>
                        <a:rPr kumimoji="1" lang="en-US" altLang="ja-JP" sz="1200" dirty="0" smtClean="0"/>
                        <a:t>13:04:45</a:t>
                      </a:r>
                      <a:endParaRPr kumimoji="1" lang="ja-JP" altLang="en-US" sz="1200" dirty="0"/>
                    </a:p>
                  </a:txBody>
                  <a:tcPr>
                    <a:solidFill>
                      <a:schemeClr val="accent4">
                        <a:lumMod val="75000"/>
                      </a:schemeClr>
                    </a:solidFill>
                  </a:tcPr>
                </a:tc>
                <a:tc>
                  <a:txBody>
                    <a:bodyPr/>
                    <a:lstStyle/>
                    <a:p>
                      <a:pPr algn="ctr"/>
                      <a:r>
                        <a:rPr kumimoji="1" lang="en-US" altLang="ja-JP" sz="1200" dirty="0" smtClean="0"/>
                        <a:t>13:05:04</a:t>
                      </a:r>
                      <a:endParaRPr kumimoji="1" lang="ja-JP" altLang="en-US" sz="1200" dirty="0"/>
                    </a:p>
                  </a:txBody>
                  <a:tcPr>
                    <a:solidFill>
                      <a:schemeClr val="accent4">
                        <a:lumMod val="75000"/>
                      </a:schemeClr>
                    </a:solidFill>
                  </a:tcPr>
                </a:tc>
                <a:tc>
                  <a:txBody>
                    <a:bodyPr/>
                    <a:lstStyle/>
                    <a:p>
                      <a:pPr algn="ctr"/>
                      <a:r>
                        <a:rPr kumimoji="1" lang="en-US" altLang="ja-JP" sz="1200" dirty="0" smtClean="0"/>
                        <a:t>19</a:t>
                      </a:r>
                      <a:endParaRPr kumimoji="1" lang="ja-JP" altLang="en-US" sz="1200" dirty="0"/>
                    </a:p>
                  </a:txBody>
                  <a:tcPr>
                    <a:solidFill>
                      <a:srgbClr val="00B050"/>
                    </a:solidFill>
                  </a:tcPr>
                </a:tc>
                <a:tc>
                  <a:txBody>
                    <a:bodyPr/>
                    <a:lstStyle/>
                    <a:p>
                      <a:pPr algn="ctr"/>
                      <a:r>
                        <a:rPr kumimoji="1" lang="en-US" altLang="ja-JP" sz="1200" dirty="0" smtClean="0"/>
                        <a:t>18</a:t>
                      </a:r>
                      <a:endParaRPr kumimoji="1" lang="ja-JP" altLang="en-US" sz="1200" dirty="0"/>
                    </a:p>
                  </a:txBody>
                  <a:tcPr>
                    <a:solidFill>
                      <a:schemeClr val="accent4">
                        <a:lumMod val="75000"/>
                      </a:schemeClr>
                    </a:solidFill>
                  </a:tcPr>
                </a:tc>
                <a:tc>
                  <a:txBody>
                    <a:bodyPr/>
                    <a:lstStyle/>
                    <a:p>
                      <a:pPr algn="ctr"/>
                      <a:r>
                        <a:rPr kumimoji="1" lang="en-US" altLang="ja-JP" sz="1200" dirty="0" smtClean="0"/>
                        <a:t>13:10</a:t>
                      </a:r>
                      <a:endParaRPr kumimoji="1" lang="ja-JP" altLang="en-US" sz="1200" dirty="0"/>
                    </a:p>
                  </a:txBody>
                  <a:tcPr>
                    <a:solidFill>
                      <a:schemeClr val="accent4">
                        <a:lumMod val="75000"/>
                      </a:schemeClr>
                    </a:solidFill>
                  </a:tcPr>
                </a:tc>
              </a:tr>
              <a:tr h="216887">
                <a:tc>
                  <a:txBody>
                    <a:bodyPr/>
                    <a:lstStyle/>
                    <a:p>
                      <a:pPr algn="ctr"/>
                      <a:r>
                        <a:rPr kumimoji="1" lang="en-US" altLang="ja-JP" sz="1200" dirty="0" smtClean="0"/>
                        <a:t>Sep. 2</a:t>
                      </a:r>
                      <a:endParaRPr kumimoji="1" lang="ja-JP" altLang="en-US" sz="1200" dirty="0"/>
                    </a:p>
                  </a:txBody>
                  <a:tcPr/>
                </a:tc>
                <a:tc>
                  <a:txBody>
                    <a:bodyPr/>
                    <a:lstStyle/>
                    <a:p>
                      <a:pPr algn="ctr"/>
                      <a:r>
                        <a:rPr kumimoji="1" lang="en-US" altLang="ja-JP" sz="1200" dirty="0" smtClean="0"/>
                        <a:t>3.6</a:t>
                      </a:r>
                      <a:endParaRPr kumimoji="1" lang="ja-JP" altLang="en-US" sz="1200" dirty="0"/>
                    </a:p>
                  </a:txBody>
                  <a:tcPr/>
                </a:tc>
                <a:tc>
                  <a:txBody>
                    <a:bodyPr/>
                    <a:lstStyle/>
                    <a:p>
                      <a:pPr algn="ctr"/>
                      <a:r>
                        <a:rPr kumimoji="1" lang="en-US" altLang="ja-JP" sz="1200" dirty="0" err="1" smtClean="0"/>
                        <a:t>Bungo-suido</a:t>
                      </a:r>
                      <a:endParaRPr kumimoji="1" lang="ja-JP" altLang="en-US" sz="1200" dirty="0"/>
                    </a:p>
                  </a:txBody>
                  <a:tcPr/>
                </a:tc>
                <a:tc>
                  <a:txBody>
                    <a:bodyPr/>
                    <a:lstStyle/>
                    <a:p>
                      <a:pPr algn="ctr"/>
                      <a:r>
                        <a:rPr kumimoji="1" lang="en-US" altLang="ja-JP" sz="1200" dirty="0" smtClean="0"/>
                        <a:t>17:37:53</a:t>
                      </a:r>
                      <a:endParaRPr kumimoji="1" lang="ja-JP" altLang="en-US" sz="1200" dirty="0"/>
                    </a:p>
                  </a:txBody>
                  <a:tcPr/>
                </a:tc>
                <a:tc>
                  <a:txBody>
                    <a:bodyPr/>
                    <a:lstStyle/>
                    <a:p>
                      <a:pPr algn="ctr"/>
                      <a:r>
                        <a:rPr kumimoji="1" lang="en-US" altLang="ja-JP" sz="1200" dirty="0" smtClean="0"/>
                        <a:t>17:38:27</a:t>
                      </a:r>
                      <a:endParaRPr kumimoji="1" lang="ja-JP" altLang="en-US" sz="1200" dirty="0"/>
                    </a:p>
                  </a:txBody>
                  <a:tcPr/>
                </a:tc>
                <a:tc>
                  <a:txBody>
                    <a:bodyPr/>
                    <a:lstStyle/>
                    <a:p>
                      <a:pPr algn="ctr"/>
                      <a:r>
                        <a:rPr kumimoji="1" lang="en-US" altLang="ja-JP" sz="1200" dirty="0" smtClean="0"/>
                        <a:t>34</a:t>
                      </a:r>
                      <a:endParaRPr kumimoji="1" lang="ja-JP" altLang="en-US" sz="1200" dirty="0"/>
                    </a:p>
                  </a:txBody>
                  <a:tcPr/>
                </a:tc>
                <a:tc>
                  <a:txBody>
                    <a:bodyPr/>
                    <a:lstStyle/>
                    <a:p>
                      <a:pPr algn="ctr"/>
                      <a:r>
                        <a:rPr kumimoji="1" lang="en-US" altLang="ja-JP" sz="1200" dirty="0" smtClean="0"/>
                        <a:t>3</a:t>
                      </a:r>
                      <a:endParaRPr kumimoji="1" lang="ja-JP" altLang="en-US" sz="1200" dirty="0"/>
                    </a:p>
                  </a:txBody>
                  <a:tcPr/>
                </a:tc>
                <a:tc>
                  <a:txBody>
                    <a:bodyPr/>
                    <a:lstStyle/>
                    <a:p>
                      <a:pPr algn="ctr"/>
                      <a:r>
                        <a:rPr kumimoji="1" lang="en-US" altLang="ja-JP" sz="1200" dirty="0" smtClean="0"/>
                        <a:t>17:43</a:t>
                      </a:r>
                      <a:endParaRPr kumimoji="1" lang="ja-JP" altLang="en-US" sz="1200"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タイトル 1"/>
          <p:cNvSpPr>
            <a:spLocks noGrp="1"/>
          </p:cNvSpPr>
          <p:nvPr>
            <p:ph type="title"/>
          </p:nvPr>
        </p:nvSpPr>
        <p:spPr/>
        <p:txBody>
          <a:bodyPr/>
          <a:lstStyle/>
          <a:p>
            <a:r>
              <a:rPr lang="en-US" altLang="ja-JP" smtClean="0"/>
              <a:t>Experiments And Evaluation</a:t>
            </a:r>
            <a:endParaRPr lang="ja-JP" altLang="en-US" smtClean="0"/>
          </a:p>
        </p:txBody>
      </p:sp>
      <p:sp>
        <p:nvSpPr>
          <p:cNvPr id="3" name="コンテンツ プレースホルダ 2"/>
          <p:cNvSpPr>
            <a:spLocks noGrp="1"/>
          </p:cNvSpPr>
          <p:nvPr>
            <p:ph sz="quarter" idx="1"/>
          </p:nvPr>
        </p:nvSpPr>
        <p:spPr>
          <a:xfrm>
            <a:off x="457200" y="1219200"/>
            <a:ext cx="8229600" cy="4937125"/>
          </a:xfrm>
        </p:spPr>
        <p:txBody>
          <a:bodyPr/>
          <a:lstStyle/>
          <a:p>
            <a:r>
              <a:rPr lang="en-US" altLang="ja-JP" smtClean="0"/>
              <a:t>We demonstrate performances of</a:t>
            </a:r>
          </a:p>
          <a:p>
            <a:pPr lvl="1"/>
            <a:r>
              <a:rPr lang="en-US" altLang="ja-JP" smtClean="0"/>
              <a:t>tweet classification</a:t>
            </a:r>
          </a:p>
          <a:p>
            <a:pPr lvl="1"/>
            <a:r>
              <a:rPr lang="en-US" altLang="ja-JP" smtClean="0">
                <a:solidFill>
                  <a:srgbClr val="FF0000"/>
                </a:solidFill>
              </a:rPr>
              <a:t>event detection from time-series data</a:t>
            </a:r>
          </a:p>
          <a:p>
            <a:pPr lvl="1">
              <a:buFont typeface="Wingdings 3" pitchFamily="18" charset="2"/>
              <a:buNone/>
            </a:pPr>
            <a:r>
              <a:rPr lang="en-US" altLang="ja-JP" smtClean="0"/>
              <a:t>  	  </a:t>
            </a:r>
            <a:r>
              <a:rPr lang="ja-JP" altLang="en-US" smtClean="0"/>
              <a:t>→　</a:t>
            </a:r>
            <a:r>
              <a:rPr lang="en-US" altLang="ja-JP" smtClean="0"/>
              <a:t>show this results in “application”</a:t>
            </a:r>
          </a:p>
          <a:p>
            <a:pPr lvl="1"/>
            <a:r>
              <a:rPr lang="en-US" altLang="ja-JP" smtClean="0"/>
              <a:t>location estimation from a series of spatial information  </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タイトル 1"/>
          <p:cNvSpPr>
            <a:spLocks noGrp="1"/>
          </p:cNvSpPr>
          <p:nvPr>
            <p:ph type="title"/>
          </p:nvPr>
        </p:nvSpPr>
        <p:spPr/>
        <p:txBody>
          <a:bodyPr/>
          <a:lstStyle/>
          <a:p>
            <a:r>
              <a:rPr lang="en-US" altLang="ja-JP" smtClean="0"/>
              <a:t>Results of Earthquake Detection</a:t>
            </a:r>
            <a:endParaRPr lang="ja-JP" altLang="en-US" smtClean="0"/>
          </a:p>
        </p:txBody>
      </p:sp>
      <p:graphicFrame>
        <p:nvGraphicFramePr>
          <p:cNvPr id="4" name="コンテンツ プレースホルダ 3"/>
          <p:cNvGraphicFramePr>
            <a:graphicFrameLocks noGrp="1"/>
          </p:cNvGraphicFramePr>
          <p:nvPr>
            <p:ph sz="quarter" idx="1"/>
          </p:nvPr>
        </p:nvGraphicFramePr>
        <p:xfrm>
          <a:off x="500063" y="1492250"/>
          <a:ext cx="8229600" cy="1722438"/>
        </p:xfrm>
        <a:graphic>
          <a:graphicData uri="http://schemas.openxmlformats.org/drawingml/2006/table">
            <a:tbl>
              <a:tblPr firstRow="1" bandRow="1">
                <a:tableStyleId>{21E4AEA4-8DFA-4A89-87EB-49C32662AFE0}</a:tableStyleId>
              </a:tblPr>
              <a:tblGrid>
                <a:gridCol w="2510172"/>
                <a:gridCol w="1906484"/>
                <a:gridCol w="1984180"/>
                <a:gridCol w="1828790"/>
              </a:tblGrid>
              <a:tr h="624425">
                <a:tc>
                  <a:txBody>
                    <a:bodyPr/>
                    <a:lstStyle/>
                    <a:p>
                      <a:pPr algn="ctr"/>
                      <a:r>
                        <a:rPr kumimoji="1" lang="en-US" altLang="ja-JP" dirty="0" smtClean="0"/>
                        <a:t>JMA intensity</a:t>
                      </a:r>
                      <a:r>
                        <a:rPr kumimoji="1" lang="en-US" altLang="ja-JP" baseline="0" dirty="0" smtClean="0"/>
                        <a:t> scale</a:t>
                      </a:r>
                      <a:endParaRPr kumimoji="1" lang="ja-JP" altLang="en-US" dirty="0"/>
                    </a:p>
                  </a:txBody>
                  <a:tcPr marL="101678" marR="101678"/>
                </a:tc>
                <a:tc>
                  <a:txBody>
                    <a:bodyPr/>
                    <a:lstStyle/>
                    <a:p>
                      <a:pPr algn="ctr"/>
                      <a:r>
                        <a:rPr kumimoji="1" lang="en-US" altLang="ja-JP" dirty="0" smtClean="0"/>
                        <a:t>2</a:t>
                      </a:r>
                      <a:r>
                        <a:rPr kumimoji="1" lang="en-US" altLang="ja-JP" baseline="0" dirty="0" smtClean="0"/>
                        <a:t> or more</a:t>
                      </a:r>
                      <a:endParaRPr kumimoji="1" lang="ja-JP" altLang="en-US" dirty="0"/>
                    </a:p>
                  </a:txBody>
                  <a:tcPr marL="101678" marR="101678"/>
                </a:tc>
                <a:tc>
                  <a:txBody>
                    <a:bodyPr/>
                    <a:lstStyle/>
                    <a:p>
                      <a:pPr algn="ctr"/>
                      <a:r>
                        <a:rPr kumimoji="1" lang="en-US" altLang="ja-JP" dirty="0" smtClean="0"/>
                        <a:t>3</a:t>
                      </a:r>
                      <a:r>
                        <a:rPr kumimoji="1" lang="en-US" altLang="ja-JP" baseline="0" dirty="0" smtClean="0"/>
                        <a:t> or more</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4 or more</a:t>
                      </a:r>
                      <a:endParaRPr kumimoji="1" lang="ja-JP" altLang="en-US" dirty="0"/>
                    </a:p>
                  </a:txBody>
                  <a:tcPr marL="101678" marR="101678"/>
                </a:tc>
              </a:tr>
              <a:tr h="299491">
                <a:tc>
                  <a:txBody>
                    <a:bodyPr/>
                    <a:lstStyle/>
                    <a:p>
                      <a:pPr algn="ctr"/>
                      <a:r>
                        <a:rPr kumimoji="1" lang="en-US" altLang="ja-JP" dirty="0" smtClean="0"/>
                        <a:t>Num of earthquakes</a:t>
                      </a:r>
                      <a:endParaRPr kumimoji="1" lang="ja-JP" altLang="en-US" dirty="0"/>
                    </a:p>
                  </a:txBody>
                  <a:tcPr marL="101678" marR="101678"/>
                </a:tc>
                <a:tc>
                  <a:txBody>
                    <a:bodyPr/>
                    <a:lstStyle/>
                    <a:p>
                      <a:pPr algn="ctr"/>
                      <a:r>
                        <a:rPr kumimoji="1" lang="en-US" altLang="ja-JP" dirty="0" smtClean="0"/>
                        <a:t>78</a:t>
                      </a:r>
                      <a:endParaRPr kumimoji="1" lang="ja-JP" altLang="en-US" dirty="0"/>
                    </a:p>
                  </a:txBody>
                  <a:tcPr marL="101678" marR="101678"/>
                </a:tc>
                <a:tc>
                  <a:txBody>
                    <a:bodyPr/>
                    <a:lstStyle/>
                    <a:p>
                      <a:pPr algn="ctr"/>
                      <a:r>
                        <a:rPr kumimoji="1" lang="en-US" altLang="ja-JP" dirty="0" smtClean="0"/>
                        <a:t>25</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a:t>
                      </a:r>
                      <a:endParaRPr kumimoji="1" lang="ja-JP" altLang="en-US" dirty="0"/>
                    </a:p>
                  </a:txBody>
                  <a:tcPr marL="101678" marR="101678"/>
                </a:tc>
              </a:tr>
              <a:tr h="361770">
                <a:tc>
                  <a:txBody>
                    <a:bodyPr/>
                    <a:lstStyle/>
                    <a:p>
                      <a:pPr algn="ctr"/>
                      <a:r>
                        <a:rPr kumimoji="1" lang="en-US" altLang="ja-JP" dirty="0" smtClean="0"/>
                        <a:t>Detected</a:t>
                      </a:r>
                      <a:endParaRPr kumimoji="1" lang="ja-JP" altLang="en-US" dirty="0"/>
                    </a:p>
                  </a:txBody>
                  <a:tcPr marL="101678" marR="101678"/>
                </a:tc>
                <a:tc>
                  <a:txBody>
                    <a:bodyPr/>
                    <a:lstStyle/>
                    <a:p>
                      <a:pPr algn="ctr"/>
                      <a:r>
                        <a:rPr kumimoji="1" lang="en-US" altLang="ja-JP" dirty="0" smtClean="0"/>
                        <a:t>70(89.7%)</a:t>
                      </a:r>
                      <a:endParaRPr kumimoji="1" lang="ja-JP" altLang="en-US" dirty="0"/>
                    </a:p>
                  </a:txBody>
                  <a:tcPr marL="101678" marR="101678"/>
                </a:tc>
                <a:tc>
                  <a:txBody>
                    <a:bodyPr/>
                    <a:lstStyle/>
                    <a:p>
                      <a:pPr algn="ctr"/>
                      <a:r>
                        <a:rPr kumimoji="1" lang="en-US" altLang="ja-JP" dirty="0" smtClean="0">
                          <a:solidFill>
                            <a:schemeClr val="tx1"/>
                          </a:solidFill>
                        </a:rPr>
                        <a:t>24(96.0%)</a:t>
                      </a:r>
                      <a:endParaRPr kumimoji="1" lang="ja-JP" altLang="en-US" dirty="0">
                        <a:solidFill>
                          <a:schemeClr val="tx1"/>
                        </a:solidFill>
                      </a:endParaRPr>
                    </a:p>
                  </a:txBody>
                  <a:tcPr marL="101678" marR="101678">
                    <a:solidFill>
                      <a:srgbClr val="00B050"/>
                    </a:solidFill>
                  </a:tcPr>
                </a:tc>
                <a:tc>
                  <a:txBody>
                    <a:bodyPr/>
                    <a:lstStyle/>
                    <a:p>
                      <a:pPr algn="ctr"/>
                      <a:r>
                        <a:rPr kumimoji="1" lang="en-US" altLang="ja-JP" dirty="0" smtClean="0"/>
                        <a:t>3(100.0%)</a:t>
                      </a:r>
                      <a:endParaRPr kumimoji="1" lang="ja-JP" altLang="en-US" dirty="0"/>
                    </a:p>
                  </a:txBody>
                  <a:tcPr marL="101678" marR="101678"/>
                </a:tc>
              </a:tr>
              <a:tr h="361770">
                <a:tc>
                  <a:txBody>
                    <a:bodyPr/>
                    <a:lstStyle/>
                    <a:p>
                      <a:pPr algn="ctr"/>
                      <a:r>
                        <a:rPr kumimoji="1" lang="en-US" altLang="ja-JP" dirty="0" smtClean="0"/>
                        <a:t>Promptl</a:t>
                      </a:r>
                      <a:r>
                        <a:rPr kumimoji="1" lang="en-US" altLang="ja-JP" baseline="0" dirty="0" smtClean="0"/>
                        <a:t>y detected*</a:t>
                      </a:r>
                      <a:endParaRPr kumimoji="1" lang="ja-JP" altLang="en-US" dirty="0"/>
                    </a:p>
                  </a:txBody>
                  <a:tcPr marL="101678" marR="101678"/>
                </a:tc>
                <a:tc>
                  <a:txBody>
                    <a:bodyPr/>
                    <a:lstStyle/>
                    <a:p>
                      <a:pPr algn="ctr"/>
                      <a:r>
                        <a:rPr kumimoji="1" lang="en-US" altLang="ja-JP" dirty="0" smtClean="0"/>
                        <a:t>53(67.9%)</a:t>
                      </a:r>
                      <a:endParaRPr kumimoji="1" lang="ja-JP" altLang="en-US" dirty="0"/>
                    </a:p>
                  </a:txBody>
                  <a:tcPr marL="101678" marR="101678"/>
                </a:tc>
                <a:tc>
                  <a:txBody>
                    <a:bodyPr/>
                    <a:lstStyle/>
                    <a:p>
                      <a:pPr algn="ctr"/>
                      <a:r>
                        <a:rPr kumimoji="1" lang="en-US" altLang="ja-JP" dirty="0" smtClean="0"/>
                        <a:t>20(80.0%)</a:t>
                      </a:r>
                      <a:endParaRPr kumimoji="1" lang="ja-JP" altLang="en-US" dirty="0"/>
                    </a:p>
                  </a:txBody>
                  <a:tcPr marL="101678" marR="101678">
                    <a:solidFill>
                      <a:schemeClr val="accent4">
                        <a:lumMod val="75000"/>
                      </a:schemeClr>
                    </a:solidFill>
                  </a:tcPr>
                </a:tc>
                <a:tc>
                  <a:txBody>
                    <a:bodyPr/>
                    <a:lstStyle/>
                    <a:p>
                      <a:pPr algn="ctr"/>
                      <a:r>
                        <a:rPr kumimoji="1" lang="en-US" altLang="ja-JP" dirty="0" smtClean="0"/>
                        <a:t>3(100.0%)</a:t>
                      </a:r>
                      <a:endParaRPr kumimoji="1" lang="ja-JP" altLang="en-US" dirty="0"/>
                    </a:p>
                  </a:txBody>
                  <a:tcPr marL="101678" marR="101678"/>
                </a:tc>
              </a:tr>
            </a:tbl>
          </a:graphicData>
        </a:graphic>
      </p:graphicFrame>
      <p:sp>
        <p:nvSpPr>
          <p:cNvPr id="101405" name="テキスト ボックス 5"/>
          <p:cNvSpPr txBox="1">
            <a:spLocks noChangeArrowheads="1"/>
          </p:cNvSpPr>
          <p:nvPr/>
        </p:nvSpPr>
        <p:spPr bwMode="auto">
          <a:xfrm>
            <a:off x="642938" y="3416300"/>
            <a:ext cx="7929562" cy="646113"/>
          </a:xfrm>
          <a:prstGeom prst="rect">
            <a:avLst/>
          </a:prstGeom>
          <a:noFill/>
          <a:ln w="9525">
            <a:noFill/>
            <a:miter lim="800000"/>
            <a:headEnd/>
            <a:tailEnd/>
          </a:ln>
        </p:spPr>
        <p:txBody>
          <a:bodyPr>
            <a:spAutoFit/>
          </a:bodyPr>
          <a:lstStyle/>
          <a:p>
            <a:r>
              <a:rPr lang="en-US" altLang="ja-JP">
                <a:latin typeface="Gill Sans MT" pitchFamily="34" charset="0"/>
              </a:rPr>
              <a:t>Promptly detected: detected in a minutes</a:t>
            </a:r>
          </a:p>
          <a:p>
            <a:r>
              <a:rPr lang="en-US" altLang="ja-JP">
                <a:latin typeface="Gill Sans MT" pitchFamily="34" charset="0"/>
              </a:rPr>
              <a:t>JMA intensity scale:  the original scale of earthquakes by Japan Meteorology Agency</a:t>
            </a:r>
            <a:endParaRPr lang="ja-JP" altLang="en-US">
              <a:latin typeface="Gill Sans MT" pitchFamily="34" charset="0"/>
            </a:endParaRPr>
          </a:p>
        </p:txBody>
      </p:sp>
      <p:sp>
        <p:nvSpPr>
          <p:cNvPr id="101406" name="テキスト ボックス 6"/>
          <p:cNvSpPr txBox="1">
            <a:spLocks noChangeArrowheads="1"/>
          </p:cNvSpPr>
          <p:nvPr/>
        </p:nvSpPr>
        <p:spPr bwMode="auto">
          <a:xfrm>
            <a:off x="857250" y="4214813"/>
            <a:ext cx="7358063" cy="1200150"/>
          </a:xfrm>
          <a:prstGeom prst="rect">
            <a:avLst/>
          </a:prstGeom>
          <a:noFill/>
          <a:ln w="9525">
            <a:solidFill>
              <a:schemeClr val="tx1"/>
            </a:solidFill>
            <a:miter lim="800000"/>
            <a:headEnd/>
            <a:tailEnd/>
          </a:ln>
        </p:spPr>
        <p:txBody>
          <a:bodyPr>
            <a:spAutoFit/>
          </a:bodyPr>
          <a:lstStyle/>
          <a:p>
            <a:r>
              <a:rPr lang="en-US" altLang="ja-JP" sz="2400">
                <a:latin typeface="Gill Sans MT" pitchFamily="34" charset="0"/>
              </a:rPr>
              <a:t>Period: 		 Aug.2009 – Sep. 2009</a:t>
            </a:r>
          </a:p>
          <a:p>
            <a:r>
              <a:rPr lang="en-US" altLang="ja-JP" sz="2400">
                <a:latin typeface="Gill Sans MT" pitchFamily="34" charset="0"/>
              </a:rPr>
              <a:t>Tweets analyzed :	49,314</a:t>
            </a:r>
            <a:r>
              <a:rPr lang="ja-JP" altLang="en-US" sz="2400">
                <a:latin typeface="Gill Sans MT" pitchFamily="34" charset="0"/>
              </a:rPr>
              <a:t> </a:t>
            </a:r>
            <a:r>
              <a:rPr lang="en-US" altLang="ja-JP" sz="2400">
                <a:latin typeface="Gill Sans MT" pitchFamily="34" charset="0"/>
              </a:rPr>
              <a:t>tweets</a:t>
            </a:r>
          </a:p>
          <a:p>
            <a:r>
              <a:rPr lang="en-US" altLang="ja-JP" sz="2400">
                <a:latin typeface="Gill Sans MT" pitchFamily="34" charset="0"/>
              </a:rPr>
              <a:t>Positive  tweets : 	6291 tweets by 4218 users</a:t>
            </a:r>
          </a:p>
        </p:txBody>
      </p:sp>
      <p:sp>
        <p:nvSpPr>
          <p:cNvPr id="8" name="テキスト ボックス 7"/>
          <p:cNvSpPr txBox="1"/>
          <p:nvPr/>
        </p:nvSpPr>
        <p:spPr>
          <a:xfrm>
            <a:off x="642938" y="5500688"/>
            <a:ext cx="7858125" cy="830262"/>
          </a:xfrm>
          <a:prstGeom prst="rect">
            <a:avLst/>
          </a:prstGeom>
          <a:noFill/>
        </p:spPr>
        <p:txBody>
          <a:bodyPr>
            <a:spAutoFit/>
          </a:bodyPr>
          <a:lstStyle/>
          <a:p>
            <a:pPr fontAlgn="auto">
              <a:spcBef>
                <a:spcPts val="0"/>
              </a:spcBef>
              <a:spcAft>
                <a:spcPts val="0"/>
              </a:spcAft>
              <a:defRPr/>
            </a:pPr>
            <a:r>
              <a:rPr lang="en-US" altLang="ja-JP" sz="2400" dirty="0">
                <a:solidFill>
                  <a:schemeClr val="accent1">
                    <a:lumMod val="75000"/>
                  </a:schemeClr>
                </a:solidFill>
                <a:latin typeface="+mn-lt"/>
                <a:ea typeface="+mn-ea"/>
              </a:rPr>
              <a:t>We detected 96% of earthquakes that were stronger than scale 3 or more during the period.</a:t>
            </a:r>
            <a:endParaRPr lang="ja-JP" altLang="en-US" sz="2400" dirty="0">
              <a:solidFill>
                <a:schemeClr val="accent1">
                  <a:lumMod val="75000"/>
                </a:schemeClr>
              </a:solidFill>
              <a:latin typeface="+mn-lt"/>
              <a:ea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タイトル 1"/>
          <p:cNvSpPr>
            <a:spLocks noGrp="1"/>
          </p:cNvSpPr>
          <p:nvPr>
            <p:ph type="title"/>
          </p:nvPr>
        </p:nvSpPr>
        <p:spPr>
          <a:xfrm>
            <a:off x="457200" y="152400"/>
            <a:ext cx="8229600" cy="990600"/>
          </a:xfrm>
        </p:spPr>
        <p:txBody>
          <a:bodyPr/>
          <a:lstStyle/>
          <a:p>
            <a:r>
              <a:rPr lang="en-US" altLang="ja-JP" smtClean="0">
                <a:solidFill>
                  <a:schemeClr val="accent1"/>
                </a:solidFill>
              </a:rPr>
              <a:t>Outline</a:t>
            </a:r>
            <a:endParaRPr lang="ja-JP" altLang="en-US" smtClean="0">
              <a:solidFill>
                <a:schemeClr val="accent1"/>
              </a:solidFill>
            </a:endParaRPr>
          </a:p>
        </p:txBody>
      </p:sp>
      <p:sp>
        <p:nvSpPr>
          <p:cNvPr id="22" name="正方形/長方形 21"/>
          <p:cNvSpPr/>
          <p:nvPr/>
        </p:nvSpPr>
        <p:spPr>
          <a:xfrm>
            <a:off x="571500" y="5715000"/>
            <a:ext cx="7072313" cy="5715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kumimoji="0" lang="en-US" altLang="ja-JP" sz="3200" dirty="0">
                <a:solidFill>
                  <a:schemeClr val="accent1"/>
                </a:solidFill>
              </a:rPr>
              <a:t>Conclusions</a:t>
            </a:r>
          </a:p>
        </p:txBody>
      </p:sp>
      <p:sp>
        <p:nvSpPr>
          <p:cNvPr id="23" name="正方形/長方形 22"/>
          <p:cNvSpPr/>
          <p:nvPr/>
        </p:nvSpPr>
        <p:spPr>
          <a:xfrm>
            <a:off x="358775" y="5715000"/>
            <a:ext cx="212725" cy="5778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Conclusions</a:t>
            </a:r>
            <a:endParaRPr lang="ja-JP" altLang="en-US" smtClean="0"/>
          </a:p>
        </p:txBody>
      </p:sp>
      <p:sp>
        <p:nvSpPr>
          <p:cNvPr id="3" name="コンテンツ プレースホルダ 2"/>
          <p:cNvSpPr>
            <a:spLocks noGrp="1"/>
          </p:cNvSpPr>
          <p:nvPr>
            <p:ph sz="quarter" idx="1"/>
          </p:nvPr>
        </p:nvSpPr>
        <p:spPr/>
        <p:txBody>
          <a:bodyPr>
            <a:normAutofit fontScale="92500" lnSpcReduction="20000"/>
          </a:bodyPr>
          <a:lstStyle/>
          <a:p>
            <a:pPr marL="274320" indent="-274320" fontAlgn="auto">
              <a:spcAft>
                <a:spcPts val="0"/>
              </a:spcAft>
              <a:buFont typeface="Wingdings 3"/>
              <a:buChar char=""/>
              <a:defRPr/>
            </a:pPr>
            <a:r>
              <a:rPr lang="en-US" altLang="ja-JP" dirty="0" smtClean="0"/>
              <a:t>We investigated </a:t>
            </a:r>
            <a:r>
              <a:rPr lang="en-US" altLang="ja-JP" dirty="0" smtClean="0">
                <a:solidFill>
                  <a:srgbClr val="FF0000"/>
                </a:solidFill>
              </a:rPr>
              <a:t>the real-time nature of Twitter </a:t>
            </a:r>
            <a:r>
              <a:rPr lang="en-US" altLang="ja-JP" dirty="0" smtClean="0"/>
              <a:t>for event detection</a:t>
            </a:r>
          </a:p>
          <a:p>
            <a:pPr lvl="8">
              <a:defRPr/>
            </a:pPr>
            <a:endParaRPr altLang="ja-JP" dirty="0"/>
          </a:p>
          <a:p>
            <a:pPr marL="274320" indent="-274320" fontAlgn="auto">
              <a:spcAft>
                <a:spcPts val="0"/>
              </a:spcAft>
              <a:buFont typeface="Wingdings 3"/>
              <a:buChar char=""/>
              <a:defRPr/>
            </a:pPr>
            <a:r>
              <a:rPr lang="en-US" altLang="ja-JP" dirty="0" smtClean="0">
                <a:solidFill>
                  <a:srgbClr val="FF0000"/>
                </a:solidFill>
              </a:rPr>
              <a:t>Semantic analyses </a:t>
            </a:r>
            <a:r>
              <a:rPr lang="en-US" altLang="ja-JP" dirty="0" smtClean="0"/>
              <a:t>were applied to tweets classification </a:t>
            </a:r>
          </a:p>
          <a:p>
            <a:pPr marL="274320" indent="-274320" fontAlgn="auto">
              <a:spcAft>
                <a:spcPts val="0"/>
              </a:spcAft>
              <a:buFont typeface="Wingdings 3"/>
              <a:buChar char=""/>
              <a:defRPr/>
            </a:pPr>
            <a:r>
              <a:rPr lang="en-US" altLang="ja-JP" dirty="0" smtClean="0"/>
              <a:t>We consider each Twitter user as a sensor and set a problem to detect an event based on </a:t>
            </a:r>
            <a:r>
              <a:rPr lang="en-US" altLang="ja-JP" dirty="0" smtClean="0">
                <a:solidFill>
                  <a:srgbClr val="FF0000"/>
                </a:solidFill>
              </a:rPr>
              <a:t>sensory observations</a:t>
            </a:r>
          </a:p>
          <a:p>
            <a:pPr marL="274320" indent="-274320" fontAlgn="auto">
              <a:spcAft>
                <a:spcPts val="0"/>
              </a:spcAft>
              <a:buFont typeface="Wingdings 3"/>
              <a:buChar char=""/>
              <a:defRPr/>
            </a:pPr>
            <a:r>
              <a:rPr lang="en-US" altLang="ja-JP" dirty="0" smtClean="0"/>
              <a:t>Location estimation methods such as </a:t>
            </a:r>
            <a:r>
              <a:rPr lang="en-US" altLang="ja-JP" dirty="0" smtClean="0">
                <a:solidFill>
                  <a:srgbClr val="FF0000"/>
                </a:solidFill>
              </a:rPr>
              <a:t>Kaman filters and particle filters</a:t>
            </a:r>
            <a:r>
              <a:rPr lang="en-US" altLang="ja-JP" dirty="0" smtClean="0"/>
              <a:t> are used to estimate locations of events</a:t>
            </a:r>
          </a:p>
          <a:p>
            <a:pPr lvl="8">
              <a:defRPr/>
            </a:pPr>
            <a:endParaRPr altLang="ja-JP" dirty="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r>
              <a:rPr lang="en-US" altLang="ja-JP" dirty="0" smtClean="0"/>
              <a:t>We developed </a:t>
            </a:r>
            <a:r>
              <a:rPr lang="en-US" altLang="ja-JP" dirty="0" smtClean="0">
                <a:solidFill>
                  <a:srgbClr val="FF0000"/>
                </a:solidFill>
              </a:rPr>
              <a:t>an earthquake reporting system</a:t>
            </a:r>
            <a:r>
              <a:rPr lang="en-US" altLang="ja-JP" dirty="0" smtClean="0"/>
              <a:t>, which is a novel approach to notify people promptly of an earthquake event</a:t>
            </a:r>
          </a:p>
          <a:p>
            <a:pPr marL="274320" indent="-274320" fontAlgn="auto">
              <a:spcAft>
                <a:spcPts val="0"/>
              </a:spcAft>
              <a:buFont typeface="Wingdings 3"/>
              <a:buChar char=""/>
              <a:defRPr/>
            </a:pPr>
            <a:r>
              <a:rPr lang="en-US" altLang="ja-JP" dirty="0" smtClean="0"/>
              <a:t>We plan to expand our system to detect events of various kinds such as  rainbows, traffic jam etc.</a:t>
            </a:r>
          </a:p>
          <a:p>
            <a:pPr lvl="8">
              <a:defRPr/>
            </a:pPr>
            <a:endParaRPr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6" dur="5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8" dur="5000" fill="hold"/>
                                        <p:tgtEl>
                                          <p:spTgt spid="3">
                                            <p:txEl>
                                              <p:pRg st="0" end="0"/>
                                            </p:txEl>
                                          </p:spTgt>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0" dur="5000" fill="hold"/>
                                        <p:tgtEl>
                                          <p:spTgt spid="3">
                                            <p:txEl>
                                              <p:pRg st="2" end="2"/>
                                            </p:txEl>
                                          </p:spTgt>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2" dur="5000" fill="hold"/>
                                        <p:tgtEl>
                                          <p:spTgt spid="3">
                                            <p:txEl>
                                              <p:pRg st="3" end="3"/>
                                            </p:txEl>
                                          </p:spTgt>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4" dur="5000" fill="hold"/>
                                        <p:tgtEl>
                                          <p:spTgt spid="3">
                                            <p:txEl>
                                              <p:pRg st="4" end="4"/>
                                            </p:txEl>
                                          </p:spTgt>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6" dur="5000" fill="hold"/>
                                        <p:tgtEl>
                                          <p:spTgt spid="3">
                                            <p:txEl>
                                              <p:pRg st="7" end="7"/>
                                            </p:txEl>
                                          </p:spTgt>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3854 -0.00556 L -0.05157 -0.00741 L 0.06284 0 L -0.07587 -0.00949 L 0.0927 -0.00741 L -0.1915 -0.0132 L 0.10555 -0.00741 L -0.19862 -0.03218 C -0.07622 -0.02153 0.04618 -0.01019 0.16857 0 C 0.17013 0.00023 0.16579 -0.00162 0.16423 -0.00185 C 0.14618 -0.00486 0.10989 -0.00949 0.10989 -0.00949 L -0.25434 0 L 0.32135 -0.01898 L -0.41441 -0.0456 L 0.2342 0.00972 L -0.09445 -0.06667 C -0.10677 -0.09213 -0.11546 -0.1213 -0.13143 -0.14283 C -0.13177 -0.14329 -0.19358 -0.19398 -0.2073 -0.20185 C -0.21598 -0.20695 -0.2257 -0.2081 -0.23438 -0.2132 C -0.24723 -0.22083 -0.27153 -0.23982 -0.27153 -0.23982 L -0.43438 -0.30648 C -0.03907 0.02407 -0.43299 -0.28519 -0.11146 -0.07801 C -0.09775 -0.06921 -0.08473 -0.05741 -0.07014 -0.05139 C -0.05296 -0.04445 -0.01858 -0.03033 -0.01858 -0.03033 C 0.15451 -0.01968 0.27621 -0.00162 0.44132 -0.03426 C 0.44375 -0.03681 0.44843 -0.0419 0.44843 -0.0419 C 0.47864 -0.06852 0.49045 -0.07361 0.51128 -0.10648 C 0.52291 -0.125 0.52274 -0.1206 0.52274 -0.13125 C 0.46076 -0.13009 0.42066 -0.13009 0.36423 -0.11412 C 0.31909 -0.08102 0.33524 -0.0912 0.31701 -0.07986 C 0.30937 -0.05648 0.29982 -0.03403 0.29427 -0.00949 C 0.29149 0.00278 0.29375 0.01597 0.2927 0.0287 C 0.28628 0.11204 0.29027 0.01528 0.28559 0.10486 C 0.28333 0.14977 0.28472 0.16759 0.27986 0.20579 C 0.27829 0.21852 0.27413 0.24398 0.27413 0.24398 C 0.23229 0.25787 0.19149 0.28102 0.14843 0.28588 C 0.02691 0.3 -0.10764 0.26667 -0.23143 0.26667 C -0.29948 0.25648 -0.36806 0.25092 -0.43577 0.23634 C -0.46737 0.22963 -0.47796 0.20324 -0.50434 0.1963 C -0.50799 0.19259 -0.5158 0.18495 -0.5158 0.18495 C -0.50243 0.17037 -0.49011 0.15393 -0.47587 0.14097 C -0.47032 0.13588 -0.44445 0.13981 -0.44445 0.12963 C -0.33924 0.13542 -0.23386 0.13889 -0.12865 0.14676 C -0.08889 0.14977 -0.07691 0.15625 -0.04584 0.16204 C -0.02778 0.16528 -0.00973 0.16875 0.0085 0.17153 C 0.01892 0.17315 0.03993 0.17523 0.03993 0.17523 C 0.02517 0.05926 -0.06441 0.05347 -0.13143 0.01921 C -0.1691 0 -0.24289 -0.04375 -0.24289 -0.04375 C -0.36337 -0.09954 -0.48542 -0.14931 -0.60434 -0.21134 C -0.62605 -0.22269 -0.64341 -0.2456 -0.66285 -0.26273 C -0.67049 -0.26945 -0.67014 -0.27222 -0.67014 -0.26667 C -0.2724 -0.10509 -0.46059 -0.19375 -0.10434 -0.00556 C -0.08594 0.00417 -0.06702 0.01157 -0.04862 0.02106 C -0.03889 0.02616 -0.02934 0.03171 -0.02014 0.03819 C -0.01407 0.04259 -0.00938 0.05 -0.00296 0.05347 C 0.00798 0.05949 0.02048 0.06042 0.03142 0.06667 C 0.04583 0.075 0.07274 0.09722 0.07274 0.09722 L 0.14566 0.14491 C 0.07951 0.07824 0.01336 0.01134 -0.05296 -0.05509 C -0.0691 -0.0713 -0.08664 -0.08495 -0.10157 -0.10278 C -0.23368 -0.25995 -0.23299 -0.18079 -0.23299 -0.26273 C -0.04098 -0.23565 0.14982 -0.18542 0.3427 -0.1713 C 0.40173 -0.15833 0.37691 -0.15995 0.41701 -0.15995 L 0.58854 -0.13889 C 0.54948 -0.08056 0.51441 -0.01667 0.47135 0.03634 C 0.40937 0.11273 0.35017 0.1618 0.27708 0.20764 C 0.19166 0.26134 0.18524 0.25741 0.0842 0.29884 C 0.07361 0.30347 0.06336 0.30856 0.05277 0.3125 C 0.04079 0.3169 0.01701 0.32592 0.01701 0.32592 L -0.19723 0.36782 C -0.28021 0.17199 -0.21719 0.2963 -0.30296 0.16574 C -0.32552 0.13148 -0.34601 0.08819 -0.37431 0.06111 C -0.37292 0.05417 -0.37014 0.04005 -0.37014 0.04005 L -0.37865 -0.12176 C -0.25105 -0.11806 -0.12153 -0.13449 0.00416 -0.10463 C 0.0401 -0.09607 0.07552 -0.08426 0.11128 -0.07408 C 0.16632 -0.05833 0.19236 -0.04607 0.23854 -0.01898 C 0.24132 -0.01736 0.22986 -0.02269 0.22986 -0.02269 C 0.1875 -0.0382 0.14895 -0.06852 0.1085 -0.09144 C 0.02864 -0.13681 -0.05278 -0.17917 -0.13716 -0.20556 C -0.15921 -0.2125 -0.18212 -0.21435 -0.20434 -0.22083 C -0.22518 -0.22708 -0.24514 -0.2375 -0.2658 -0.24375 C -0.29896 -0.25394 -0.33247 -0.26204 -0.3658 -0.27037 C -0.39046 -0.27662 -0.44011 -0.2875 -0.44011 -0.2875 C -0.4823 -0.29769 -0.525 -0.30579 -0.56719 -0.31806 C -0.56875 -0.31852 -0.56459 -0.3257 -0.56441 -0.32361 C -0.55556 -0.25926 -0.56962 -0.29051 -0.55139 -0.22477 C -0.54757 -0.21019 -0.54132 -0.19653 -0.53559 -0.18287 C -0.53247 -0.17477 -0.52778 -0.16783 -0.52431 -0.15995 C -0.52309 -0.15764 -0.52153 -0.15232 -0.52153 -0.15232 C -0.42622 -0.09283 -0.19011 -0.13241 -0.14445 -0.13333 C -0.11771 -0.13519 -0.09115 -0.13681 -0.06441 -0.13889 C -0.04063 -0.14074 0.00711 -0.14468 0.00711 -0.14468 L 0.02135 -0.1581 L 0.02847 -0.02847 L -0.0158 -0.12176 L -0.00573 -0.05139 L -0.0073 -0.02662 " pathEditMode="relative" ptsTypes="AAAAAAAAfffAAAAAffffAffffffffffffffffffffffffffffffffffffAfffffAfffffAfffAfffffffffffffffffffAAAAAA">
                                      <p:cBhvr>
                                        <p:cTn id="18" dur="5000" fill="hold"/>
                                        <p:tgtEl>
                                          <p:spTgt spid="3">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タイトル 1"/>
          <p:cNvSpPr>
            <a:spLocks noGrp="1"/>
          </p:cNvSpPr>
          <p:nvPr>
            <p:ph type="title"/>
          </p:nvPr>
        </p:nvSpPr>
        <p:spPr/>
        <p:txBody>
          <a:bodyPr/>
          <a:lstStyle/>
          <a:p>
            <a:endParaRPr lang="ja-JP" altLang="en-US" smtClean="0"/>
          </a:p>
        </p:txBody>
      </p:sp>
      <p:sp>
        <p:nvSpPr>
          <p:cNvPr id="112642" name="コンテンツ プレースホルダ 2"/>
          <p:cNvSpPr>
            <a:spLocks noGrp="1"/>
          </p:cNvSpPr>
          <p:nvPr>
            <p:ph sz="quarter" idx="1"/>
          </p:nvPr>
        </p:nvSpPr>
        <p:spPr>
          <a:xfrm>
            <a:off x="457200" y="1219200"/>
            <a:ext cx="8229600" cy="4937125"/>
          </a:xfrm>
        </p:spPr>
        <p:txBody>
          <a:bodyPr anchor="ctr"/>
          <a:lstStyle/>
          <a:p>
            <a:pPr algn="ctr"/>
            <a:r>
              <a:rPr lang="en-US" altLang="ja-JP" smtClean="0"/>
              <a:t>Thank you for your paying attention and </a:t>
            </a:r>
          </a:p>
          <a:p>
            <a:pPr algn="ctr">
              <a:buFont typeface="Wingdings 3" pitchFamily="18" charset="2"/>
              <a:buNone/>
            </a:pPr>
            <a:r>
              <a:rPr lang="en-US" altLang="ja-JP" smtClean="0"/>
              <a:t>tweeting on earthquakes.</a:t>
            </a:r>
          </a:p>
          <a:p>
            <a:pPr algn="ctr">
              <a:buFont typeface="Wingdings 3" pitchFamily="18" charset="2"/>
              <a:buNone/>
            </a:pPr>
            <a:endParaRPr lang="en-US" altLang="ja-JP" smtClean="0"/>
          </a:p>
          <a:p>
            <a:pPr algn="ctr"/>
            <a:r>
              <a:rPr lang="en-US" altLang="ja-JP" smtClean="0">
                <a:hlinkClick r:id="rId3"/>
              </a:rPr>
              <a:t>http://toretter.com</a:t>
            </a:r>
            <a:endParaRPr lang="en-US" altLang="ja-JP" smtClean="0"/>
          </a:p>
          <a:p>
            <a:pPr algn="ctr"/>
            <a:endParaRPr lang="en-US" altLang="ja-JP" smtClean="0"/>
          </a:p>
          <a:p>
            <a:pPr algn="ctr"/>
            <a:r>
              <a:rPr lang="en-US" altLang="ja-JP" smtClean="0"/>
              <a:t>Takeshi Sakaki(@tksakaki)</a:t>
            </a:r>
          </a:p>
          <a:p>
            <a:pPr algn="ctr"/>
            <a:endParaRPr lang="en-US" altLang="ja-JP"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タイトル 1"/>
          <p:cNvSpPr>
            <a:spLocks noGrp="1"/>
          </p:cNvSpPr>
          <p:nvPr>
            <p:ph type="title"/>
          </p:nvPr>
        </p:nvSpPr>
        <p:spPr/>
        <p:txBody>
          <a:bodyPr/>
          <a:lstStyle/>
          <a:p>
            <a:endParaRPr lang="ja-JP" altLang="en-US" smtClean="0"/>
          </a:p>
        </p:txBody>
      </p:sp>
      <p:sp>
        <p:nvSpPr>
          <p:cNvPr id="109570" name="コンテンツ プレースホルダ 2"/>
          <p:cNvSpPr>
            <a:spLocks noGrp="1"/>
          </p:cNvSpPr>
          <p:nvPr>
            <p:ph sz="quarter" idx="1"/>
          </p:nvPr>
        </p:nvSpPr>
        <p:spPr>
          <a:xfrm>
            <a:off x="457200" y="1219200"/>
            <a:ext cx="8229600" cy="4937125"/>
          </a:xfrm>
        </p:spPr>
        <p:txBody>
          <a:bodyPr/>
          <a:lstStyle/>
          <a:p>
            <a:endParaRPr lang="ja-JP"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4"/>
          <a:srcRect/>
          <a:stretch>
            <a:fillRect/>
          </a:stretch>
        </p:blipFill>
        <p:spPr bwMode="auto">
          <a:xfrm>
            <a:off x="2286000" y="1285875"/>
            <a:ext cx="4143375" cy="4598988"/>
          </a:xfrm>
          <a:prstGeom prst="rect">
            <a:avLst/>
          </a:prstGeom>
          <a:noFill/>
          <a:ln w="9525">
            <a:noFill/>
            <a:miter lim="800000"/>
            <a:headEnd/>
            <a:tailEnd/>
          </a:ln>
        </p:spPr>
      </p:pic>
      <p:sp>
        <p:nvSpPr>
          <p:cNvPr id="23554" name="タイトル 1"/>
          <p:cNvSpPr>
            <a:spLocks noGrp="1"/>
          </p:cNvSpPr>
          <p:nvPr>
            <p:ph type="title"/>
          </p:nvPr>
        </p:nvSpPr>
        <p:spPr/>
        <p:txBody>
          <a:bodyPr/>
          <a:lstStyle/>
          <a:p>
            <a:r>
              <a:rPr lang="en-US" altLang="ja-JP" smtClean="0"/>
              <a:t>Real-time Nature of Microblogging</a:t>
            </a:r>
            <a:endParaRPr lang="ja-JP" altLang="en-US" smtClean="0"/>
          </a:p>
        </p:txBody>
      </p:sp>
      <p:sp>
        <p:nvSpPr>
          <p:cNvPr id="11" name="コンテンツ プレースホルダ 10"/>
          <p:cNvSpPr>
            <a:spLocks noGrp="1"/>
          </p:cNvSpPr>
          <p:nvPr>
            <p:ph sz="quarter" idx="1"/>
          </p:nvPr>
        </p:nvSpPr>
        <p:spPr>
          <a:xfrm>
            <a:off x="457200" y="3786188"/>
            <a:ext cx="8229600" cy="2571750"/>
          </a:xfrm>
          <a:solidFill>
            <a:schemeClr val="bg1"/>
          </a:solidFill>
        </p:spPr>
        <p:txBody>
          <a:bodyPr/>
          <a:lstStyle/>
          <a:p>
            <a:pPr lvl="1"/>
            <a:r>
              <a:rPr lang="en-US" altLang="ja-JP" smtClean="0"/>
              <a:t>Twitter users write tweets several times in a single day.</a:t>
            </a:r>
          </a:p>
          <a:p>
            <a:pPr lvl="1"/>
            <a:r>
              <a:rPr lang="en-US" altLang="ja-JP" smtClean="0"/>
              <a:t>There is a large number of tweets, which results in many reports related to events</a:t>
            </a:r>
          </a:p>
          <a:p>
            <a:endParaRPr lang="en-US" altLang="ja-JP" smtClean="0"/>
          </a:p>
          <a:p>
            <a:pPr lvl="1"/>
            <a:r>
              <a:rPr lang="en-US" altLang="ja-JP" smtClean="0"/>
              <a:t>We can know how other users are doing in real-time</a:t>
            </a:r>
          </a:p>
          <a:p>
            <a:pPr lvl="1"/>
            <a:r>
              <a:rPr lang="en-US" altLang="ja-JP" smtClean="0"/>
              <a:t>We can know what happens around other users in real-time.</a:t>
            </a:r>
            <a:endParaRPr lang="ja-JP" altLang="en-US" smtClean="0"/>
          </a:p>
        </p:txBody>
      </p:sp>
      <p:sp>
        <p:nvSpPr>
          <p:cNvPr id="8" name="角丸四角形吹き出し 7"/>
          <p:cNvSpPr/>
          <p:nvPr/>
        </p:nvSpPr>
        <p:spPr>
          <a:xfrm>
            <a:off x="214313" y="1500188"/>
            <a:ext cx="3571875" cy="1857375"/>
          </a:xfrm>
          <a:prstGeom prst="wedgeRoundRectCallout">
            <a:avLst>
              <a:gd name="adj1" fmla="val 64753"/>
              <a:gd name="adj2" fmla="val 319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social events</a:t>
            </a:r>
          </a:p>
          <a:p>
            <a:pPr fontAlgn="auto">
              <a:spcBef>
                <a:spcPts val="0"/>
              </a:spcBef>
              <a:spcAft>
                <a:spcPts val="0"/>
              </a:spcAft>
              <a:defRPr/>
            </a:pPr>
            <a:r>
              <a:rPr lang="en-US" altLang="ja-JP" sz="2400" dirty="0">
                <a:solidFill>
                  <a:schemeClr val="tx1"/>
                </a:solidFill>
              </a:rPr>
              <a:t>   parties</a:t>
            </a:r>
          </a:p>
          <a:p>
            <a:pPr fontAlgn="auto">
              <a:spcBef>
                <a:spcPts val="0"/>
              </a:spcBef>
              <a:spcAft>
                <a:spcPts val="0"/>
              </a:spcAft>
              <a:defRPr/>
            </a:pPr>
            <a:r>
              <a:rPr lang="en-US" altLang="ja-JP" sz="2400" dirty="0">
                <a:solidFill>
                  <a:schemeClr val="tx1"/>
                </a:solidFill>
              </a:rPr>
              <a:t>   baseball games</a:t>
            </a:r>
          </a:p>
          <a:p>
            <a:pPr fontAlgn="auto">
              <a:spcBef>
                <a:spcPts val="0"/>
              </a:spcBef>
              <a:spcAft>
                <a:spcPts val="0"/>
              </a:spcAft>
              <a:defRPr/>
            </a:pPr>
            <a:r>
              <a:rPr lang="en-US" altLang="ja-JP" sz="2400" dirty="0">
                <a:solidFill>
                  <a:schemeClr val="tx1"/>
                </a:solidFill>
              </a:rPr>
              <a:t>   presidential  campaign</a:t>
            </a:r>
            <a:endParaRPr lang="ja-JP" altLang="en-US" sz="2400" dirty="0">
              <a:solidFill>
                <a:schemeClr val="tx1"/>
              </a:solidFill>
            </a:endParaRPr>
          </a:p>
        </p:txBody>
      </p:sp>
      <p:sp>
        <p:nvSpPr>
          <p:cNvPr id="9" name="角丸四角形吹き出し 8"/>
          <p:cNvSpPr/>
          <p:nvPr/>
        </p:nvSpPr>
        <p:spPr>
          <a:xfrm>
            <a:off x="6072188" y="1285875"/>
            <a:ext cx="3071812" cy="3000375"/>
          </a:xfrm>
          <a:prstGeom prst="wedgeRoundRectCallout">
            <a:avLst>
              <a:gd name="adj1" fmla="val -109194"/>
              <a:gd name="adj2" fmla="val -78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solidFill>
                  <a:schemeClr val="tx1"/>
                </a:solidFill>
              </a:rPr>
              <a:t>disastrous events</a:t>
            </a:r>
          </a:p>
          <a:p>
            <a:pPr fontAlgn="auto">
              <a:spcBef>
                <a:spcPts val="0"/>
              </a:spcBef>
              <a:spcAft>
                <a:spcPts val="0"/>
              </a:spcAft>
              <a:defRPr/>
            </a:pPr>
            <a:r>
              <a:rPr lang="en-US" altLang="ja-JP" sz="2400" dirty="0">
                <a:solidFill>
                  <a:schemeClr val="tx1"/>
                </a:solidFill>
              </a:rPr>
              <a:t>   storms</a:t>
            </a:r>
          </a:p>
          <a:p>
            <a:pPr fontAlgn="auto">
              <a:spcBef>
                <a:spcPts val="0"/>
              </a:spcBef>
              <a:spcAft>
                <a:spcPts val="0"/>
              </a:spcAft>
              <a:defRPr/>
            </a:pPr>
            <a:r>
              <a:rPr lang="en-US" altLang="ja-JP" sz="2400" dirty="0">
                <a:solidFill>
                  <a:schemeClr val="tx1"/>
                </a:solidFill>
              </a:rPr>
              <a:t>   fires</a:t>
            </a:r>
          </a:p>
          <a:p>
            <a:pPr fontAlgn="auto">
              <a:spcBef>
                <a:spcPts val="0"/>
              </a:spcBef>
              <a:spcAft>
                <a:spcPts val="0"/>
              </a:spcAft>
              <a:defRPr/>
            </a:pPr>
            <a:r>
              <a:rPr lang="en-US" altLang="ja-JP" sz="2400" dirty="0">
                <a:solidFill>
                  <a:schemeClr val="tx1"/>
                </a:solidFill>
              </a:rPr>
              <a:t>   traffic jams   </a:t>
            </a:r>
          </a:p>
          <a:p>
            <a:pPr fontAlgn="auto">
              <a:spcBef>
                <a:spcPts val="0"/>
              </a:spcBef>
              <a:spcAft>
                <a:spcPts val="0"/>
              </a:spcAft>
              <a:defRPr/>
            </a:pPr>
            <a:r>
              <a:rPr lang="en-US" altLang="ja-JP" sz="2400" dirty="0">
                <a:solidFill>
                  <a:schemeClr val="tx1"/>
                </a:solidFill>
              </a:rPr>
              <a:t>   riots</a:t>
            </a:r>
          </a:p>
          <a:p>
            <a:pPr fontAlgn="auto">
              <a:spcBef>
                <a:spcPts val="0"/>
              </a:spcBef>
              <a:spcAft>
                <a:spcPts val="0"/>
              </a:spcAft>
              <a:defRPr/>
            </a:pPr>
            <a:r>
              <a:rPr lang="en-US" altLang="ja-JP" sz="2400" dirty="0">
                <a:solidFill>
                  <a:schemeClr val="tx1"/>
                </a:solidFill>
              </a:rPr>
              <a:t>   heavy rain-falls</a:t>
            </a:r>
          </a:p>
          <a:p>
            <a:pPr fontAlgn="auto">
              <a:spcBef>
                <a:spcPts val="0"/>
              </a:spcBef>
              <a:spcAft>
                <a:spcPts val="0"/>
              </a:spcAft>
              <a:defRPr/>
            </a:pPr>
            <a:r>
              <a:rPr lang="en-US" altLang="ja-JP" sz="2400" dirty="0">
                <a:solidFill>
                  <a:schemeClr val="tx1"/>
                </a:solidFill>
              </a:rPr>
              <a:t>   earthquakes</a:t>
            </a:r>
            <a:endParaRPr lang="ja-JP" altLang="en-US" sz="24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2" uiExpand="1" build="p"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2" name="タイトル 1"/>
          <p:cNvSpPr>
            <a:spLocks noGrp="1"/>
          </p:cNvSpPr>
          <p:nvPr>
            <p:ph type="title"/>
          </p:nvPr>
        </p:nvSpPr>
        <p:spPr/>
        <p:txBody>
          <a:bodyPr/>
          <a:lstStyle/>
          <a:p>
            <a:r>
              <a:rPr lang="en-US" altLang="ja-JP" smtClean="0"/>
              <a:t>Temporal Model</a:t>
            </a:r>
            <a:endParaRPr lang="ja-JP" altLang="en-US" smtClean="0"/>
          </a:p>
        </p:txBody>
      </p:sp>
      <p:sp>
        <p:nvSpPr>
          <p:cNvPr id="3" name="コンテンツ プレースホルダ 2"/>
          <p:cNvSpPr>
            <a:spLocks noGrp="1"/>
          </p:cNvSpPr>
          <p:nvPr>
            <p:ph sz="quarter" idx="1"/>
          </p:nvPr>
        </p:nvSpPr>
        <p:spPr>
          <a:xfrm>
            <a:off x="457200" y="1219200"/>
            <a:ext cx="8229600" cy="4937125"/>
          </a:xfrm>
        </p:spPr>
        <p:txBody>
          <a:bodyPr/>
          <a:lstStyle/>
          <a:p>
            <a:r>
              <a:rPr lang="en-US" altLang="ja-JP" smtClean="0"/>
              <a:t>the probability of an event occurrence at time t</a:t>
            </a:r>
          </a:p>
          <a:p>
            <a:pPr lvl="1"/>
            <a:endParaRPr lang="en-US" altLang="ja-JP" smtClean="0"/>
          </a:p>
          <a:p>
            <a:pPr lvl="1"/>
            <a:endParaRPr lang="en-US" altLang="ja-JP" smtClean="0"/>
          </a:p>
          <a:p>
            <a:pPr lvl="1"/>
            <a:r>
              <a:rPr lang="en-US" altLang="ja-JP" smtClean="0"/>
              <a:t>the false positive ratio of a sensor</a:t>
            </a:r>
          </a:p>
          <a:p>
            <a:pPr lvl="1"/>
            <a:r>
              <a:rPr lang="en-US" altLang="ja-JP" smtClean="0"/>
              <a:t>the probability of all n sensors returning a false alarm</a:t>
            </a:r>
          </a:p>
          <a:p>
            <a:pPr lvl="1"/>
            <a:r>
              <a:rPr lang="en-US" altLang="ja-JP" smtClean="0"/>
              <a:t>the probability of event occurrence</a:t>
            </a:r>
          </a:p>
          <a:p>
            <a:pPr lvl="1"/>
            <a:r>
              <a:rPr lang="en-US" altLang="ja-JP" smtClean="0"/>
              <a:t>    sensors at time 0 </a:t>
            </a:r>
            <a:r>
              <a:rPr lang="ja-JP" altLang="en-US" smtClean="0"/>
              <a:t>→           </a:t>
            </a:r>
            <a:r>
              <a:rPr lang="en-US" altLang="ja-JP" smtClean="0"/>
              <a:t>sensors</a:t>
            </a:r>
            <a:r>
              <a:rPr lang="ja-JP" altLang="en-US" smtClean="0"/>
              <a:t> </a:t>
            </a:r>
            <a:r>
              <a:rPr lang="en-US" altLang="ja-JP" smtClean="0"/>
              <a:t>at time t</a:t>
            </a:r>
          </a:p>
          <a:p>
            <a:pPr lvl="1"/>
            <a:r>
              <a:rPr lang="en-US" altLang="ja-JP" smtClean="0"/>
              <a:t>the number of sensors at time t</a:t>
            </a:r>
          </a:p>
          <a:p>
            <a:r>
              <a:rPr lang="en-US" altLang="ja-JP" smtClean="0"/>
              <a:t>expected wait time         to deliver notification</a:t>
            </a:r>
          </a:p>
          <a:p>
            <a:endParaRPr lang="en-US" altLang="ja-JP" smtClean="0"/>
          </a:p>
          <a:p>
            <a:pPr lvl="1"/>
            <a:r>
              <a:rPr lang="en-US" altLang="ja-JP" smtClean="0"/>
              <a:t>parameter</a:t>
            </a:r>
          </a:p>
        </p:txBody>
      </p:sp>
      <p:graphicFrame>
        <p:nvGraphicFramePr>
          <p:cNvPr id="107522" name="Object 2"/>
          <p:cNvGraphicFramePr>
            <a:graphicFrameLocks noChangeAspect="1"/>
          </p:cNvGraphicFramePr>
          <p:nvPr/>
        </p:nvGraphicFramePr>
        <p:xfrm>
          <a:off x="1366838" y="1714500"/>
          <a:ext cx="5959475" cy="928688"/>
        </p:xfrm>
        <a:graphic>
          <a:graphicData uri="http://schemas.openxmlformats.org/presentationml/2006/ole">
            <p:oleObj spid="_x0000_s107522" name="数式" r:id="rId4" imgW="7315200" imgH="1143000" progId="Equation.3">
              <p:embed/>
            </p:oleObj>
          </a:graphicData>
        </a:graphic>
      </p:graphicFrame>
      <p:graphicFrame>
        <p:nvGraphicFramePr>
          <p:cNvPr id="54279" name="Object 3"/>
          <p:cNvGraphicFramePr>
            <a:graphicFrameLocks noChangeAspect="1"/>
          </p:cNvGraphicFramePr>
          <p:nvPr/>
        </p:nvGraphicFramePr>
        <p:xfrm>
          <a:off x="7572375" y="2786063"/>
          <a:ext cx="547688" cy="642937"/>
        </p:xfrm>
        <a:graphic>
          <a:graphicData uri="http://schemas.openxmlformats.org/presentationml/2006/ole">
            <p:oleObj spid="_x0000_s107523" name="数式" r:id="rId5" imgW="6908800" imgH="8128000" progId="Equation.3">
              <p:embed/>
            </p:oleObj>
          </a:graphicData>
        </a:graphic>
      </p:graphicFrame>
      <p:graphicFrame>
        <p:nvGraphicFramePr>
          <p:cNvPr id="54280" name="Object 4"/>
          <p:cNvGraphicFramePr>
            <a:graphicFrameLocks noChangeAspect="1"/>
          </p:cNvGraphicFramePr>
          <p:nvPr/>
        </p:nvGraphicFramePr>
        <p:xfrm>
          <a:off x="7061200" y="3286125"/>
          <a:ext cx="998538" cy="642938"/>
        </p:xfrm>
        <a:graphic>
          <a:graphicData uri="http://schemas.openxmlformats.org/presentationml/2006/ole">
            <p:oleObj spid="_x0000_s107524" name="数式" r:id="rId6" imgW="7315200" imgH="4724400" progId="Equation.3">
              <p:embed/>
            </p:oleObj>
          </a:graphicData>
        </a:graphic>
      </p:graphicFrame>
      <p:graphicFrame>
        <p:nvGraphicFramePr>
          <p:cNvPr id="54282" name="Object 5"/>
          <p:cNvGraphicFramePr>
            <a:graphicFrameLocks noChangeAspect="1"/>
          </p:cNvGraphicFramePr>
          <p:nvPr/>
        </p:nvGraphicFramePr>
        <p:xfrm>
          <a:off x="985838" y="3700463"/>
          <a:ext cx="373062" cy="514350"/>
        </p:xfrm>
        <a:graphic>
          <a:graphicData uri="http://schemas.openxmlformats.org/presentationml/2006/ole">
            <p:oleObj spid="_x0000_s107525" name="数式" r:id="rId7" imgW="5283200" imgH="7315200" progId="Equation.3">
              <p:embed/>
            </p:oleObj>
          </a:graphicData>
        </a:graphic>
      </p:graphicFrame>
      <p:graphicFrame>
        <p:nvGraphicFramePr>
          <p:cNvPr id="54285" name="Object 6"/>
          <p:cNvGraphicFramePr>
            <a:graphicFrameLocks noChangeAspect="1"/>
          </p:cNvGraphicFramePr>
          <p:nvPr/>
        </p:nvGraphicFramePr>
        <p:xfrm>
          <a:off x="3892550" y="3740150"/>
          <a:ext cx="750888" cy="474663"/>
        </p:xfrm>
        <a:graphic>
          <a:graphicData uri="http://schemas.openxmlformats.org/presentationml/2006/ole">
            <p:oleObj spid="_x0000_s107526" name="数式" r:id="rId8" imgW="7315200" imgH="4635500" progId="Equation.3">
              <p:embed/>
            </p:oleObj>
          </a:graphicData>
        </a:graphic>
      </p:graphicFrame>
      <p:graphicFrame>
        <p:nvGraphicFramePr>
          <p:cNvPr id="54286" name="Object 7"/>
          <p:cNvGraphicFramePr>
            <a:graphicFrameLocks noChangeAspect="1"/>
          </p:cNvGraphicFramePr>
          <p:nvPr/>
        </p:nvGraphicFramePr>
        <p:xfrm>
          <a:off x="7596188" y="2286000"/>
          <a:ext cx="547687" cy="642938"/>
        </p:xfrm>
        <a:graphic>
          <a:graphicData uri="http://schemas.openxmlformats.org/presentationml/2006/ole">
            <p:oleObj spid="_x0000_s107527" name="数式" r:id="rId9" imgW="6908800" imgH="8128000" progId="Equation.3">
              <p:embed/>
            </p:oleObj>
          </a:graphicData>
        </a:graphic>
      </p:graphicFrame>
      <p:graphicFrame>
        <p:nvGraphicFramePr>
          <p:cNvPr id="54287" name="Object 8"/>
          <p:cNvGraphicFramePr>
            <a:graphicFrameLocks noChangeAspect="1"/>
          </p:cNvGraphicFramePr>
          <p:nvPr/>
        </p:nvGraphicFramePr>
        <p:xfrm>
          <a:off x="5346700" y="4071938"/>
          <a:ext cx="3440113" cy="596900"/>
        </p:xfrm>
        <a:graphic>
          <a:graphicData uri="http://schemas.openxmlformats.org/presentationml/2006/ole">
            <p:oleObj spid="_x0000_s107528" name="数式" r:id="rId10" imgW="7315200" imgH="1270000" progId="Equation.3">
              <p:embed/>
            </p:oleObj>
          </a:graphicData>
        </a:graphic>
      </p:graphicFrame>
      <p:graphicFrame>
        <p:nvGraphicFramePr>
          <p:cNvPr id="107529" name="Object 9"/>
          <p:cNvGraphicFramePr>
            <a:graphicFrameLocks noChangeAspect="1"/>
          </p:cNvGraphicFramePr>
          <p:nvPr/>
        </p:nvGraphicFramePr>
        <p:xfrm>
          <a:off x="3500438" y="4572000"/>
          <a:ext cx="642937" cy="579438"/>
        </p:xfrm>
        <a:graphic>
          <a:graphicData uri="http://schemas.openxmlformats.org/presentationml/2006/ole">
            <p:oleObj spid="_x0000_s107529" name="数式" r:id="rId11" imgW="7315200" imgH="6578600" progId="Equation.3">
              <p:embed/>
            </p:oleObj>
          </a:graphicData>
        </a:graphic>
      </p:graphicFrame>
      <p:graphicFrame>
        <p:nvGraphicFramePr>
          <p:cNvPr id="107530" name="Object 10"/>
          <p:cNvGraphicFramePr>
            <a:graphicFrameLocks noChangeAspect="1"/>
          </p:cNvGraphicFramePr>
          <p:nvPr/>
        </p:nvGraphicFramePr>
        <p:xfrm>
          <a:off x="1343025" y="5000625"/>
          <a:ext cx="5729288" cy="647700"/>
        </p:xfrm>
        <a:graphic>
          <a:graphicData uri="http://schemas.openxmlformats.org/presentationml/2006/ole">
            <p:oleObj spid="_x0000_s107530" name="数式" r:id="rId12" imgW="7315200" imgH="825500" progId="Equation.3">
              <p:embed/>
            </p:oleObj>
          </a:graphicData>
        </a:graphic>
      </p:graphicFrame>
      <p:graphicFrame>
        <p:nvGraphicFramePr>
          <p:cNvPr id="107531" name="Object 11"/>
          <p:cNvGraphicFramePr>
            <a:graphicFrameLocks noChangeAspect="1"/>
          </p:cNvGraphicFramePr>
          <p:nvPr/>
        </p:nvGraphicFramePr>
        <p:xfrm>
          <a:off x="2644775" y="5572125"/>
          <a:ext cx="4710113" cy="558800"/>
        </p:xfrm>
        <a:graphic>
          <a:graphicData uri="http://schemas.openxmlformats.org/presentationml/2006/ole">
            <p:oleObj spid="_x0000_s107531" name="数式" r:id="rId13" imgW="7315200" imgH="863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テキスト ボックス 3"/>
          <p:cNvSpPr txBox="1">
            <a:spLocks noChangeArrowheads="1"/>
          </p:cNvSpPr>
          <p:nvPr/>
        </p:nvSpPr>
        <p:spPr bwMode="auto">
          <a:xfrm>
            <a:off x="1143000" y="2500313"/>
            <a:ext cx="7215188" cy="3140075"/>
          </a:xfrm>
          <a:prstGeom prst="rect">
            <a:avLst/>
          </a:prstGeom>
          <a:noFill/>
          <a:ln w="25400" cmpd="thickThin">
            <a:solidFill>
              <a:schemeClr val="tx1"/>
            </a:solidFill>
            <a:miter lim="800000"/>
            <a:headEnd/>
            <a:tailEnd/>
          </a:ln>
        </p:spPr>
        <p:txBody>
          <a:bodyPr>
            <a:spAutoFit/>
          </a:bodyPr>
          <a:lstStyle/>
          <a:p>
            <a:r>
              <a:rPr lang="en-US" altLang="ja-JP" i="1">
                <a:latin typeface="Adobe Fangsong Std R"/>
                <a:ea typeface="Adobe Fangsong Std R"/>
                <a:cs typeface="Adobe Fangsong Std R"/>
              </a:rPr>
              <a:t>   Japan Earthquake Shakes Twitter Users ... And Beyonce: </a:t>
            </a:r>
          </a:p>
          <a:p>
            <a:endParaRPr lang="en-US" altLang="ja-JP" i="1">
              <a:latin typeface="Adobe Fangsong Std R"/>
              <a:ea typeface="Adobe Fangsong Std R"/>
              <a:cs typeface="Adobe Fangsong Std R"/>
            </a:endParaRPr>
          </a:p>
          <a:p>
            <a:r>
              <a:rPr lang="en-US" altLang="ja-JP" i="1">
                <a:latin typeface="Adobe Fangsong Std R"/>
                <a:ea typeface="Adobe Fangsong Std R"/>
                <a:cs typeface="Adobe Fangsong Std R"/>
              </a:rPr>
              <a:t>Earthquakes are one thing you can bet on being covered on Twitter first, because, quite frankly, if the ground is shaking, you’re going to tweet about it before it even registers with the USGS* and long before it gets reported by the media. </a:t>
            </a:r>
          </a:p>
          <a:p>
            <a:r>
              <a:rPr lang="en-US" altLang="ja-JP" i="1">
                <a:latin typeface="Adobe Fangsong Std R"/>
                <a:ea typeface="Adobe Fangsong Std R"/>
                <a:cs typeface="Adobe Fangsong Std R"/>
              </a:rPr>
              <a:t> That seems to be the case again today, as the third earthquake in a week has hit Japan and its surrounding islands, about an hour ago.</a:t>
            </a:r>
          </a:p>
          <a:p>
            <a:r>
              <a:rPr lang="en-US" altLang="ja-JP" i="1">
                <a:latin typeface="Adobe Fangsong Std R"/>
                <a:ea typeface="Adobe Fangsong Std R"/>
                <a:cs typeface="Adobe Fangsong Std R"/>
              </a:rPr>
              <a:t> The first user we can find that tweeted about it was Ricardo Duran of Scottsdale, AZ, who, judging from his Twitter feed, has been traveling the world, arriving in Japan yesterday.</a:t>
            </a:r>
            <a:endParaRPr lang="ja-JP" altLang="en-US">
              <a:latin typeface="Adobe Fangsong Std R"/>
              <a:ea typeface="Adobe Fangsong Std R"/>
              <a:cs typeface="Adobe Fangsong Std R"/>
            </a:endParaRPr>
          </a:p>
        </p:txBody>
      </p:sp>
      <p:sp>
        <p:nvSpPr>
          <p:cNvPr id="8" name="正方形/長方形 7"/>
          <p:cNvSpPr/>
          <p:nvPr/>
        </p:nvSpPr>
        <p:spPr>
          <a:xfrm>
            <a:off x="1000125" y="2357438"/>
            <a:ext cx="7429500" cy="342900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25603" name="コンテンツ プレースホルダ 2"/>
          <p:cNvSpPr>
            <a:spLocks noGrp="1"/>
          </p:cNvSpPr>
          <p:nvPr>
            <p:ph sz="quarter" idx="1"/>
          </p:nvPr>
        </p:nvSpPr>
        <p:spPr>
          <a:xfrm>
            <a:off x="457200" y="1219200"/>
            <a:ext cx="8472488" cy="4937125"/>
          </a:xfrm>
        </p:spPr>
        <p:txBody>
          <a:bodyPr/>
          <a:lstStyle/>
          <a:p>
            <a:r>
              <a:rPr lang="en-US" altLang="ja-JP" smtClean="0"/>
              <a:t>Adam Ostrow,  an Editor in Chief at Mashable wrote the possibility to detect earthquakes from tweets in his blog</a:t>
            </a:r>
          </a:p>
          <a:p>
            <a:pPr lvl="1"/>
            <a:endParaRPr lang="ja-JP" altLang="en-US" smtClean="0"/>
          </a:p>
        </p:txBody>
      </p:sp>
      <p:sp>
        <p:nvSpPr>
          <p:cNvPr id="25604" name="タイトル 1"/>
          <p:cNvSpPr>
            <a:spLocks noGrp="1"/>
          </p:cNvSpPr>
          <p:nvPr>
            <p:ph type="title"/>
          </p:nvPr>
        </p:nvSpPr>
        <p:spPr/>
        <p:txBody>
          <a:bodyPr/>
          <a:lstStyle/>
          <a:p>
            <a:r>
              <a:rPr lang="en-US" altLang="ja-JP" smtClean="0"/>
              <a:t>Our motivation</a:t>
            </a:r>
            <a:endParaRPr lang="ja-JP" altLang="en-US" smtClean="0"/>
          </a:p>
        </p:txBody>
      </p:sp>
      <p:pic>
        <p:nvPicPr>
          <p:cNvPr id="33794" name="Picture 2"/>
          <p:cNvPicPr>
            <a:picLocks noChangeAspect="1" noChangeArrowheads="1"/>
          </p:cNvPicPr>
          <p:nvPr/>
        </p:nvPicPr>
        <p:blipFill>
          <a:blip r:embed="rId4"/>
          <a:srcRect/>
          <a:stretch>
            <a:fillRect/>
          </a:stretch>
        </p:blipFill>
        <p:spPr bwMode="auto">
          <a:xfrm>
            <a:off x="1500188" y="2643188"/>
            <a:ext cx="5943600" cy="2676525"/>
          </a:xfrm>
          <a:prstGeom prst="rect">
            <a:avLst/>
          </a:prstGeom>
          <a:noFill/>
          <a:ln w="9525">
            <a:noFill/>
            <a:miter lim="800000"/>
            <a:headEnd/>
            <a:tailEnd/>
          </a:ln>
        </p:spPr>
      </p:pic>
      <p:sp>
        <p:nvSpPr>
          <p:cNvPr id="7" name="テキスト ボックス 6"/>
          <p:cNvSpPr txBox="1"/>
          <p:nvPr/>
        </p:nvSpPr>
        <p:spPr>
          <a:xfrm>
            <a:off x="1214438" y="3071813"/>
            <a:ext cx="6858000" cy="2432050"/>
          </a:xfrm>
          <a:prstGeom prst="rect">
            <a:avLst/>
          </a:prstGeom>
          <a:solidFill>
            <a:schemeClr val="accent2">
              <a:lumMod val="75000"/>
            </a:schemeClr>
          </a:solidFill>
        </p:spPr>
        <p:txBody>
          <a:bodyPr>
            <a:spAutoFit/>
          </a:bodyPr>
          <a:lstStyle/>
          <a:p>
            <a:pPr algn="ctr" fontAlgn="auto">
              <a:spcBef>
                <a:spcPts val="0"/>
              </a:spcBef>
              <a:spcAft>
                <a:spcPts val="0"/>
              </a:spcAft>
              <a:defRPr/>
            </a:pPr>
            <a:endParaRPr lang="en-US" altLang="ja-JP" sz="1400" dirty="0">
              <a:solidFill>
                <a:schemeClr val="bg1"/>
              </a:solidFill>
              <a:latin typeface="+mn-lt"/>
              <a:ea typeface="+mn-ea"/>
            </a:endParaRPr>
          </a:p>
          <a:p>
            <a:pPr algn="ctr" fontAlgn="auto">
              <a:spcBef>
                <a:spcPts val="0"/>
              </a:spcBef>
              <a:spcAft>
                <a:spcPts val="0"/>
              </a:spcAft>
              <a:defRPr/>
            </a:pPr>
            <a:r>
              <a:rPr lang="en-US" altLang="ja-JP" sz="4000" dirty="0">
                <a:solidFill>
                  <a:schemeClr val="bg1"/>
                </a:solidFill>
                <a:latin typeface="+mn-lt"/>
                <a:ea typeface="+mn-ea"/>
              </a:rPr>
              <a:t>we can know earthquake occurrences from tweets</a:t>
            </a:r>
          </a:p>
          <a:p>
            <a:pPr algn="ctr" fontAlgn="auto">
              <a:spcBef>
                <a:spcPts val="0"/>
              </a:spcBef>
              <a:spcAft>
                <a:spcPts val="0"/>
              </a:spcAft>
              <a:defRPr/>
            </a:pPr>
            <a:r>
              <a:rPr lang="en-US" altLang="ja-JP" sz="4000" dirty="0">
                <a:solidFill>
                  <a:schemeClr val="bg1"/>
                </a:solidFill>
                <a:latin typeface="+mn-lt"/>
                <a:ea typeface="+mn-ea"/>
              </a:rPr>
              <a:t>=the motivation of our research</a:t>
            </a:r>
            <a:endParaRPr lang="en-US" altLang="ja-JP" dirty="0">
              <a:solidFill>
                <a:schemeClr val="bg1"/>
              </a:solidFill>
              <a:latin typeface="+mn-lt"/>
              <a:ea typeface="+mn-ea"/>
            </a:endParaRPr>
          </a:p>
          <a:p>
            <a:pPr algn="ctr" fontAlgn="auto">
              <a:spcBef>
                <a:spcPts val="0"/>
              </a:spcBef>
              <a:spcAft>
                <a:spcPts val="0"/>
              </a:spcAft>
              <a:defRPr/>
            </a:pPr>
            <a:endParaRPr lang="ja-JP" altLang="en-US" dirty="0">
              <a:solidFill>
                <a:schemeClr val="bg1"/>
              </a:solidFill>
              <a:latin typeface="+mn-lt"/>
              <a:ea typeface="+mn-ea"/>
            </a:endParaRPr>
          </a:p>
        </p:txBody>
      </p:sp>
      <p:sp>
        <p:nvSpPr>
          <p:cNvPr id="25607" name="テキスト ボックス 8"/>
          <p:cNvSpPr txBox="1">
            <a:spLocks noChangeArrowheads="1"/>
          </p:cNvSpPr>
          <p:nvPr/>
        </p:nvSpPr>
        <p:spPr bwMode="auto">
          <a:xfrm>
            <a:off x="3214688" y="5857875"/>
            <a:ext cx="5643562" cy="369888"/>
          </a:xfrm>
          <a:prstGeom prst="rect">
            <a:avLst/>
          </a:prstGeom>
          <a:noFill/>
          <a:ln w="9525">
            <a:noFill/>
            <a:miter lim="800000"/>
            <a:headEnd/>
            <a:tailEnd/>
          </a:ln>
        </p:spPr>
        <p:txBody>
          <a:bodyPr>
            <a:spAutoFit/>
          </a:bodyPr>
          <a:lstStyle/>
          <a:p>
            <a:r>
              <a:rPr lang="en-US" altLang="ja-JP">
                <a:latin typeface="Gill Sans MT" pitchFamily="34" charset="0"/>
              </a:rPr>
              <a:t>*USGS : United States Geological Survey</a:t>
            </a:r>
            <a:endParaRPr lang="ja-JP" altLang="en-US">
              <a:latin typeface="Gill Sans MT"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3794"/>
                                        </p:tgtEl>
                                        <p:attrNameLst>
                                          <p:attrName>ppt_x</p:attrName>
                                        </p:attrNameLst>
                                      </p:cBhvr>
                                      <p:tavLst>
                                        <p:tav tm="0">
                                          <p:val>
                                            <p:strVal val="ppt_x"/>
                                          </p:val>
                                        </p:tav>
                                        <p:tav tm="100000">
                                          <p:val>
                                            <p:strVal val="ppt_x"/>
                                          </p:val>
                                        </p:tav>
                                      </p:tavLst>
                                    </p:anim>
                                    <p:anim calcmode="lin" valueType="num">
                                      <p:cBhvr additive="base">
                                        <p:cTn id="11" dur="500"/>
                                        <p:tgtEl>
                                          <p:spTgt spid="33794"/>
                                        </p:tgtEl>
                                        <p:attrNameLst>
                                          <p:attrName>ppt_y</p:attrName>
                                        </p:attrNameLst>
                                      </p:cBhvr>
                                      <p:tavLst>
                                        <p:tav tm="0">
                                          <p:val>
                                            <p:strVal val="ppt_y"/>
                                          </p:val>
                                        </p:tav>
                                        <p:tav tm="100000">
                                          <p:val>
                                            <p:strVal val="1+ppt_h/2"/>
                                          </p:val>
                                        </p:tav>
                                      </p:tavLst>
                                    </p:anim>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タイトル 1"/>
          <p:cNvSpPr>
            <a:spLocks noGrp="1"/>
          </p:cNvSpPr>
          <p:nvPr>
            <p:ph type="title"/>
          </p:nvPr>
        </p:nvSpPr>
        <p:spPr/>
        <p:txBody>
          <a:bodyPr/>
          <a:lstStyle/>
          <a:p>
            <a:r>
              <a:rPr lang="en-US" altLang="ja-JP" smtClean="0"/>
              <a:t>Our Goals</a:t>
            </a:r>
            <a:endParaRPr lang="ja-JP" altLang="en-US" smtClean="0"/>
          </a:p>
        </p:txBody>
      </p:sp>
      <p:sp>
        <p:nvSpPr>
          <p:cNvPr id="3" name="コンテンツ プレースホルダ 2"/>
          <p:cNvSpPr>
            <a:spLocks noGrp="1"/>
          </p:cNvSpPr>
          <p:nvPr>
            <p:ph sz="quarter" idx="1"/>
          </p:nvPr>
        </p:nvSpPr>
        <p:spPr>
          <a:xfrm>
            <a:off x="457200" y="1219200"/>
            <a:ext cx="8229600" cy="4937125"/>
          </a:xfrm>
        </p:spPr>
        <p:txBody>
          <a:bodyPr>
            <a:normAutofit lnSpcReduction="10000"/>
          </a:bodyPr>
          <a:lstStyle/>
          <a:p>
            <a:pPr marL="274320" indent="-274320" fontAlgn="auto">
              <a:spcAft>
                <a:spcPts val="0"/>
              </a:spcAft>
              <a:buFont typeface="Wingdings 3"/>
              <a:buChar char=""/>
              <a:defRPr/>
            </a:pPr>
            <a:r>
              <a:rPr lang="en-US" altLang="ja-JP" dirty="0" smtClean="0"/>
              <a:t>propose an algorithm to detect a target event</a:t>
            </a:r>
          </a:p>
          <a:p>
            <a:pPr marL="548640" lvl="1" indent="-274320" fontAlgn="auto">
              <a:spcAft>
                <a:spcPts val="0"/>
              </a:spcAft>
              <a:buFont typeface="Wingdings 3"/>
              <a:buChar char=""/>
              <a:defRPr/>
            </a:pPr>
            <a:r>
              <a:rPr lang="en-US" altLang="ja-JP" dirty="0" smtClean="0"/>
              <a:t>do semantic analysis on Tweet</a:t>
            </a:r>
          </a:p>
          <a:p>
            <a:pPr marL="822960" lvl="2" fontAlgn="auto">
              <a:spcAft>
                <a:spcPts val="0"/>
              </a:spcAft>
              <a:buClr>
                <a:schemeClr val="bg1">
                  <a:shade val="50000"/>
                </a:schemeClr>
              </a:buClr>
              <a:buFont typeface="Wingdings 3"/>
              <a:buChar char=""/>
              <a:defRPr/>
            </a:pPr>
            <a:r>
              <a:rPr lang="en-US" altLang="ja-JP" dirty="0" smtClean="0"/>
              <a:t>to obtain tweets on the target event precisely</a:t>
            </a:r>
          </a:p>
          <a:p>
            <a:pPr marL="548640" lvl="1" indent="-274320" fontAlgn="auto">
              <a:spcAft>
                <a:spcPts val="0"/>
              </a:spcAft>
              <a:buFont typeface="Wingdings 3"/>
              <a:buChar char=""/>
              <a:defRPr/>
            </a:pPr>
            <a:r>
              <a:rPr lang="en-US" altLang="ja-JP" dirty="0" smtClean="0"/>
              <a:t>regard Twitter user as a sensor</a:t>
            </a:r>
          </a:p>
          <a:p>
            <a:pPr marL="822960" lvl="2" fontAlgn="auto">
              <a:spcAft>
                <a:spcPts val="0"/>
              </a:spcAft>
              <a:buClr>
                <a:schemeClr val="bg1">
                  <a:shade val="50000"/>
                </a:schemeClr>
              </a:buClr>
              <a:buFont typeface="Wingdings 3"/>
              <a:buChar char=""/>
              <a:defRPr/>
            </a:pPr>
            <a:r>
              <a:rPr lang="en-US" altLang="ja-JP" dirty="0" smtClean="0"/>
              <a:t>to detect the target event</a:t>
            </a:r>
          </a:p>
          <a:p>
            <a:pPr marL="822960" lvl="2" fontAlgn="auto">
              <a:spcAft>
                <a:spcPts val="0"/>
              </a:spcAft>
              <a:buClr>
                <a:schemeClr val="bg1">
                  <a:shade val="50000"/>
                </a:schemeClr>
              </a:buClr>
              <a:buFont typeface="Wingdings 3"/>
              <a:buChar char=""/>
              <a:defRPr/>
            </a:pPr>
            <a:r>
              <a:rPr lang="en-US" altLang="ja-JP" dirty="0" smtClean="0"/>
              <a:t>to estimate location of the target</a:t>
            </a:r>
          </a:p>
          <a:p>
            <a:pPr marL="822960" lvl="2" fontAlgn="auto">
              <a:spcAft>
                <a:spcPts val="0"/>
              </a:spcAft>
              <a:buClr>
                <a:schemeClr val="bg1">
                  <a:shade val="50000"/>
                </a:schemeClr>
              </a:buClr>
              <a:buFont typeface="Wingdings 3"/>
              <a:buNone/>
              <a:defRPr/>
            </a:pPr>
            <a:endParaRPr lang="en-US" altLang="ja-JP" dirty="0" smtClean="0"/>
          </a:p>
          <a:p>
            <a:pPr marL="274320" indent="-274320" fontAlgn="auto">
              <a:spcAft>
                <a:spcPts val="0"/>
              </a:spcAft>
              <a:buFont typeface="Wingdings 3"/>
              <a:buChar char=""/>
              <a:defRPr/>
            </a:pPr>
            <a:r>
              <a:rPr lang="en-US" altLang="ja-JP" dirty="0" smtClean="0"/>
              <a:t>produce a probabilistic </a:t>
            </a:r>
            <a:r>
              <a:rPr lang="en-US" altLang="ja-JP" dirty="0" err="1" smtClean="0"/>
              <a:t>spatio</a:t>
            </a:r>
            <a:r>
              <a:rPr lang="en-US" altLang="ja-JP" dirty="0" smtClean="0"/>
              <a:t>-temporal model for </a:t>
            </a:r>
          </a:p>
          <a:p>
            <a:pPr marL="548640" lvl="1" indent="-274320" fontAlgn="auto">
              <a:spcAft>
                <a:spcPts val="0"/>
              </a:spcAft>
              <a:buFont typeface="Wingdings 3"/>
              <a:buChar char=""/>
              <a:defRPr/>
            </a:pPr>
            <a:r>
              <a:rPr lang="en-US" altLang="ja-JP" dirty="0" smtClean="0"/>
              <a:t>event detection</a:t>
            </a:r>
          </a:p>
          <a:p>
            <a:pPr marL="548640" lvl="1" indent="-274320" fontAlgn="auto">
              <a:spcAft>
                <a:spcPts val="0"/>
              </a:spcAft>
              <a:buFont typeface="Wingdings 3"/>
              <a:buChar char=""/>
              <a:defRPr/>
            </a:pPr>
            <a:r>
              <a:rPr lang="en-US" altLang="ja-JP" dirty="0" smtClean="0"/>
              <a:t>location estimation</a:t>
            </a:r>
          </a:p>
          <a:p>
            <a:pPr marL="548640" lvl="1"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r>
              <a:rPr lang="en-US" altLang="ja-JP" sz="2400" dirty="0" smtClean="0"/>
              <a:t>propose Earthquake Reporting System using Japanese tweets</a:t>
            </a:r>
            <a:endParaRPr lang="ja-JP" altLang="en-US" sz="2400" dirty="0" smtClean="0"/>
          </a:p>
          <a:p>
            <a:pPr marL="274320" indent="-274320" fontAlgn="auto">
              <a:spcAft>
                <a:spcPts val="0"/>
              </a:spcAft>
              <a:buFont typeface="Wingdings 3"/>
              <a:buChar char=""/>
              <a:defRPr/>
            </a:pPr>
            <a:endParaRPr lang="en-US" altLang="ja-JP" dirty="0" smtClean="0"/>
          </a:p>
          <a:p>
            <a:pPr marL="548640" lvl="1"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endParaRPr lang="en-US" altLang="ja-JP" dirty="0" smtClean="0"/>
          </a:p>
          <a:p>
            <a:pPr marL="548640" lvl="1" indent="-274320" fontAlgn="auto">
              <a:spcAft>
                <a:spcPts val="0"/>
              </a:spcAft>
              <a:buFont typeface="Wingdings 3"/>
              <a:buNone/>
              <a:defRPr/>
            </a:pPr>
            <a:endParaRPr lang="en-US" altLang="ja-JP" dirty="0" smtClean="0"/>
          </a:p>
          <a:p>
            <a:pPr marL="274320" indent="-274320" fontAlgn="auto">
              <a:spcAft>
                <a:spcPts val="0"/>
              </a:spcAft>
              <a:buFont typeface="Wingdings 3"/>
              <a:buNone/>
              <a:defRPr/>
            </a:pPr>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タイトル 1"/>
          <p:cNvSpPr>
            <a:spLocks noGrp="1"/>
          </p:cNvSpPr>
          <p:nvPr>
            <p:ph type="title"/>
          </p:nvPr>
        </p:nvSpPr>
        <p:spPr/>
        <p:txBody>
          <a:bodyPr/>
          <a:lstStyle/>
          <a:p>
            <a:r>
              <a:rPr lang="en-US" altLang="ja-JP" smtClean="0"/>
              <a:t>Twitter and Earthquakes in Japan</a:t>
            </a:r>
            <a:endParaRPr lang="ja-JP" altLang="en-US" smtClean="0"/>
          </a:p>
        </p:txBody>
      </p:sp>
      <p:pic>
        <p:nvPicPr>
          <p:cNvPr id="29698" name="Picture 3"/>
          <p:cNvPicPr>
            <a:picLocks noChangeAspect="1" noChangeArrowheads="1"/>
          </p:cNvPicPr>
          <p:nvPr/>
        </p:nvPicPr>
        <p:blipFill>
          <a:blip r:embed="rId4"/>
          <a:srcRect/>
          <a:stretch>
            <a:fillRect/>
          </a:stretch>
        </p:blipFill>
        <p:spPr bwMode="auto">
          <a:xfrm>
            <a:off x="4357688" y="3786188"/>
            <a:ext cx="4714875" cy="2500312"/>
          </a:xfrm>
          <a:prstGeom prst="rect">
            <a:avLst/>
          </a:prstGeom>
          <a:noFill/>
          <a:ln w="9525">
            <a:noFill/>
            <a:miter lim="800000"/>
            <a:headEnd/>
            <a:tailEnd/>
          </a:ln>
        </p:spPr>
      </p:pic>
      <p:pic>
        <p:nvPicPr>
          <p:cNvPr id="29699" name="図 5" descr="TwitterUserDistribution-2.0.gif"/>
          <p:cNvPicPr>
            <a:picLocks noChangeAspect="1"/>
          </p:cNvPicPr>
          <p:nvPr/>
        </p:nvPicPr>
        <p:blipFill>
          <a:blip r:embed="rId5"/>
          <a:srcRect/>
          <a:stretch>
            <a:fillRect/>
          </a:stretch>
        </p:blipFill>
        <p:spPr bwMode="auto">
          <a:xfrm>
            <a:off x="-285750" y="1214438"/>
            <a:ext cx="5700713" cy="2436812"/>
          </a:xfrm>
          <a:prstGeom prst="rect">
            <a:avLst/>
          </a:prstGeom>
          <a:noFill/>
          <a:ln w="9525">
            <a:noFill/>
            <a:miter lim="800000"/>
            <a:headEnd/>
            <a:tailEnd/>
          </a:ln>
        </p:spPr>
      </p:pic>
      <p:sp>
        <p:nvSpPr>
          <p:cNvPr id="29700" name="テキスト ボックス 6"/>
          <p:cNvSpPr txBox="1">
            <a:spLocks noChangeArrowheads="1"/>
          </p:cNvSpPr>
          <p:nvPr/>
        </p:nvSpPr>
        <p:spPr bwMode="auto">
          <a:xfrm>
            <a:off x="142875" y="3929063"/>
            <a:ext cx="4143375" cy="1570037"/>
          </a:xfrm>
          <a:prstGeom prst="rect">
            <a:avLst/>
          </a:prstGeom>
          <a:noFill/>
          <a:ln w="9525">
            <a:noFill/>
            <a:miter lim="800000"/>
            <a:headEnd/>
            <a:tailEnd/>
          </a:ln>
        </p:spPr>
        <p:txBody>
          <a:bodyPr>
            <a:spAutoFit/>
          </a:bodyPr>
          <a:lstStyle/>
          <a:p>
            <a:r>
              <a:rPr lang="en-US" altLang="ja-JP" sz="3200">
                <a:latin typeface="Gill Sans MT" pitchFamily="34" charset="0"/>
              </a:rPr>
              <a:t>a map of earthquake occurrences world wide</a:t>
            </a:r>
          </a:p>
        </p:txBody>
      </p:sp>
      <p:sp>
        <p:nvSpPr>
          <p:cNvPr id="29701" name="テキスト ボックス 7"/>
          <p:cNvSpPr txBox="1">
            <a:spLocks noChangeArrowheads="1"/>
          </p:cNvSpPr>
          <p:nvPr/>
        </p:nvSpPr>
        <p:spPr bwMode="auto">
          <a:xfrm>
            <a:off x="4929188" y="1279525"/>
            <a:ext cx="4214812" cy="1077913"/>
          </a:xfrm>
          <a:prstGeom prst="rect">
            <a:avLst/>
          </a:prstGeom>
          <a:noFill/>
          <a:ln w="9525">
            <a:noFill/>
            <a:miter lim="800000"/>
            <a:headEnd/>
            <a:tailEnd/>
          </a:ln>
        </p:spPr>
        <p:txBody>
          <a:bodyPr>
            <a:spAutoFit/>
          </a:bodyPr>
          <a:lstStyle/>
          <a:p>
            <a:r>
              <a:rPr lang="en-US" altLang="ja-JP" sz="3200">
                <a:latin typeface="Gill Sans MT" pitchFamily="34" charset="0"/>
              </a:rPr>
              <a:t>a map of Twitter user</a:t>
            </a:r>
          </a:p>
          <a:p>
            <a:r>
              <a:rPr lang="en-US" altLang="ja-JP" sz="3200">
                <a:latin typeface="Gill Sans MT" pitchFamily="34" charset="0"/>
              </a:rPr>
              <a:t>world wide</a:t>
            </a:r>
            <a:endParaRPr lang="ja-JP" altLang="en-US" sz="3200">
              <a:latin typeface="Gill Sans MT" pitchFamily="34" charset="0"/>
            </a:endParaRPr>
          </a:p>
        </p:txBody>
      </p:sp>
      <p:sp>
        <p:nvSpPr>
          <p:cNvPr id="9" name="テキスト ボックス 8"/>
          <p:cNvSpPr txBox="1">
            <a:spLocks noChangeArrowheads="1"/>
          </p:cNvSpPr>
          <p:nvPr/>
        </p:nvSpPr>
        <p:spPr bwMode="auto">
          <a:xfrm>
            <a:off x="214313" y="5429250"/>
            <a:ext cx="8643937" cy="1077913"/>
          </a:xfrm>
          <a:prstGeom prst="rect">
            <a:avLst/>
          </a:prstGeom>
          <a:noFill/>
          <a:ln w="9525">
            <a:noFill/>
            <a:miter lim="800000"/>
            <a:headEnd/>
            <a:tailEnd/>
          </a:ln>
        </p:spPr>
        <p:txBody>
          <a:bodyPr>
            <a:spAutoFit/>
          </a:bodyPr>
          <a:lstStyle/>
          <a:p>
            <a:r>
              <a:rPr lang="en-US" altLang="ja-JP" sz="3200">
                <a:latin typeface="Gill Sans MT" pitchFamily="34" charset="0"/>
              </a:rPr>
              <a:t>The intersection is regions with many earthquakes and large twitter users.</a:t>
            </a:r>
            <a:endParaRPr lang="ja-JP" altLang="en-US" sz="3200">
              <a:latin typeface="Gill Sans MT" pitchFamily="34" charset="0"/>
            </a:endParaRPr>
          </a:p>
        </p:txBody>
      </p:sp>
      <p:grpSp>
        <p:nvGrpSpPr>
          <p:cNvPr id="20" name="グループ化 19"/>
          <p:cNvGrpSpPr/>
          <p:nvPr/>
        </p:nvGrpSpPr>
        <p:grpSpPr>
          <a:xfrm>
            <a:off x="1071538" y="1428736"/>
            <a:ext cx="3357586" cy="714380"/>
            <a:chOff x="1071538" y="1428736"/>
            <a:chExt cx="3357586" cy="714380"/>
          </a:xfrm>
          <a:solidFill>
            <a:srgbClr val="FF0000">
              <a:alpha val="30000"/>
            </a:srgbClr>
          </a:solidFill>
        </p:grpSpPr>
        <p:sp>
          <p:nvSpPr>
            <p:cNvPr id="10" name="円/楕円 9"/>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1" name="円/楕円 10"/>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2" name="円/楕円 11"/>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3" name="円/楕円 12"/>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grpSp>
        <p:nvGrpSpPr>
          <p:cNvPr id="19" name="グループ化 18"/>
          <p:cNvGrpSpPr>
            <a:grpSpLocks/>
          </p:cNvGrpSpPr>
          <p:nvPr/>
        </p:nvGrpSpPr>
        <p:grpSpPr bwMode="auto">
          <a:xfrm>
            <a:off x="5143500" y="4143375"/>
            <a:ext cx="4000500" cy="1714500"/>
            <a:chOff x="5143504" y="4143380"/>
            <a:chExt cx="4000496" cy="1714512"/>
          </a:xfrm>
        </p:grpSpPr>
        <p:sp>
          <p:nvSpPr>
            <p:cNvPr id="14" name="角丸四角形 13"/>
            <p:cNvSpPr/>
            <p:nvPr/>
          </p:nvSpPr>
          <p:spPr>
            <a:xfrm>
              <a:off x="5143504" y="4286256"/>
              <a:ext cx="500062" cy="642943"/>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5500692" y="4857760"/>
              <a:ext cx="500062"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6" name="角丸四角形 15"/>
            <p:cNvSpPr/>
            <p:nvPr/>
          </p:nvSpPr>
          <p:spPr>
            <a:xfrm>
              <a:off x="8215314" y="4143380"/>
              <a:ext cx="428625"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7" name="角丸四角形 16"/>
            <p:cNvSpPr/>
            <p:nvPr/>
          </p:nvSpPr>
          <p:spPr>
            <a:xfrm>
              <a:off x="7000877" y="4357695"/>
              <a:ext cx="1142999" cy="357189"/>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8" name="角丸四角形 17"/>
            <p:cNvSpPr/>
            <p:nvPr/>
          </p:nvSpPr>
          <p:spPr>
            <a:xfrm>
              <a:off x="8643938" y="4929199"/>
              <a:ext cx="500062"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a:grpSpLocks/>
          </p:cNvGrpSpPr>
          <p:nvPr/>
        </p:nvGrpSpPr>
        <p:grpSpPr bwMode="auto">
          <a:xfrm>
            <a:off x="4357688" y="3786188"/>
            <a:ext cx="4786312" cy="2500312"/>
            <a:chOff x="4357686" y="3786190"/>
            <a:chExt cx="4786314" cy="2500330"/>
          </a:xfrm>
        </p:grpSpPr>
        <p:pic>
          <p:nvPicPr>
            <p:cNvPr id="31752" name="Picture 3"/>
            <p:cNvPicPr>
              <a:picLocks noChangeAspect="1" noChangeArrowheads="1"/>
            </p:cNvPicPr>
            <p:nvPr/>
          </p:nvPicPr>
          <p:blipFill>
            <a:blip r:embed="rId3"/>
            <a:srcRect/>
            <a:stretch>
              <a:fillRect/>
            </a:stretch>
          </p:blipFill>
          <p:spPr bwMode="auto">
            <a:xfrm>
              <a:off x="4357686" y="3786190"/>
              <a:ext cx="4714908" cy="2500330"/>
            </a:xfrm>
            <a:prstGeom prst="rect">
              <a:avLst/>
            </a:prstGeom>
            <a:noFill/>
            <a:ln w="9525">
              <a:noFill/>
              <a:miter lim="800000"/>
              <a:headEnd/>
              <a:tailEnd/>
            </a:ln>
          </p:spPr>
        </p:pic>
        <p:grpSp>
          <p:nvGrpSpPr>
            <p:cNvPr id="31753" name="グループ化 11"/>
            <p:cNvGrpSpPr>
              <a:grpSpLocks/>
            </p:cNvGrpSpPr>
            <p:nvPr/>
          </p:nvGrpSpPr>
          <p:grpSpPr bwMode="auto">
            <a:xfrm>
              <a:off x="5143504" y="4143380"/>
              <a:ext cx="4000496" cy="1714512"/>
              <a:chOff x="5143504" y="4143380"/>
              <a:chExt cx="4000496" cy="1714512"/>
            </a:xfrm>
          </p:grpSpPr>
          <p:sp>
            <p:nvSpPr>
              <p:cNvPr id="13" name="角丸四角形 12"/>
              <p:cNvSpPr/>
              <p:nvPr/>
            </p:nvSpPr>
            <p:spPr>
              <a:xfrm>
                <a:off x="5143498" y="4286256"/>
                <a:ext cx="500063" cy="642943"/>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4" name="角丸四角形 13"/>
              <p:cNvSpPr/>
              <p:nvPr/>
            </p:nvSpPr>
            <p:spPr>
              <a:xfrm>
                <a:off x="5500686" y="4857760"/>
                <a:ext cx="500062"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7" name="角丸四角形 16"/>
              <p:cNvSpPr/>
              <p:nvPr/>
            </p:nvSpPr>
            <p:spPr>
              <a:xfrm>
                <a:off x="8215313" y="4143380"/>
                <a:ext cx="428625" cy="1000132"/>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8" name="角丸四角形 17"/>
              <p:cNvSpPr/>
              <p:nvPr/>
            </p:nvSpPr>
            <p:spPr>
              <a:xfrm>
                <a:off x="7000874" y="4357695"/>
                <a:ext cx="1143001" cy="357189"/>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9" name="角丸四角形 18"/>
              <p:cNvSpPr/>
              <p:nvPr/>
            </p:nvSpPr>
            <p:spPr>
              <a:xfrm>
                <a:off x="8643938" y="4929199"/>
                <a:ext cx="500062" cy="571504"/>
              </a:xfrm>
              <a:prstGeom prst="roundRect">
                <a:avLst/>
              </a:prstGeom>
              <a:solidFill>
                <a:schemeClr val="accent2">
                  <a:lumMod val="75000"/>
                  <a:alpha val="3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grpSp>
      <p:sp>
        <p:nvSpPr>
          <p:cNvPr id="31746" name="タイトル 1"/>
          <p:cNvSpPr>
            <a:spLocks noGrp="1"/>
          </p:cNvSpPr>
          <p:nvPr>
            <p:ph type="title"/>
          </p:nvPr>
        </p:nvSpPr>
        <p:spPr/>
        <p:txBody>
          <a:bodyPr/>
          <a:lstStyle/>
          <a:p>
            <a:r>
              <a:rPr lang="en-US" altLang="ja-JP" smtClean="0"/>
              <a:t>Twitter and Earthquakes in Japan</a:t>
            </a:r>
            <a:endParaRPr lang="ja-JP" altLang="en-US" smtClean="0"/>
          </a:p>
        </p:txBody>
      </p:sp>
      <p:grpSp>
        <p:nvGrpSpPr>
          <p:cNvPr id="21" name="グループ化 20"/>
          <p:cNvGrpSpPr>
            <a:grpSpLocks/>
          </p:cNvGrpSpPr>
          <p:nvPr/>
        </p:nvGrpSpPr>
        <p:grpSpPr bwMode="auto">
          <a:xfrm>
            <a:off x="-285750" y="1214438"/>
            <a:ext cx="5700713" cy="2436812"/>
            <a:chOff x="-285784" y="1214422"/>
            <a:chExt cx="5700725" cy="2437113"/>
          </a:xfrm>
        </p:grpSpPr>
        <p:pic>
          <p:nvPicPr>
            <p:cNvPr id="31750" name="図 5" descr="TwitterUserDistribution-2.0.gif"/>
            <p:cNvPicPr>
              <a:picLocks noChangeAspect="1"/>
            </p:cNvPicPr>
            <p:nvPr/>
          </p:nvPicPr>
          <p:blipFill>
            <a:blip r:embed="rId4"/>
            <a:srcRect/>
            <a:stretch>
              <a:fillRect/>
            </a:stretch>
          </p:blipFill>
          <p:spPr bwMode="auto">
            <a:xfrm>
              <a:off x="-285784" y="1214422"/>
              <a:ext cx="5700725" cy="2437113"/>
            </a:xfrm>
            <a:prstGeom prst="rect">
              <a:avLst/>
            </a:prstGeom>
            <a:noFill/>
            <a:ln w="9525">
              <a:noFill/>
              <a:miter lim="800000"/>
              <a:headEnd/>
              <a:tailEnd/>
            </a:ln>
          </p:spPr>
        </p:pic>
        <p:grpSp>
          <p:nvGrpSpPr>
            <p:cNvPr id="7" name="グループ化 6"/>
            <p:cNvGrpSpPr/>
            <p:nvPr/>
          </p:nvGrpSpPr>
          <p:grpSpPr>
            <a:xfrm>
              <a:off x="1071538" y="1428736"/>
              <a:ext cx="3357586" cy="714380"/>
              <a:chOff x="1071538" y="1428736"/>
              <a:chExt cx="3357586" cy="714380"/>
            </a:xfrm>
            <a:solidFill>
              <a:srgbClr val="FF0000">
                <a:alpha val="30000"/>
              </a:srgbClr>
            </a:solidFill>
          </p:grpSpPr>
          <p:sp>
            <p:nvSpPr>
              <p:cNvPr id="8" name="円/楕円 7"/>
              <p:cNvSpPr/>
              <p:nvPr/>
            </p:nvSpPr>
            <p:spPr>
              <a:xfrm>
                <a:off x="1071538" y="1500174"/>
                <a:ext cx="285752" cy="642942"/>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9" name="円/楕円 8"/>
              <p:cNvSpPr/>
              <p:nvPr/>
            </p:nvSpPr>
            <p:spPr>
              <a:xfrm>
                <a:off x="1366814" y="1571612"/>
                <a:ext cx="561980"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0" name="円/楕円 9"/>
              <p:cNvSpPr/>
              <p:nvPr/>
            </p:nvSpPr>
            <p:spPr>
              <a:xfrm>
                <a:off x="2500298" y="1428736"/>
                <a:ext cx="428628" cy="571504"/>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11" name="円/楕円 10"/>
              <p:cNvSpPr/>
              <p:nvPr/>
            </p:nvSpPr>
            <p:spPr>
              <a:xfrm>
                <a:off x="4214810" y="1643050"/>
                <a:ext cx="214314" cy="500066"/>
              </a:xfrm>
              <a:prstGeom prst="ellipse">
                <a:avLst/>
              </a:prstGeom>
              <a:grpFill/>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grpSp>
      </p:grpSp>
      <p:sp>
        <p:nvSpPr>
          <p:cNvPr id="15" name="円/楕円 14"/>
          <p:cNvSpPr/>
          <p:nvPr/>
        </p:nvSpPr>
        <p:spPr>
          <a:xfrm>
            <a:off x="5857875" y="2928938"/>
            <a:ext cx="428625" cy="64293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20" name="テキスト ボックス 19"/>
          <p:cNvSpPr txBox="1">
            <a:spLocks noChangeArrowheads="1"/>
          </p:cNvSpPr>
          <p:nvPr/>
        </p:nvSpPr>
        <p:spPr bwMode="auto">
          <a:xfrm>
            <a:off x="428625" y="5429250"/>
            <a:ext cx="8501063" cy="954088"/>
          </a:xfrm>
          <a:prstGeom prst="rect">
            <a:avLst/>
          </a:prstGeom>
          <a:noFill/>
          <a:ln w="9525">
            <a:noFill/>
            <a:miter lim="800000"/>
            <a:headEnd/>
            <a:tailEnd/>
          </a:ln>
        </p:spPr>
        <p:txBody>
          <a:bodyPr>
            <a:spAutoFit/>
          </a:bodyPr>
          <a:lstStyle/>
          <a:p>
            <a:r>
              <a:rPr lang="en-US" altLang="ja-JP" sz="2800">
                <a:latin typeface="Gill Sans MT" pitchFamily="34" charset="0"/>
              </a:rPr>
              <a:t>Other regions: </a:t>
            </a:r>
          </a:p>
          <a:p>
            <a:r>
              <a:rPr lang="en-US" altLang="ja-JP" sz="2800">
                <a:latin typeface="Gill Sans MT" pitchFamily="34" charset="0"/>
              </a:rPr>
              <a:t>Indonesia, Turkey, Iran, Italy, and Pacific coastal US cities</a:t>
            </a:r>
            <a:endParaRPr lang="ja-JP" altLang="en-US" sz="2800">
              <a:latin typeface="Gill Sans MT"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7037E-7 L 0.1882 0.18727 " pathEditMode="relative" rAng="0" ptsTypes="AA">
                                      <p:cBhvr>
                                        <p:cTn id="6" dur="2000" fill="hold"/>
                                        <p:tgtEl>
                                          <p:spTgt spid="21"/>
                                        </p:tgtEl>
                                        <p:attrNameLst>
                                          <p:attrName>ppt_x</p:attrName>
                                          <p:attrName>ppt_y</p:attrName>
                                        </p:attrNameLst>
                                      </p:cBhvr>
                                      <p:rCtr x="94" y="94"/>
                                    </p:animMotion>
                                  </p:childTnLst>
                                </p:cTn>
                              </p:par>
                              <p:par>
                                <p:cTn id="7" presetID="0" presetClass="path" presetSubtype="0" accel="50000" decel="50000" fill="hold" nodeType="withEffect">
                                  <p:stCondLst>
                                    <p:cond delay="0"/>
                                  </p:stCondLst>
                                  <p:childTnLst>
                                    <p:animMotion origin="layout" path="M 7.22222E-6 -4.07407E-6 L -0.25989 -0.18912 " pathEditMode="relative" ptsTypes="AA">
                                      <p:cBhvr>
                                        <p:cTn id="8" dur="2000" fill="hold"/>
                                        <p:tgtEl>
                                          <p:spTgt spid="2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2"/>
</p:tagLst>
</file>

<file path=ppt/tags/tag2.xml><?xml version="1.0" encoding="utf-8"?>
<p:tagLst xmlns:a="http://schemas.openxmlformats.org/drawingml/2006/main" xmlns:r="http://schemas.openxmlformats.org/officeDocument/2006/relationships" xmlns:p="http://schemas.openxmlformats.org/presentationml/2006/main">
  <p:tag name="TIMING" val="|8.1|12.3|4.6"/>
</p:tagLst>
</file>

<file path=ppt/tags/tag3.xml><?xml version="1.0" encoding="utf-8"?>
<p:tagLst xmlns:a="http://schemas.openxmlformats.org/drawingml/2006/main" xmlns:r="http://schemas.openxmlformats.org/officeDocument/2006/relationships" xmlns:p="http://schemas.openxmlformats.org/presentationml/2006/main">
  <p:tag name="TIMING" val="|59.7|12.4|1.1"/>
</p:tagLst>
</file>

<file path=ppt/tags/tag4.xml><?xml version="1.0" encoding="utf-8"?>
<p:tagLst xmlns:a="http://schemas.openxmlformats.org/drawingml/2006/main" xmlns:r="http://schemas.openxmlformats.org/officeDocument/2006/relationships" xmlns:p="http://schemas.openxmlformats.org/presentationml/2006/main">
  <p:tag name="TIMING" val="|16.7|8.5|4.2"/>
</p:tagLst>
</file>

<file path=ppt/tags/tag5.xml><?xml version="1.0" encoding="utf-8"?>
<p:tagLst xmlns:a="http://schemas.openxmlformats.org/drawingml/2006/main" xmlns:r="http://schemas.openxmlformats.org/officeDocument/2006/relationships" xmlns:p="http://schemas.openxmlformats.org/presentationml/2006/main">
  <p:tag name="TIMING" val="|3.1"/>
</p:tagLst>
</file>

<file path=ppt/tags/tag6.xml><?xml version="1.0" encoding="utf-8"?>
<p:tagLst xmlns:a="http://schemas.openxmlformats.org/drawingml/2006/main" xmlns:r="http://schemas.openxmlformats.org/officeDocument/2006/relationships" xmlns:p="http://schemas.openxmlformats.org/presentationml/2006/main">
  <p:tag name="TIMING" val="|12.3|30.5|6.2"/>
</p:tagLst>
</file>

<file path=ppt/tags/tag7.xml><?xml version="1.0" encoding="utf-8"?>
<p:tagLst xmlns:a="http://schemas.openxmlformats.org/drawingml/2006/main" xmlns:r="http://schemas.openxmlformats.org/officeDocument/2006/relationships" xmlns:p="http://schemas.openxmlformats.org/presentationml/2006/main">
  <p:tag name="TIMING" val="|12.3|30.5|6.2"/>
</p:tagLst>
</file>

<file path=ppt/tags/tag8.xml><?xml version="1.0" encoding="utf-8"?>
<p:tagLst xmlns:a="http://schemas.openxmlformats.org/drawingml/2006/main" xmlns:r="http://schemas.openxmlformats.org/officeDocument/2006/relationships" xmlns:p="http://schemas.openxmlformats.org/presentationml/2006/main">
  <p:tag name="TIMING" val="|14.2|1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12216</TotalTime>
  <Words>1792</Words>
  <Application>Microsoft Office PowerPoint</Application>
  <PresentationFormat>On-screen Show (4:3)</PresentationFormat>
  <Paragraphs>535</Paragraphs>
  <Slides>50</Slides>
  <Notes>45</Notes>
  <HiddenSlides>0</HiddenSlides>
  <MMClips>0</MMClips>
  <ScaleCrop>false</ScaleCrop>
  <HeadingPairs>
    <vt:vector size="8" baseType="variant">
      <vt:variant>
        <vt:lpstr>Fonts Used</vt:lpstr>
      </vt:variant>
      <vt:variant>
        <vt:i4>9</vt:i4>
      </vt:variant>
      <vt:variant>
        <vt:lpstr>Design Template</vt:lpstr>
      </vt:variant>
      <vt:variant>
        <vt:i4>8</vt:i4>
      </vt:variant>
      <vt:variant>
        <vt:lpstr>Embedded OLE Servers</vt:lpstr>
      </vt:variant>
      <vt:variant>
        <vt:i4>1</vt:i4>
      </vt:variant>
      <vt:variant>
        <vt:lpstr>Slide Titles</vt:lpstr>
      </vt:variant>
      <vt:variant>
        <vt:i4>50</vt:i4>
      </vt:variant>
    </vt:vector>
  </HeadingPairs>
  <TitlesOfParts>
    <vt:vector size="68" baseType="lpstr">
      <vt:lpstr>Gill Sans MT</vt:lpstr>
      <vt:lpstr>ＭＳ Ｐゴシック</vt:lpstr>
      <vt:lpstr>Arial</vt:lpstr>
      <vt:lpstr>Bookman Old Style</vt:lpstr>
      <vt:lpstr>HG明朝E</vt:lpstr>
      <vt:lpstr>Wingdings 3</vt:lpstr>
      <vt:lpstr>Wingdings</vt:lpstr>
      <vt:lpstr>Calibri</vt:lpstr>
      <vt:lpstr>Adobe Fangsong Std R</vt:lpstr>
      <vt:lpstr>アース</vt:lpstr>
      <vt:lpstr>アース</vt:lpstr>
      <vt:lpstr>アース</vt:lpstr>
      <vt:lpstr>アース</vt:lpstr>
      <vt:lpstr>アース</vt:lpstr>
      <vt:lpstr>アース</vt:lpstr>
      <vt:lpstr>アース</vt:lpstr>
      <vt:lpstr>アース</vt:lpstr>
      <vt:lpstr>数式</vt:lpstr>
      <vt:lpstr>Earthquake Shakes Twitter User: Analyzing Tweets for Real-Time Event Detection</vt:lpstr>
      <vt:lpstr>Outline</vt:lpstr>
      <vt:lpstr>Outline</vt:lpstr>
      <vt:lpstr>What’s happening?</vt:lpstr>
      <vt:lpstr>Real-time Nature of Microblogging</vt:lpstr>
      <vt:lpstr>Our motivation</vt:lpstr>
      <vt:lpstr>Our Goals</vt:lpstr>
      <vt:lpstr>Twitter and Earthquakes in Japan</vt:lpstr>
      <vt:lpstr>Twitter and Earthquakes in Japan</vt:lpstr>
      <vt:lpstr>Outline</vt:lpstr>
      <vt:lpstr>Event detection algorithms</vt:lpstr>
      <vt:lpstr>Semantic Analysis on Tweet</vt:lpstr>
      <vt:lpstr>Semantic Analysis on Tweet</vt:lpstr>
      <vt:lpstr>Tweet as a Sensory Value</vt:lpstr>
      <vt:lpstr>Tweet as a Sensory Value</vt:lpstr>
      <vt:lpstr>Tweet as a Sensory Value</vt:lpstr>
      <vt:lpstr>Outline</vt:lpstr>
      <vt:lpstr>Probabilistic Model</vt:lpstr>
      <vt:lpstr>Temporal Model</vt:lpstr>
      <vt:lpstr>Temporal Model</vt:lpstr>
      <vt:lpstr>Temporal Model</vt:lpstr>
      <vt:lpstr>Spatial Model</vt:lpstr>
      <vt:lpstr>Bayesian Filters for Location Estimation</vt:lpstr>
      <vt:lpstr>Bayesian Filters for Location Estimation</vt:lpstr>
      <vt:lpstr>Information Diffusion Related to Real-time Events</vt:lpstr>
      <vt:lpstr>Information Diffusion Related to Real-time Events</vt:lpstr>
      <vt:lpstr>Outline</vt:lpstr>
      <vt:lpstr>Experiments And Evaluation</vt:lpstr>
      <vt:lpstr>Evaluation of Semantic Analysis</vt:lpstr>
      <vt:lpstr>Evaluation of Semantic Analysis</vt:lpstr>
      <vt:lpstr>Discussions of Semantic Analysis</vt:lpstr>
      <vt:lpstr>Experiments And Evaluation</vt:lpstr>
      <vt:lpstr>Evaluation of Spatial Estimation</vt:lpstr>
      <vt:lpstr>Evaluation of Spatial Estimation</vt:lpstr>
      <vt:lpstr>Evaluation of Spatial Estimation</vt:lpstr>
      <vt:lpstr>Evaluation of Spatial Estimation</vt:lpstr>
      <vt:lpstr>Evaluation of Spatial Estimation</vt:lpstr>
      <vt:lpstr>Discussions of Experiments</vt:lpstr>
      <vt:lpstr>Outline</vt:lpstr>
      <vt:lpstr>Earthquake Reporting System  </vt:lpstr>
      <vt:lpstr>Screenshot of Toretter.com</vt:lpstr>
      <vt:lpstr>Earthquake Reporting System  </vt:lpstr>
      <vt:lpstr>Results of Earthquake Detection</vt:lpstr>
      <vt:lpstr>Experiments And Evaluation</vt:lpstr>
      <vt:lpstr>Results of Earthquake Detection</vt:lpstr>
      <vt:lpstr>Outline</vt:lpstr>
      <vt:lpstr>Conclusions</vt:lpstr>
      <vt:lpstr>Slide 48</vt:lpstr>
      <vt:lpstr>Slide 49</vt:lpstr>
      <vt:lpstr>Temporal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Shakes Twitter User!!</dc:title>
  <dc:creator>user</dc:creator>
  <cp:lastModifiedBy>qyang</cp:lastModifiedBy>
  <cp:revision>482</cp:revision>
  <dcterms:created xsi:type="dcterms:W3CDTF">2010-10-27T12:19:41Z</dcterms:created>
  <dcterms:modified xsi:type="dcterms:W3CDTF">2011-03-12T11:02:32Z</dcterms:modified>
</cp:coreProperties>
</file>