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56" r:id="rId2"/>
    <p:sldId id="259" r:id="rId3"/>
    <p:sldId id="260" r:id="rId4"/>
    <p:sldId id="261" r:id="rId5"/>
    <p:sldId id="257" r:id="rId6"/>
    <p:sldId id="266" r:id="rId7"/>
    <p:sldId id="269" r:id="rId8"/>
    <p:sldId id="270" r:id="rId9"/>
    <p:sldId id="271" r:id="rId10"/>
    <p:sldId id="272" r:id="rId11"/>
    <p:sldId id="273" r:id="rId12"/>
    <p:sldId id="274" r:id="rId13"/>
    <p:sldId id="290" r:id="rId14"/>
    <p:sldId id="291" r:id="rId15"/>
    <p:sldId id="292" r:id="rId16"/>
    <p:sldId id="275" r:id="rId17"/>
    <p:sldId id="276" r:id="rId18"/>
    <p:sldId id="277" r:id="rId19"/>
    <p:sldId id="278" r:id="rId20"/>
    <p:sldId id="279" r:id="rId21"/>
    <p:sldId id="283" r:id="rId22"/>
    <p:sldId id="281" r:id="rId23"/>
    <p:sldId id="284" r:id="rId24"/>
    <p:sldId id="285" r:id="rId25"/>
    <p:sldId id="287" r:id="rId26"/>
    <p:sldId id="289" r:id="rId27"/>
    <p:sldId id="293" r:id="rId2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723" autoAdjust="0"/>
  </p:normalViewPr>
  <p:slideViewPr>
    <p:cSldViewPr snapToGrid="0" snapToObjects="1">
      <p:cViewPr>
        <p:scale>
          <a:sx n="95" d="100"/>
          <a:sy n="95" d="100"/>
        </p:scale>
        <p:origin x="-72" y="-3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CF279D-9F93-458D-87E9-448A3A519144}" type="doc">
      <dgm:prSet loTypeId="urn:microsoft.com/office/officeart/2005/8/layout/radial6" loCatId="relationship" qsTypeId="urn:microsoft.com/office/officeart/2005/8/quickstyle/simple3" qsCatId="simple" csTypeId="urn:microsoft.com/office/officeart/2005/8/colors/accent1_2#1" csCatId="accent1" phldr="1"/>
      <dgm:spPr/>
      <dgm:t>
        <a:bodyPr/>
        <a:lstStyle/>
        <a:p>
          <a:endParaRPr lang="en-US"/>
        </a:p>
      </dgm:t>
    </dgm:pt>
    <dgm:pt modelId="{7EAAF1A9-98D6-4A8E-B14D-2875ED6CA467}">
      <dgm:prSet phldrT="[Text]"/>
      <dgm:spPr/>
      <dgm:t>
        <a:bodyPr/>
        <a:lstStyle/>
        <a:p>
          <a:r>
            <a:rPr lang="en-US" dirty="0" smtClean="0"/>
            <a:t>Social Media</a:t>
          </a:r>
          <a:endParaRPr lang="en-US" dirty="0"/>
        </a:p>
      </dgm:t>
    </dgm:pt>
    <dgm:pt modelId="{B43E2886-5057-4379-9BC5-B82C9A166B1C}" type="parTrans" cxnId="{8749A48C-7104-490E-98E1-C5AD87DCB1C0}">
      <dgm:prSet/>
      <dgm:spPr/>
      <dgm:t>
        <a:bodyPr/>
        <a:lstStyle/>
        <a:p>
          <a:endParaRPr lang="en-US"/>
        </a:p>
      </dgm:t>
    </dgm:pt>
    <dgm:pt modelId="{5ED9254A-93FD-4786-92EC-78E68BFFA3AC}" type="sibTrans" cxnId="{8749A48C-7104-490E-98E1-C5AD87DCB1C0}">
      <dgm:prSet/>
      <dgm:spPr/>
      <dgm:t>
        <a:bodyPr/>
        <a:lstStyle/>
        <a:p>
          <a:endParaRPr lang="en-US"/>
        </a:p>
      </dgm:t>
    </dgm:pt>
    <dgm:pt modelId="{BE1E7DD3-A408-4840-8DE1-E0C1E5320E37}">
      <dgm:prSet phldrT="[Text]"/>
      <dgm:spPr/>
      <dgm:t>
        <a:bodyPr/>
        <a:lstStyle/>
        <a:p>
          <a:r>
            <a:rPr lang="en-US" b="1" dirty="0" smtClean="0"/>
            <a:t>Social Networking</a:t>
          </a:r>
          <a:endParaRPr lang="en-US" b="1" dirty="0"/>
        </a:p>
      </dgm:t>
    </dgm:pt>
    <dgm:pt modelId="{103E0FE9-D738-498F-975A-E60717DCD94B}" type="parTrans" cxnId="{6CCDFCC1-BC6D-4813-A556-FC9C30D69091}">
      <dgm:prSet/>
      <dgm:spPr/>
      <dgm:t>
        <a:bodyPr/>
        <a:lstStyle/>
        <a:p>
          <a:endParaRPr lang="en-US"/>
        </a:p>
      </dgm:t>
    </dgm:pt>
    <dgm:pt modelId="{E6801B18-2756-4995-9993-2878DA8409B7}" type="sibTrans" cxnId="{6CCDFCC1-BC6D-4813-A556-FC9C30D69091}">
      <dgm:prSet/>
      <dgm:spPr/>
      <dgm:t>
        <a:bodyPr/>
        <a:lstStyle/>
        <a:p>
          <a:endParaRPr lang="en-US"/>
        </a:p>
      </dgm:t>
    </dgm:pt>
    <dgm:pt modelId="{764D10E3-885E-4367-BA82-8F400898A59F}">
      <dgm:prSet phldrT="[Text]" custT="1"/>
      <dgm:spPr/>
      <dgm:t>
        <a:bodyPr/>
        <a:lstStyle/>
        <a:p>
          <a:r>
            <a:rPr lang="en-US" sz="1050" b="1" dirty="0" smtClean="0"/>
            <a:t>Blogs</a:t>
          </a:r>
        </a:p>
        <a:p>
          <a:r>
            <a:rPr lang="en-US" sz="1000" b="1" dirty="0" err="1" smtClean="0"/>
            <a:t>Microblogging</a:t>
          </a:r>
          <a:endParaRPr lang="en-US" sz="1050" b="1" dirty="0"/>
        </a:p>
      </dgm:t>
    </dgm:pt>
    <dgm:pt modelId="{5A5555AB-1E16-40CA-852F-B3BEA9B7FE03}" type="parTrans" cxnId="{9411F1A1-FF31-44C1-A71B-19ED3FE6BBF4}">
      <dgm:prSet/>
      <dgm:spPr/>
      <dgm:t>
        <a:bodyPr/>
        <a:lstStyle/>
        <a:p>
          <a:endParaRPr lang="en-US"/>
        </a:p>
      </dgm:t>
    </dgm:pt>
    <dgm:pt modelId="{81D15382-DD54-4EF4-8104-179236D4DEBE}" type="sibTrans" cxnId="{9411F1A1-FF31-44C1-A71B-19ED3FE6BBF4}">
      <dgm:prSet/>
      <dgm:spPr/>
      <dgm:t>
        <a:bodyPr/>
        <a:lstStyle/>
        <a:p>
          <a:endParaRPr lang="en-US"/>
        </a:p>
      </dgm:t>
    </dgm:pt>
    <dgm:pt modelId="{A07AFE16-1394-4073-94AE-2B0EEB8EFA29}">
      <dgm:prSet phldrT="[Text]"/>
      <dgm:spPr/>
      <dgm:t>
        <a:bodyPr/>
        <a:lstStyle/>
        <a:p>
          <a:r>
            <a:rPr lang="en-US" b="1" dirty="0" smtClean="0"/>
            <a:t>Wiki</a:t>
          </a:r>
        </a:p>
        <a:p>
          <a:r>
            <a:rPr lang="en-US" b="1" dirty="0" smtClean="0"/>
            <a:t>Forum</a:t>
          </a:r>
          <a:endParaRPr lang="en-US" b="1" dirty="0"/>
        </a:p>
      </dgm:t>
    </dgm:pt>
    <dgm:pt modelId="{00E41EB0-E5BF-45DB-9CE9-514D91FB2F48}" type="parTrans" cxnId="{E072BA30-7993-40C8-B467-ABC6FCD9284E}">
      <dgm:prSet/>
      <dgm:spPr/>
      <dgm:t>
        <a:bodyPr/>
        <a:lstStyle/>
        <a:p>
          <a:endParaRPr lang="en-US"/>
        </a:p>
      </dgm:t>
    </dgm:pt>
    <dgm:pt modelId="{CFAB2891-395D-425F-AD43-1CF872C9DC96}" type="sibTrans" cxnId="{E072BA30-7993-40C8-B467-ABC6FCD9284E}">
      <dgm:prSet/>
      <dgm:spPr/>
      <dgm:t>
        <a:bodyPr/>
        <a:lstStyle/>
        <a:p>
          <a:endParaRPr lang="en-US"/>
        </a:p>
      </dgm:t>
    </dgm:pt>
    <dgm:pt modelId="{F9581513-CFBB-4159-B1A7-693B9CC19E57}">
      <dgm:prSet phldrT="[Text]"/>
      <dgm:spPr/>
      <dgm:t>
        <a:bodyPr/>
        <a:lstStyle/>
        <a:p>
          <a:r>
            <a:rPr lang="en-US" b="1" dirty="0" smtClean="0"/>
            <a:t>Content</a:t>
          </a:r>
        </a:p>
        <a:p>
          <a:r>
            <a:rPr lang="en-US" b="1" dirty="0" smtClean="0"/>
            <a:t>Sharing</a:t>
          </a:r>
          <a:endParaRPr lang="en-US" b="1" dirty="0"/>
        </a:p>
      </dgm:t>
    </dgm:pt>
    <dgm:pt modelId="{1C3CDF8E-7669-492A-9BE0-46E3F5608BA4}" type="parTrans" cxnId="{797641C9-E52D-4AC7-A151-54AA6F6A676E}">
      <dgm:prSet/>
      <dgm:spPr/>
      <dgm:t>
        <a:bodyPr/>
        <a:lstStyle/>
        <a:p>
          <a:endParaRPr lang="en-US"/>
        </a:p>
      </dgm:t>
    </dgm:pt>
    <dgm:pt modelId="{7DE8DE25-EC1F-4472-A3E0-0D240E4DA5F1}" type="sibTrans" cxnId="{797641C9-E52D-4AC7-A151-54AA6F6A676E}">
      <dgm:prSet/>
      <dgm:spPr/>
      <dgm:t>
        <a:bodyPr/>
        <a:lstStyle/>
        <a:p>
          <a:endParaRPr lang="en-US"/>
        </a:p>
      </dgm:t>
    </dgm:pt>
    <dgm:pt modelId="{FF441AD0-BD45-4C9B-9986-4FC77E9B4FE5}" type="pres">
      <dgm:prSet presAssocID="{93CF279D-9F93-458D-87E9-448A3A519144}" presName="Name0" presStyleCnt="0">
        <dgm:presLayoutVars>
          <dgm:chMax val="1"/>
          <dgm:dir/>
          <dgm:animLvl val="ctr"/>
          <dgm:resizeHandles val="exact"/>
        </dgm:presLayoutVars>
      </dgm:prSet>
      <dgm:spPr/>
      <dgm:t>
        <a:bodyPr/>
        <a:lstStyle/>
        <a:p>
          <a:endParaRPr lang="en-US"/>
        </a:p>
      </dgm:t>
    </dgm:pt>
    <dgm:pt modelId="{8C38EF22-46BA-4A3E-B004-6B49CE9C9ED3}" type="pres">
      <dgm:prSet presAssocID="{7EAAF1A9-98D6-4A8E-B14D-2875ED6CA467}" presName="centerShape" presStyleLbl="node0" presStyleIdx="0" presStyleCnt="1"/>
      <dgm:spPr/>
      <dgm:t>
        <a:bodyPr/>
        <a:lstStyle/>
        <a:p>
          <a:endParaRPr lang="en-US"/>
        </a:p>
      </dgm:t>
    </dgm:pt>
    <dgm:pt modelId="{D0A5E328-96F8-4B9A-A853-C31B22D4B92E}" type="pres">
      <dgm:prSet presAssocID="{BE1E7DD3-A408-4840-8DE1-E0C1E5320E37}" presName="node" presStyleLbl="node1" presStyleIdx="0" presStyleCnt="4">
        <dgm:presLayoutVars>
          <dgm:bulletEnabled val="1"/>
        </dgm:presLayoutVars>
      </dgm:prSet>
      <dgm:spPr/>
      <dgm:t>
        <a:bodyPr/>
        <a:lstStyle/>
        <a:p>
          <a:endParaRPr lang="en-US"/>
        </a:p>
      </dgm:t>
    </dgm:pt>
    <dgm:pt modelId="{C404000D-D2ED-49AE-8CE8-CFD85CE3B2DC}" type="pres">
      <dgm:prSet presAssocID="{BE1E7DD3-A408-4840-8DE1-E0C1E5320E37}" presName="dummy" presStyleCnt="0"/>
      <dgm:spPr/>
    </dgm:pt>
    <dgm:pt modelId="{C1C75665-94B0-48C3-A69F-B5514D17B03D}" type="pres">
      <dgm:prSet presAssocID="{E6801B18-2756-4995-9993-2878DA8409B7}" presName="sibTrans" presStyleLbl="sibTrans2D1" presStyleIdx="0" presStyleCnt="4"/>
      <dgm:spPr/>
      <dgm:t>
        <a:bodyPr/>
        <a:lstStyle/>
        <a:p>
          <a:endParaRPr lang="en-US"/>
        </a:p>
      </dgm:t>
    </dgm:pt>
    <dgm:pt modelId="{647BECFE-F890-4BD8-A433-6263A5450CEB}" type="pres">
      <dgm:prSet presAssocID="{764D10E3-885E-4367-BA82-8F400898A59F}" presName="node" presStyleLbl="node1" presStyleIdx="1" presStyleCnt="4">
        <dgm:presLayoutVars>
          <dgm:bulletEnabled val="1"/>
        </dgm:presLayoutVars>
      </dgm:prSet>
      <dgm:spPr/>
      <dgm:t>
        <a:bodyPr/>
        <a:lstStyle/>
        <a:p>
          <a:endParaRPr lang="en-US"/>
        </a:p>
      </dgm:t>
    </dgm:pt>
    <dgm:pt modelId="{5F04262B-5008-42B7-873E-6AA4A858BF5F}" type="pres">
      <dgm:prSet presAssocID="{764D10E3-885E-4367-BA82-8F400898A59F}" presName="dummy" presStyleCnt="0"/>
      <dgm:spPr/>
    </dgm:pt>
    <dgm:pt modelId="{A0FD3186-0682-47E7-ABB4-58994251BE92}" type="pres">
      <dgm:prSet presAssocID="{81D15382-DD54-4EF4-8104-179236D4DEBE}" presName="sibTrans" presStyleLbl="sibTrans2D1" presStyleIdx="1" presStyleCnt="4"/>
      <dgm:spPr/>
      <dgm:t>
        <a:bodyPr/>
        <a:lstStyle/>
        <a:p>
          <a:endParaRPr lang="en-US"/>
        </a:p>
      </dgm:t>
    </dgm:pt>
    <dgm:pt modelId="{7F09F6AE-E2D5-45D9-BA65-C9B82ADAAB05}" type="pres">
      <dgm:prSet presAssocID="{A07AFE16-1394-4073-94AE-2B0EEB8EFA29}" presName="node" presStyleLbl="node1" presStyleIdx="2" presStyleCnt="4">
        <dgm:presLayoutVars>
          <dgm:bulletEnabled val="1"/>
        </dgm:presLayoutVars>
      </dgm:prSet>
      <dgm:spPr/>
      <dgm:t>
        <a:bodyPr/>
        <a:lstStyle/>
        <a:p>
          <a:endParaRPr lang="en-US"/>
        </a:p>
      </dgm:t>
    </dgm:pt>
    <dgm:pt modelId="{34F623AF-11BA-467F-8462-F7668B04D069}" type="pres">
      <dgm:prSet presAssocID="{A07AFE16-1394-4073-94AE-2B0EEB8EFA29}" presName="dummy" presStyleCnt="0"/>
      <dgm:spPr/>
    </dgm:pt>
    <dgm:pt modelId="{114F2E2D-C2B5-404E-B974-221706444F57}" type="pres">
      <dgm:prSet presAssocID="{CFAB2891-395D-425F-AD43-1CF872C9DC96}" presName="sibTrans" presStyleLbl="sibTrans2D1" presStyleIdx="2" presStyleCnt="4"/>
      <dgm:spPr/>
      <dgm:t>
        <a:bodyPr/>
        <a:lstStyle/>
        <a:p>
          <a:endParaRPr lang="en-US"/>
        </a:p>
      </dgm:t>
    </dgm:pt>
    <dgm:pt modelId="{E894E2FC-50FE-42BA-B166-A5B209250227}" type="pres">
      <dgm:prSet presAssocID="{F9581513-CFBB-4159-B1A7-693B9CC19E57}" presName="node" presStyleLbl="node1" presStyleIdx="3" presStyleCnt="4">
        <dgm:presLayoutVars>
          <dgm:bulletEnabled val="1"/>
        </dgm:presLayoutVars>
      </dgm:prSet>
      <dgm:spPr/>
      <dgm:t>
        <a:bodyPr/>
        <a:lstStyle/>
        <a:p>
          <a:endParaRPr lang="en-US"/>
        </a:p>
      </dgm:t>
    </dgm:pt>
    <dgm:pt modelId="{8B20ECAA-1991-43A9-BD1E-4C94FA530684}" type="pres">
      <dgm:prSet presAssocID="{F9581513-CFBB-4159-B1A7-693B9CC19E57}" presName="dummy" presStyleCnt="0"/>
      <dgm:spPr/>
    </dgm:pt>
    <dgm:pt modelId="{BB14C41B-C145-4294-8B1E-EAC7E40A518F}" type="pres">
      <dgm:prSet presAssocID="{7DE8DE25-EC1F-4472-A3E0-0D240E4DA5F1}" presName="sibTrans" presStyleLbl="sibTrans2D1" presStyleIdx="3" presStyleCnt="4"/>
      <dgm:spPr/>
      <dgm:t>
        <a:bodyPr/>
        <a:lstStyle/>
        <a:p>
          <a:endParaRPr lang="en-US"/>
        </a:p>
      </dgm:t>
    </dgm:pt>
  </dgm:ptLst>
  <dgm:cxnLst>
    <dgm:cxn modelId="{E072BA30-7993-40C8-B467-ABC6FCD9284E}" srcId="{7EAAF1A9-98D6-4A8E-B14D-2875ED6CA467}" destId="{A07AFE16-1394-4073-94AE-2B0EEB8EFA29}" srcOrd="2" destOrd="0" parTransId="{00E41EB0-E5BF-45DB-9CE9-514D91FB2F48}" sibTransId="{CFAB2891-395D-425F-AD43-1CF872C9DC96}"/>
    <dgm:cxn modelId="{F836B4BF-7109-674B-992C-979B95281920}" type="presOf" srcId="{764D10E3-885E-4367-BA82-8F400898A59F}" destId="{647BECFE-F890-4BD8-A433-6263A5450CEB}" srcOrd="0" destOrd="0" presId="urn:microsoft.com/office/officeart/2005/8/layout/radial6"/>
    <dgm:cxn modelId="{31EEBEFA-60FD-8D4E-9753-E27E8E6F84D9}" type="presOf" srcId="{A07AFE16-1394-4073-94AE-2B0EEB8EFA29}" destId="{7F09F6AE-E2D5-45D9-BA65-C9B82ADAAB05}" srcOrd="0" destOrd="0" presId="urn:microsoft.com/office/officeart/2005/8/layout/radial6"/>
    <dgm:cxn modelId="{8749A48C-7104-490E-98E1-C5AD87DCB1C0}" srcId="{93CF279D-9F93-458D-87E9-448A3A519144}" destId="{7EAAF1A9-98D6-4A8E-B14D-2875ED6CA467}" srcOrd="0" destOrd="0" parTransId="{B43E2886-5057-4379-9BC5-B82C9A166B1C}" sibTransId="{5ED9254A-93FD-4786-92EC-78E68BFFA3AC}"/>
    <dgm:cxn modelId="{23BF75AB-3FF3-BD49-881A-88C17BC6FD97}" type="presOf" srcId="{7EAAF1A9-98D6-4A8E-B14D-2875ED6CA467}" destId="{8C38EF22-46BA-4A3E-B004-6B49CE9C9ED3}" srcOrd="0" destOrd="0" presId="urn:microsoft.com/office/officeart/2005/8/layout/radial6"/>
    <dgm:cxn modelId="{2B1FC0F9-D3D5-1441-AB30-18DF6A3AE9A6}" type="presOf" srcId="{81D15382-DD54-4EF4-8104-179236D4DEBE}" destId="{A0FD3186-0682-47E7-ABB4-58994251BE92}" srcOrd="0" destOrd="0" presId="urn:microsoft.com/office/officeart/2005/8/layout/radial6"/>
    <dgm:cxn modelId="{0ABC5D07-176F-A74D-837A-E4445173F436}" type="presOf" srcId="{E6801B18-2756-4995-9993-2878DA8409B7}" destId="{C1C75665-94B0-48C3-A69F-B5514D17B03D}" srcOrd="0" destOrd="0" presId="urn:microsoft.com/office/officeart/2005/8/layout/radial6"/>
    <dgm:cxn modelId="{6CCDFCC1-BC6D-4813-A556-FC9C30D69091}" srcId="{7EAAF1A9-98D6-4A8E-B14D-2875ED6CA467}" destId="{BE1E7DD3-A408-4840-8DE1-E0C1E5320E37}" srcOrd="0" destOrd="0" parTransId="{103E0FE9-D738-498F-975A-E60717DCD94B}" sibTransId="{E6801B18-2756-4995-9993-2878DA8409B7}"/>
    <dgm:cxn modelId="{007921DE-8255-9641-9DB9-623D29DE3B0F}" type="presOf" srcId="{CFAB2891-395D-425F-AD43-1CF872C9DC96}" destId="{114F2E2D-C2B5-404E-B974-221706444F57}" srcOrd="0" destOrd="0" presId="urn:microsoft.com/office/officeart/2005/8/layout/radial6"/>
    <dgm:cxn modelId="{3722F2D6-3667-564F-880F-13280D1A2A4F}" type="presOf" srcId="{93CF279D-9F93-458D-87E9-448A3A519144}" destId="{FF441AD0-BD45-4C9B-9986-4FC77E9B4FE5}" srcOrd="0" destOrd="0" presId="urn:microsoft.com/office/officeart/2005/8/layout/radial6"/>
    <dgm:cxn modelId="{A1B80D4D-AC6B-C844-A8E1-A4F8DA213803}" type="presOf" srcId="{F9581513-CFBB-4159-B1A7-693B9CC19E57}" destId="{E894E2FC-50FE-42BA-B166-A5B209250227}" srcOrd="0" destOrd="0" presId="urn:microsoft.com/office/officeart/2005/8/layout/radial6"/>
    <dgm:cxn modelId="{27E2EAD4-DD46-8B4E-8AE3-2B056EE453CD}" type="presOf" srcId="{7DE8DE25-EC1F-4472-A3E0-0D240E4DA5F1}" destId="{BB14C41B-C145-4294-8B1E-EAC7E40A518F}" srcOrd="0" destOrd="0" presId="urn:microsoft.com/office/officeart/2005/8/layout/radial6"/>
    <dgm:cxn modelId="{797641C9-E52D-4AC7-A151-54AA6F6A676E}" srcId="{7EAAF1A9-98D6-4A8E-B14D-2875ED6CA467}" destId="{F9581513-CFBB-4159-B1A7-693B9CC19E57}" srcOrd="3" destOrd="0" parTransId="{1C3CDF8E-7669-492A-9BE0-46E3F5608BA4}" sibTransId="{7DE8DE25-EC1F-4472-A3E0-0D240E4DA5F1}"/>
    <dgm:cxn modelId="{7962B444-D1E9-E847-AEAD-F0A1D78C9F1D}" type="presOf" srcId="{BE1E7DD3-A408-4840-8DE1-E0C1E5320E37}" destId="{D0A5E328-96F8-4B9A-A853-C31B22D4B92E}" srcOrd="0" destOrd="0" presId="urn:microsoft.com/office/officeart/2005/8/layout/radial6"/>
    <dgm:cxn modelId="{9411F1A1-FF31-44C1-A71B-19ED3FE6BBF4}" srcId="{7EAAF1A9-98D6-4A8E-B14D-2875ED6CA467}" destId="{764D10E3-885E-4367-BA82-8F400898A59F}" srcOrd="1" destOrd="0" parTransId="{5A5555AB-1E16-40CA-852F-B3BEA9B7FE03}" sibTransId="{81D15382-DD54-4EF4-8104-179236D4DEBE}"/>
    <dgm:cxn modelId="{F2F5C462-0EB3-1546-A712-8ACB0491ECA5}" type="presParOf" srcId="{FF441AD0-BD45-4C9B-9986-4FC77E9B4FE5}" destId="{8C38EF22-46BA-4A3E-B004-6B49CE9C9ED3}" srcOrd="0" destOrd="0" presId="urn:microsoft.com/office/officeart/2005/8/layout/radial6"/>
    <dgm:cxn modelId="{22D6AA60-093A-6F45-B123-5A5285E8DAF4}" type="presParOf" srcId="{FF441AD0-BD45-4C9B-9986-4FC77E9B4FE5}" destId="{D0A5E328-96F8-4B9A-A853-C31B22D4B92E}" srcOrd="1" destOrd="0" presId="urn:microsoft.com/office/officeart/2005/8/layout/radial6"/>
    <dgm:cxn modelId="{E6DB8261-6ABF-154D-BFDC-B228D873AE18}" type="presParOf" srcId="{FF441AD0-BD45-4C9B-9986-4FC77E9B4FE5}" destId="{C404000D-D2ED-49AE-8CE8-CFD85CE3B2DC}" srcOrd="2" destOrd="0" presId="urn:microsoft.com/office/officeart/2005/8/layout/radial6"/>
    <dgm:cxn modelId="{3880DB82-771E-124C-A0F2-B33F1E073E16}" type="presParOf" srcId="{FF441AD0-BD45-4C9B-9986-4FC77E9B4FE5}" destId="{C1C75665-94B0-48C3-A69F-B5514D17B03D}" srcOrd="3" destOrd="0" presId="urn:microsoft.com/office/officeart/2005/8/layout/radial6"/>
    <dgm:cxn modelId="{1138D319-DE0D-3440-AC30-A9E6C6B2EAB8}" type="presParOf" srcId="{FF441AD0-BD45-4C9B-9986-4FC77E9B4FE5}" destId="{647BECFE-F890-4BD8-A433-6263A5450CEB}" srcOrd="4" destOrd="0" presId="urn:microsoft.com/office/officeart/2005/8/layout/radial6"/>
    <dgm:cxn modelId="{5F027AB7-DD47-9944-AE1E-397549B3C2F4}" type="presParOf" srcId="{FF441AD0-BD45-4C9B-9986-4FC77E9B4FE5}" destId="{5F04262B-5008-42B7-873E-6AA4A858BF5F}" srcOrd="5" destOrd="0" presId="urn:microsoft.com/office/officeart/2005/8/layout/radial6"/>
    <dgm:cxn modelId="{BF668AEC-AFAC-494B-9E4B-DF4CF4788670}" type="presParOf" srcId="{FF441AD0-BD45-4C9B-9986-4FC77E9B4FE5}" destId="{A0FD3186-0682-47E7-ABB4-58994251BE92}" srcOrd="6" destOrd="0" presId="urn:microsoft.com/office/officeart/2005/8/layout/radial6"/>
    <dgm:cxn modelId="{E5D2B5BC-9BC7-474B-98D4-131DA58F6405}" type="presParOf" srcId="{FF441AD0-BD45-4C9B-9986-4FC77E9B4FE5}" destId="{7F09F6AE-E2D5-45D9-BA65-C9B82ADAAB05}" srcOrd="7" destOrd="0" presId="urn:microsoft.com/office/officeart/2005/8/layout/radial6"/>
    <dgm:cxn modelId="{9D5A22F5-FCE8-954D-AABF-423633C24FB3}" type="presParOf" srcId="{FF441AD0-BD45-4C9B-9986-4FC77E9B4FE5}" destId="{34F623AF-11BA-467F-8462-F7668B04D069}" srcOrd="8" destOrd="0" presId="urn:microsoft.com/office/officeart/2005/8/layout/radial6"/>
    <dgm:cxn modelId="{47A7024A-4815-7A43-AA6D-91D7CEFAADB9}" type="presParOf" srcId="{FF441AD0-BD45-4C9B-9986-4FC77E9B4FE5}" destId="{114F2E2D-C2B5-404E-B974-221706444F57}" srcOrd="9" destOrd="0" presId="urn:microsoft.com/office/officeart/2005/8/layout/radial6"/>
    <dgm:cxn modelId="{B3591ADC-402D-A249-8DD7-F5012E0EA549}" type="presParOf" srcId="{FF441AD0-BD45-4C9B-9986-4FC77E9B4FE5}" destId="{E894E2FC-50FE-42BA-B166-A5B209250227}" srcOrd="10" destOrd="0" presId="urn:microsoft.com/office/officeart/2005/8/layout/radial6"/>
    <dgm:cxn modelId="{2F098660-DB1C-B345-9FC5-D4469936216F}" type="presParOf" srcId="{FF441AD0-BD45-4C9B-9986-4FC77E9B4FE5}" destId="{8B20ECAA-1991-43A9-BD1E-4C94FA530684}" srcOrd="11" destOrd="0" presId="urn:microsoft.com/office/officeart/2005/8/layout/radial6"/>
    <dgm:cxn modelId="{9B201322-7014-A449-B257-108169C8EB7E}" type="presParOf" srcId="{FF441AD0-BD45-4C9B-9986-4FC77E9B4FE5}" destId="{BB14C41B-C145-4294-8B1E-EAC7E40A518F}" srcOrd="12"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D83266EC-E2C6-4B1D-95E8-345EDD74A3B7}" type="datetimeFigureOut">
              <a:rPr lang="en-US"/>
              <a:pPr>
                <a:defRPr/>
              </a:pPr>
              <a:t>2/8/2011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E574AD2-87B7-4C9D-95F1-1E575F2AD202}"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24F403D-D7C7-4820-86F4-CC3862847BC1}" type="datetimeFigureOut">
              <a:rPr lang="en-US"/>
              <a:pPr>
                <a:defRPr/>
              </a:pPr>
              <a:t>2/8/2011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84C4DA7-D708-4193-AF9C-55D27312D1D8}"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CN" smtClean="0"/>
              <a:t>There are various of social media: like social network , blogs, wiki, forums content sharing. Most of them are an open platform so users can connect with each other, generate content.  These web 2.0 applications gained a lot of online traffic recently. They provide rich information about online users, also new tasks and challenges. </a:t>
            </a:r>
          </a:p>
          <a:p>
            <a:pPr>
              <a:spcBef>
                <a:spcPct val="0"/>
              </a:spcBef>
            </a:pPr>
            <a:endParaRPr lang="en-US" altLang="zh-CN"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25783B-3459-4894-A30B-98EF807D0F9E}" type="slidenum">
              <a:rPr lang="en-US"/>
              <a:pPr fontAlgn="base">
                <a:spcBef>
                  <a:spcPct val="0"/>
                </a:spcBef>
                <a:spcAft>
                  <a:spcPct val="0"/>
                </a:spcAft>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is based on the Alex Report as of August 3, 2010</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E9DD24-E8CD-4FA4-AAAB-20A163C6E4F6}" type="slidenum">
              <a:rPr lang="en-US"/>
              <a:pPr fontAlgn="base">
                <a:spcBef>
                  <a:spcPct val="0"/>
                </a:spcBef>
                <a:spcAft>
                  <a:spcPct val="0"/>
                </a:spcAft>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He wondered if racial segregation might, in principle, have absolutely nothing to do with racism. </a:t>
            </a:r>
          </a:p>
          <a:p>
            <a:pPr>
              <a:spcBef>
                <a:spcPct val="0"/>
              </a:spcBef>
            </a:pPr>
            <a:r>
              <a:rPr lang="en-US" smtClean="0"/>
              <a:t>First experiment – racism can cause segregation</a:t>
            </a:r>
          </a:p>
          <a:p>
            <a:pPr>
              <a:spcBef>
                <a:spcPct val="0"/>
              </a:spcBef>
            </a:pPr>
            <a:r>
              <a:rPr lang="en-US" smtClean="0"/>
              <a:t>Second experiment – racially tolerant people might prefer to avoid being part of extreme minority (&lt; 30%)</a:t>
            </a: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835DC3-5273-41B5-AE8D-C5EF51339770}" type="slidenum">
              <a:rPr lang="en-US"/>
              <a:pPr fontAlgn="base">
                <a:spcBef>
                  <a:spcPct val="0"/>
                </a:spcBef>
                <a:spcAft>
                  <a:spcPct val="0"/>
                </a:spcAft>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910BB6B-093A-424A-B78C-A42E3DBC0A9E}" type="datetime1">
              <a:rPr lang="en-US"/>
              <a:pPr>
                <a:defRPr/>
              </a:pPr>
              <a:t>2/8/2011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AC721E-58F5-4BE7-87B6-5BDF35C44A0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61857-2C70-4E7A-97D1-206D0635A352}" type="datetime1">
              <a:rPr lang="en-US"/>
              <a:pPr>
                <a:defRPr/>
              </a:pPr>
              <a:t>2/8/2011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97B15F-A71A-4362-B7B4-9142733CFC6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162CF1D-DBED-40AA-BD8D-2140B40133FC}" type="datetime1">
              <a:rPr lang="en-US"/>
              <a:pPr>
                <a:defRPr/>
              </a:pPr>
              <a:t>2/8/2011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7E9D19-E98E-4B23-9F83-E66EFFF3BBA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AE6D746-808E-4696-A15F-83A173BA37AF}" type="datetime1">
              <a:rPr lang="en-US"/>
              <a:pPr>
                <a:defRPr/>
              </a:pPr>
              <a:t>2/8/2011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ECD3A8-830B-4B37-9633-C2AE70E6868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BCDC08A-50FD-4CC0-9BF2-FCD149E1A463}" type="datetime1">
              <a:rPr lang="en-US"/>
              <a:pPr>
                <a:defRPr/>
              </a:pPr>
              <a:t>2/8/2011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C0FB05-B689-4DB7-B0EA-6539928EC76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588B415-8328-4128-AE56-0EAB849A9F04}" type="datetime1">
              <a:rPr lang="en-US"/>
              <a:pPr>
                <a:defRPr/>
              </a:pPr>
              <a:t>2/8/2011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451054-55D1-4A8F-B28B-0CFFB5D69B7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1663D1E-3EF7-4D2C-9139-84975025B194}" type="datetime1">
              <a:rPr lang="en-US"/>
              <a:pPr>
                <a:defRPr/>
              </a:pPr>
              <a:t>2/8/2011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E434518-47C1-4AB1-9E9B-C374FFB3108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DF6F7E9-A881-41E1-AE38-46342D691417}" type="datetime1">
              <a:rPr lang="en-US"/>
              <a:pPr>
                <a:defRPr/>
              </a:pPr>
              <a:t>2/8/2011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E544BA3-5B49-4DFD-8204-A53557F87E0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40CF679-E069-411B-BA5F-85006F5EDD16}" type="datetime1">
              <a:rPr lang="en-US"/>
              <a:pPr>
                <a:defRPr/>
              </a:pPr>
              <a:t>2/8/2011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E613F2-4A26-42C9-8C67-CEF2BC162DE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CA20AB5-B70A-456B-90D0-232063DB821B}" type="datetime1">
              <a:rPr lang="en-US"/>
              <a:pPr>
                <a:defRPr/>
              </a:pPr>
              <a:t>2/8/2011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D9A8A4-A56D-4754-A8B2-2B121C41F0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EC074E-CA56-42EE-9CB7-73F1321F8C37}" type="datetime1">
              <a:rPr lang="en-US"/>
              <a:pPr>
                <a:defRPr/>
              </a:pPr>
              <a:t>2/8/2011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EF14EF9-A6F4-4781-9C68-BE5EC9002FF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5A72B4E4-2B2F-47B5-B17D-B653F9DEC79F}" type="datetime1">
              <a:rPr lang="en-US"/>
              <a:pPr>
                <a:defRPr/>
              </a:pPr>
              <a:t>2/8/2011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7FE3066-4A42-4569-A6F5-9651840E34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1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6.png"/><Relationship Id="rId17"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image" Target="../media/image10.png"/><Relationship Id="rId20"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5.png"/><Relationship Id="rId5" Type="http://schemas.openxmlformats.org/officeDocument/2006/relationships/diagramQuickStyle" Target="../diagrams/quickStyle1.xml"/><Relationship Id="rId15" Type="http://schemas.openxmlformats.org/officeDocument/2006/relationships/image" Target="../media/image9.gif"/><Relationship Id="rId10" Type="http://schemas.openxmlformats.org/officeDocument/2006/relationships/image" Target="../media/image4.png"/><Relationship Id="rId19" Type="http://schemas.openxmlformats.org/officeDocument/2006/relationships/image" Target="../media/image13.png"/><Relationship Id="rId4" Type="http://schemas.openxmlformats.org/officeDocument/2006/relationships/diagramLayout" Target="../diagrams/layout1.xml"/><Relationship Id="rId9" Type="http://schemas.openxmlformats.org/officeDocument/2006/relationships/image" Target="../media/image3.png"/><Relationship Id="rId1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eb.mit.edu/rajsingh/www/lab/alife/schelling.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amazon.com/gp/product/1608453545/ref=s9_wishf_gw_t?ie=UTF8&amp;coliid=IJTUY3M8E9TXA&amp;colid=2HO678VRRT0S3&amp;pf_rd_m=ATVPDKIKX0DER&amp;pf_rd_s=right-3&amp;pf_rd_r=1K9YF2M9MEH57CA57EGR&amp;pf_rd_t=101&amp;pf_rd_p=481918071&amp;pf_rd_i=507846" TargetMode="External"/><Relationship Id="rId2" Type="http://schemas.openxmlformats.org/officeDocument/2006/relationships/hyperlink" Target="http://www.morganclaypool.com/doi/abs/10.2200/S00298ED1V01Y201009DMK003" TargetMode="External"/><Relationship Id="rId1" Type="http://schemas.openxmlformats.org/officeDocument/2006/relationships/slideLayout" Target="../slideLayouts/slideLayout5.xml"/><Relationship Id="rId6" Type="http://schemas.openxmlformats.org/officeDocument/2006/relationships/hyperlink" Target="mailto:huanliu@asu.edu" TargetMode="External"/><Relationship Id="rId5" Type="http://schemas.openxmlformats.org/officeDocument/2006/relationships/hyperlink" Target="mailto:ltang@yahoo-inc.com" TargetMode="Externa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www.arts.cornell.edu/econ/deasley/" TargetMode="External"/><Relationship Id="rId2" Type="http://schemas.openxmlformats.org/officeDocument/2006/relationships/hyperlink" Target="http://www.cs.cornell.edu/home/kleinber/networks-book/" TargetMode="External"/><Relationship Id="rId1" Type="http://schemas.openxmlformats.org/officeDocument/2006/relationships/slideLayout" Target="../slideLayouts/slideLayout2.xml"/><Relationship Id="rId4" Type="http://schemas.openxmlformats.org/officeDocument/2006/relationships/hyperlink" Target="http://www.cs.cornell.edu/home/kleinbe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914400" y="468313"/>
            <a:ext cx="7772400" cy="1470025"/>
          </a:xfrm>
        </p:spPr>
        <p:txBody>
          <a:bodyPr/>
          <a:lstStyle/>
          <a:p>
            <a:r>
              <a:rPr lang="en-US" smtClean="0"/>
              <a:t>Social Media and Social Computing</a:t>
            </a:r>
          </a:p>
        </p:txBody>
      </p:sp>
      <p:sp>
        <p:nvSpPr>
          <p:cNvPr id="3" name="Subtitle 2"/>
          <p:cNvSpPr>
            <a:spLocks noGrp="1"/>
          </p:cNvSpPr>
          <p:nvPr>
            <p:ph type="subTitle" idx="1"/>
          </p:nvPr>
        </p:nvSpPr>
        <p:spPr>
          <a:xfrm>
            <a:off x="1706563" y="2133600"/>
            <a:ext cx="6400800" cy="1752600"/>
          </a:xfrm>
        </p:spPr>
        <p:txBody>
          <a:bodyPr rtlCol="0">
            <a:normAutofit/>
          </a:bodyPr>
          <a:lstStyle/>
          <a:p>
            <a:pPr algn="r" fontAlgn="auto">
              <a:spcAft>
                <a:spcPts val="0"/>
              </a:spcAft>
              <a:buFont typeface="Arial"/>
              <a:buNone/>
              <a:defRPr/>
            </a:pPr>
            <a:r>
              <a:rPr lang="en-US" dirty="0" smtClean="0"/>
              <a:t>Adapted from Chapter 1</a:t>
            </a:r>
          </a:p>
          <a:p>
            <a:pPr algn="r" fontAlgn="auto">
              <a:spcAft>
                <a:spcPts val="0"/>
              </a:spcAft>
              <a:buFont typeface="Arial"/>
              <a:buNone/>
              <a:defRPr/>
            </a:pPr>
            <a:r>
              <a:rPr lang="en-US" dirty="0" smtClean="0"/>
              <a:t>Of</a:t>
            </a:r>
          </a:p>
          <a:p>
            <a:pPr algn="r" fontAlgn="auto">
              <a:spcAft>
                <a:spcPts val="0"/>
              </a:spcAft>
              <a:buFont typeface="Arial"/>
              <a:buNone/>
              <a:defRPr/>
            </a:pPr>
            <a:r>
              <a:rPr lang="en-US" dirty="0" smtClean="0"/>
              <a:t>Lei Tang and </a:t>
            </a:r>
            <a:r>
              <a:rPr lang="en-US" dirty="0" err="1" smtClean="0"/>
              <a:t>Huan</a:t>
            </a:r>
            <a:r>
              <a:rPr lang="en-US" dirty="0" smtClean="0"/>
              <a:t> Liu’s Book</a:t>
            </a:r>
          </a:p>
          <a:p>
            <a:pPr algn="r" fontAlgn="auto">
              <a:spcAft>
                <a:spcPts val="0"/>
              </a:spcAft>
              <a:buFont typeface="Arial"/>
              <a:buNone/>
              <a:defRPr/>
            </a:pPr>
            <a:endParaRPr lang="en-US" dirty="0"/>
          </a:p>
        </p:txBody>
      </p:sp>
      <p:sp>
        <p:nvSpPr>
          <p:cNvPr id="4" name="Slide Number Placeholder 3"/>
          <p:cNvSpPr>
            <a:spLocks noGrp="1"/>
          </p:cNvSpPr>
          <p:nvPr>
            <p:ph type="sldNum" sz="quarter" idx="12"/>
          </p:nvPr>
        </p:nvSpPr>
        <p:spPr/>
        <p:txBody>
          <a:bodyPr/>
          <a:lstStyle/>
          <a:p>
            <a:pPr>
              <a:defRPr/>
            </a:pPr>
            <a:fld id="{8310FBE4-527E-4F4D-B171-CE048BE9A040}" type="slidenum">
              <a:rPr lang="en-US"/>
              <a:pPr>
                <a:defRPr/>
              </a:pPr>
              <a:t>1</a:t>
            </a:fld>
            <a:endParaRPr lang="en-US"/>
          </a:p>
        </p:txBody>
      </p:sp>
      <p:sp>
        <p:nvSpPr>
          <p:cNvPr id="5" name="Footer Placeholder 6"/>
          <p:cNvSpPr>
            <a:spLocks noGrp="1"/>
          </p:cNvSpPr>
          <p:nvPr>
            <p:ph type="ftr" sz="quarter" idx="11"/>
          </p:nvPr>
        </p:nvSpPr>
        <p:spPr>
          <a:xfrm>
            <a:off x="454025" y="6356350"/>
            <a:ext cx="5565775" cy="365125"/>
          </a:xfrm>
        </p:spPr>
        <p:txBody>
          <a:bodyPr/>
          <a:lstStyle/>
          <a:p>
            <a:pPr>
              <a:defRPr/>
            </a:pPr>
            <a:r>
              <a:rPr lang="en-US" smtClean="0"/>
              <a:t>Chapter 1, </a:t>
            </a:r>
            <a:r>
              <a:rPr lang="en-US" dirty="0" smtClean="0"/>
              <a:t>Community Detection and Mining in Social Media.  Lei Tang and Huan Liu, Morgan &amp; Claypool, September, 2010. </a:t>
            </a:r>
            <a:endParaRPr lang="en-US" dirty="0"/>
          </a:p>
        </p:txBody>
      </p:sp>
      <p:pic>
        <p:nvPicPr>
          <p:cNvPr id="15365" name="Picture 5"/>
          <p:cNvPicPr>
            <a:picLocks noChangeAspect="1" noChangeArrowheads="1"/>
          </p:cNvPicPr>
          <p:nvPr/>
        </p:nvPicPr>
        <p:blipFill>
          <a:blip r:embed="rId2"/>
          <a:srcRect/>
          <a:stretch>
            <a:fillRect/>
          </a:stretch>
        </p:blipFill>
        <p:spPr bwMode="auto">
          <a:xfrm>
            <a:off x="400050" y="2936875"/>
            <a:ext cx="2611438" cy="3248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mtClean="0"/>
              <a:t>Scale-free Distributions</a:t>
            </a:r>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a:buChar char="•"/>
              <a:defRPr/>
            </a:pPr>
            <a:r>
              <a:rPr lang="en-US" sz="2800" dirty="0" smtClean="0"/>
              <a:t>Degree distribution in large-scale networks often follows a </a:t>
            </a:r>
            <a:r>
              <a:rPr lang="en-US" sz="2800" dirty="0" smtClean="0">
                <a:solidFill>
                  <a:srgbClr val="0000FF"/>
                </a:solidFill>
              </a:rPr>
              <a:t>power law</a:t>
            </a:r>
            <a:r>
              <a:rPr lang="en-US" sz="2800" dirty="0" smtClean="0"/>
              <a:t>. </a:t>
            </a:r>
          </a:p>
          <a:p>
            <a:pPr fontAlgn="auto">
              <a:spcAft>
                <a:spcPts val="0"/>
              </a:spcAft>
              <a:buFont typeface="Arial"/>
              <a:buChar char="•"/>
              <a:defRPr/>
            </a:pPr>
            <a:endParaRPr lang="en-US" sz="2800" dirty="0" smtClean="0"/>
          </a:p>
          <a:p>
            <a:pPr fontAlgn="auto">
              <a:spcAft>
                <a:spcPts val="0"/>
              </a:spcAft>
              <a:buFont typeface="Arial"/>
              <a:buChar char="•"/>
              <a:defRPr/>
            </a:pPr>
            <a:endParaRPr lang="en-US" sz="2800" dirty="0" smtClean="0"/>
          </a:p>
          <a:p>
            <a:pPr fontAlgn="auto">
              <a:spcAft>
                <a:spcPts val="0"/>
              </a:spcAft>
              <a:buFont typeface="Arial"/>
              <a:buChar char="•"/>
              <a:defRPr/>
            </a:pPr>
            <a:endParaRPr lang="en-US" sz="2800" dirty="0" smtClean="0"/>
          </a:p>
          <a:p>
            <a:pPr fontAlgn="auto">
              <a:spcAft>
                <a:spcPts val="0"/>
              </a:spcAft>
              <a:buFont typeface="Arial"/>
              <a:buChar char="•"/>
              <a:defRPr/>
            </a:pPr>
            <a:endParaRPr lang="en-US" sz="2800" dirty="0" smtClean="0"/>
          </a:p>
          <a:p>
            <a:pPr fontAlgn="auto">
              <a:spcAft>
                <a:spcPts val="0"/>
              </a:spcAft>
              <a:buFont typeface="Arial"/>
              <a:buChar char="•"/>
              <a:defRPr/>
            </a:pPr>
            <a:endParaRPr lang="en-US" sz="2800" dirty="0" smtClean="0"/>
          </a:p>
          <a:p>
            <a:pPr fontAlgn="auto">
              <a:spcAft>
                <a:spcPts val="0"/>
              </a:spcAft>
              <a:buFont typeface="Arial"/>
              <a:buChar char="•"/>
              <a:defRPr/>
            </a:pPr>
            <a:endParaRPr lang="en-US" sz="2800" dirty="0" smtClean="0"/>
          </a:p>
          <a:p>
            <a:pPr fontAlgn="auto">
              <a:spcAft>
                <a:spcPts val="0"/>
              </a:spcAft>
              <a:buFont typeface="Arial"/>
              <a:buNone/>
              <a:defRPr/>
            </a:pPr>
            <a:r>
              <a:rPr lang="en-US" sz="2800" dirty="0" smtClean="0"/>
              <a:t>					</a:t>
            </a:r>
            <a:r>
              <a:rPr lang="en-US" sz="2162" dirty="0" smtClean="0"/>
              <a:t>Nodes</a:t>
            </a:r>
          </a:p>
          <a:p>
            <a:pPr fontAlgn="auto">
              <a:spcAft>
                <a:spcPts val="0"/>
              </a:spcAft>
              <a:buFont typeface="Arial"/>
              <a:buChar char="•"/>
              <a:defRPr/>
            </a:pPr>
            <a:r>
              <a:rPr lang="en-US" sz="2800" dirty="0" smtClean="0"/>
              <a:t>A.k.a. </a:t>
            </a:r>
            <a:r>
              <a:rPr lang="en-US" sz="2800" dirty="0" smtClean="0">
                <a:solidFill>
                  <a:srgbClr val="0000FF"/>
                </a:solidFill>
              </a:rPr>
              <a:t>long tail</a:t>
            </a:r>
            <a:r>
              <a:rPr lang="en-US" sz="2800" dirty="0" smtClean="0"/>
              <a:t> distribution, </a:t>
            </a:r>
            <a:r>
              <a:rPr lang="en-US" sz="2800" dirty="0" smtClean="0">
                <a:solidFill>
                  <a:srgbClr val="0000FF"/>
                </a:solidFill>
              </a:rPr>
              <a:t>scale-free</a:t>
            </a:r>
            <a:r>
              <a:rPr lang="en-US" sz="2800" dirty="0" smtClean="0"/>
              <a:t> distribution</a:t>
            </a:r>
          </a:p>
        </p:txBody>
      </p:sp>
      <p:sp>
        <p:nvSpPr>
          <p:cNvPr id="4" name="Slide Number Placeholder 3"/>
          <p:cNvSpPr>
            <a:spLocks noGrp="1"/>
          </p:cNvSpPr>
          <p:nvPr>
            <p:ph type="sldNum" sz="quarter" idx="12"/>
          </p:nvPr>
        </p:nvSpPr>
        <p:spPr/>
        <p:txBody>
          <a:bodyPr/>
          <a:lstStyle/>
          <a:p>
            <a:pPr>
              <a:defRPr/>
            </a:pPr>
            <a:fld id="{01557B8E-509E-4401-9676-A8597E8FF56E}" type="slidenum">
              <a:rPr lang="en-US"/>
              <a:pPr>
                <a:defRPr/>
              </a:pPr>
              <a:t>10</a:t>
            </a:fld>
            <a:endParaRPr lang="en-US"/>
          </a:p>
        </p:txBody>
      </p:sp>
      <p:pic>
        <p:nvPicPr>
          <p:cNvPr id="26628" name="Picture 5"/>
          <p:cNvPicPr>
            <a:picLocks noChangeAspect="1"/>
          </p:cNvPicPr>
          <p:nvPr/>
        </p:nvPicPr>
        <p:blipFill>
          <a:blip r:embed="rId2"/>
          <a:srcRect/>
          <a:stretch>
            <a:fillRect/>
          </a:stretch>
        </p:blipFill>
        <p:spPr bwMode="auto">
          <a:xfrm>
            <a:off x="2590800" y="3236913"/>
            <a:ext cx="5486400" cy="596900"/>
          </a:xfrm>
          <a:prstGeom prst="rect">
            <a:avLst/>
          </a:prstGeom>
          <a:noFill/>
          <a:ln w="9525">
            <a:noFill/>
            <a:miter lim="800000"/>
            <a:headEnd/>
            <a:tailEnd/>
          </a:ln>
        </p:spPr>
      </p:pic>
      <p:pic>
        <p:nvPicPr>
          <p:cNvPr id="26629" name="Picture 6" descr="1000px-Long_tail.svg.png"/>
          <p:cNvPicPr>
            <a:picLocks noChangeAspect="1"/>
          </p:cNvPicPr>
          <p:nvPr/>
        </p:nvPicPr>
        <p:blipFill>
          <a:blip r:embed="rId3"/>
          <a:srcRect/>
          <a:stretch>
            <a:fillRect/>
          </a:stretch>
        </p:blipFill>
        <p:spPr bwMode="auto">
          <a:xfrm>
            <a:off x="1995488" y="2555875"/>
            <a:ext cx="4918075" cy="2557463"/>
          </a:xfrm>
          <a:prstGeom prst="rect">
            <a:avLst/>
          </a:prstGeom>
          <a:noFill/>
          <a:ln w="9525">
            <a:noFill/>
            <a:miter lim="800000"/>
            <a:headEnd/>
            <a:tailEnd/>
          </a:ln>
        </p:spPr>
      </p:pic>
      <p:sp>
        <p:nvSpPr>
          <p:cNvPr id="26630" name="TextBox 7"/>
          <p:cNvSpPr txBox="1">
            <a:spLocks noChangeArrowheads="1"/>
          </p:cNvSpPr>
          <p:nvPr/>
        </p:nvSpPr>
        <p:spPr bwMode="auto">
          <a:xfrm>
            <a:off x="1069975" y="3833813"/>
            <a:ext cx="947738" cy="369887"/>
          </a:xfrm>
          <a:prstGeom prst="rect">
            <a:avLst/>
          </a:prstGeom>
          <a:noFill/>
          <a:ln w="9525">
            <a:noFill/>
            <a:miter lim="800000"/>
            <a:headEnd/>
            <a:tailEnd/>
          </a:ln>
        </p:spPr>
        <p:txBody>
          <a:bodyPr wrap="none">
            <a:spAutoFit/>
          </a:bodyPr>
          <a:lstStyle/>
          <a:p>
            <a:r>
              <a:rPr lang="en-US">
                <a:latin typeface="Calibri" pitchFamily="34" charset="0"/>
              </a:rPr>
              <a:t>Degrees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mtClean="0"/>
              <a:t>log-log plot</a:t>
            </a:r>
          </a:p>
        </p:txBody>
      </p:sp>
      <p:sp>
        <p:nvSpPr>
          <p:cNvPr id="27650" name="Content Placeholder 2"/>
          <p:cNvSpPr>
            <a:spLocks noGrp="1"/>
          </p:cNvSpPr>
          <p:nvPr>
            <p:ph idx="1"/>
          </p:nvPr>
        </p:nvSpPr>
        <p:spPr/>
        <p:txBody>
          <a:bodyPr/>
          <a:lstStyle/>
          <a:p>
            <a:r>
              <a:rPr lang="en-US" smtClean="0"/>
              <a:t>Power law distribution becomes a </a:t>
            </a:r>
            <a:r>
              <a:rPr lang="en-US" smtClean="0">
                <a:solidFill>
                  <a:srgbClr val="0000FF"/>
                </a:solidFill>
              </a:rPr>
              <a:t>straight line </a:t>
            </a:r>
            <a:r>
              <a:rPr lang="en-US" smtClean="0"/>
              <a:t>if plot in a log-log scale</a:t>
            </a:r>
          </a:p>
        </p:txBody>
      </p:sp>
      <p:sp>
        <p:nvSpPr>
          <p:cNvPr id="4" name="Slide Number Placeholder 3"/>
          <p:cNvSpPr>
            <a:spLocks noGrp="1"/>
          </p:cNvSpPr>
          <p:nvPr>
            <p:ph type="sldNum" sz="quarter" idx="12"/>
          </p:nvPr>
        </p:nvSpPr>
        <p:spPr/>
        <p:txBody>
          <a:bodyPr/>
          <a:lstStyle/>
          <a:p>
            <a:pPr>
              <a:defRPr/>
            </a:pPr>
            <a:fld id="{03FAD8C6-6D2E-4567-ACAD-FDF0EB751D1D}" type="slidenum">
              <a:rPr lang="en-US"/>
              <a:pPr>
                <a:defRPr/>
              </a:pPr>
              <a:t>11</a:t>
            </a:fld>
            <a:endParaRPr lang="en-US"/>
          </a:p>
        </p:txBody>
      </p:sp>
      <p:pic>
        <p:nvPicPr>
          <p:cNvPr id="27652" name="Picture 4" descr="flickr.pdf"/>
          <p:cNvPicPr>
            <a:picLocks noChangeAspect="1"/>
          </p:cNvPicPr>
          <p:nvPr/>
        </p:nvPicPr>
        <p:blipFill>
          <a:blip r:embed="rId2"/>
          <a:srcRect/>
          <a:stretch>
            <a:fillRect/>
          </a:stretch>
        </p:blipFill>
        <p:spPr bwMode="auto">
          <a:xfrm>
            <a:off x="309563" y="2695575"/>
            <a:ext cx="4249737" cy="3430588"/>
          </a:xfrm>
          <a:prstGeom prst="rect">
            <a:avLst/>
          </a:prstGeom>
          <a:noFill/>
          <a:ln w="9525">
            <a:noFill/>
            <a:miter lim="800000"/>
            <a:headEnd/>
            <a:tailEnd/>
          </a:ln>
        </p:spPr>
      </p:pic>
      <p:pic>
        <p:nvPicPr>
          <p:cNvPr id="27653" name="Picture 5" descr="youtube.pdf"/>
          <p:cNvPicPr>
            <a:picLocks noChangeAspect="1"/>
          </p:cNvPicPr>
          <p:nvPr/>
        </p:nvPicPr>
        <p:blipFill>
          <a:blip r:embed="rId3"/>
          <a:srcRect/>
          <a:stretch>
            <a:fillRect/>
          </a:stretch>
        </p:blipFill>
        <p:spPr bwMode="auto">
          <a:xfrm>
            <a:off x="4727575" y="2695575"/>
            <a:ext cx="4243388" cy="3425825"/>
          </a:xfrm>
          <a:prstGeom prst="rect">
            <a:avLst/>
          </a:prstGeom>
          <a:noFill/>
          <a:ln w="9525">
            <a:noFill/>
            <a:miter lim="800000"/>
            <a:headEnd/>
            <a:tailEnd/>
          </a:ln>
        </p:spPr>
      </p:pic>
      <p:sp>
        <p:nvSpPr>
          <p:cNvPr id="27654" name="TextBox 6"/>
          <p:cNvSpPr txBox="1">
            <a:spLocks noChangeArrowheads="1"/>
          </p:cNvSpPr>
          <p:nvPr/>
        </p:nvSpPr>
        <p:spPr bwMode="auto">
          <a:xfrm>
            <a:off x="1069975" y="6356350"/>
            <a:ext cx="2801938" cy="369888"/>
          </a:xfrm>
          <a:prstGeom prst="rect">
            <a:avLst/>
          </a:prstGeom>
          <a:noFill/>
          <a:ln w="9525">
            <a:noFill/>
            <a:miter lim="800000"/>
            <a:headEnd/>
            <a:tailEnd/>
          </a:ln>
        </p:spPr>
        <p:txBody>
          <a:bodyPr wrap="none">
            <a:spAutoFit/>
          </a:bodyPr>
          <a:lstStyle/>
          <a:p>
            <a:r>
              <a:rPr lang="en-US">
                <a:latin typeface="Calibri" pitchFamily="34" charset="0"/>
              </a:rPr>
              <a:t>Friendship Network in Flickr</a:t>
            </a:r>
          </a:p>
        </p:txBody>
      </p:sp>
      <p:sp>
        <p:nvSpPr>
          <p:cNvPr id="27655" name="TextBox 7"/>
          <p:cNvSpPr txBox="1">
            <a:spLocks noChangeArrowheads="1"/>
          </p:cNvSpPr>
          <p:nvPr/>
        </p:nvSpPr>
        <p:spPr bwMode="auto">
          <a:xfrm>
            <a:off x="5151438" y="6356350"/>
            <a:ext cx="3101975" cy="369888"/>
          </a:xfrm>
          <a:prstGeom prst="rect">
            <a:avLst/>
          </a:prstGeom>
          <a:noFill/>
          <a:ln w="9525">
            <a:noFill/>
            <a:miter lim="800000"/>
            <a:headEnd/>
            <a:tailEnd/>
          </a:ln>
        </p:spPr>
        <p:txBody>
          <a:bodyPr wrap="none">
            <a:spAutoFit/>
          </a:bodyPr>
          <a:lstStyle/>
          <a:p>
            <a:r>
              <a:rPr lang="en-US">
                <a:latin typeface="Calibri" pitchFamily="34" charset="0"/>
              </a:rPr>
              <a:t>Friendship Network in YouTube</a:t>
            </a:r>
          </a:p>
        </p:txBody>
      </p:sp>
      <p:sp>
        <p:nvSpPr>
          <p:cNvPr id="27656" name="TextBox 8"/>
          <p:cNvSpPr txBox="1">
            <a:spLocks noChangeArrowheads="1"/>
          </p:cNvSpPr>
          <p:nvPr/>
        </p:nvSpPr>
        <p:spPr bwMode="auto">
          <a:xfrm>
            <a:off x="9344025" y="4344988"/>
            <a:ext cx="185738" cy="368300"/>
          </a:xfrm>
          <a:prstGeom prst="rect">
            <a:avLst/>
          </a:prstGeom>
          <a:noFill/>
          <a:ln w="9525">
            <a:noFill/>
            <a:miter lim="800000"/>
            <a:headEnd/>
            <a:tailEnd/>
          </a:ln>
        </p:spPr>
        <p:txBody>
          <a:bodyPr wrap="none">
            <a:spAutoFit/>
          </a:bodyPr>
          <a:lstStyle/>
          <a:p>
            <a:endParaRPr lang="en-US">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mtClean="0"/>
              <a:t>Small-World Effect</a:t>
            </a:r>
          </a:p>
        </p:txBody>
      </p:sp>
      <p:sp>
        <p:nvSpPr>
          <p:cNvPr id="28674" name="Content Placeholder 2"/>
          <p:cNvSpPr>
            <a:spLocks noGrp="1"/>
          </p:cNvSpPr>
          <p:nvPr>
            <p:ph idx="1"/>
          </p:nvPr>
        </p:nvSpPr>
        <p:spPr/>
        <p:txBody>
          <a:bodyPr/>
          <a:lstStyle/>
          <a:p>
            <a:r>
              <a:rPr lang="en-US" sz="2400" smtClean="0"/>
              <a:t>“</a:t>
            </a:r>
            <a:r>
              <a:rPr lang="en-US" sz="2400" smtClean="0">
                <a:solidFill>
                  <a:srgbClr val="0000FF"/>
                </a:solidFill>
              </a:rPr>
              <a:t>Six Degrees of Separation</a:t>
            </a:r>
            <a:r>
              <a:rPr lang="en-US" sz="2400" smtClean="0"/>
              <a:t>”</a:t>
            </a:r>
          </a:p>
          <a:p>
            <a:endParaRPr lang="en-US" sz="2400" smtClean="0"/>
          </a:p>
          <a:p>
            <a:r>
              <a:rPr lang="en-US" sz="2400" smtClean="0"/>
              <a:t>A famous experiment conducted by Travers and Milgram (1969)</a:t>
            </a:r>
          </a:p>
          <a:p>
            <a:pPr lvl="1"/>
            <a:r>
              <a:rPr lang="en-US" sz="2000" smtClean="0"/>
              <a:t>Subjects were asked to send a chain letter to his acquaintance in order to reach a target person </a:t>
            </a:r>
          </a:p>
          <a:p>
            <a:pPr lvl="1"/>
            <a:r>
              <a:rPr lang="en-US" sz="2000" smtClean="0"/>
              <a:t>The average path length is around </a:t>
            </a:r>
            <a:r>
              <a:rPr lang="en-US" sz="2000" smtClean="0">
                <a:solidFill>
                  <a:srgbClr val="0000FF"/>
                </a:solidFill>
              </a:rPr>
              <a:t>5.5</a:t>
            </a:r>
          </a:p>
          <a:p>
            <a:pPr lvl="1"/>
            <a:endParaRPr lang="en-US" sz="2000" smtClean="0">
              <a:solidFill>
                <a:srgbClr val="0000FF"/>
              </a:solidFill>
            </a:endParaRPr>
          </a:p>
          <a:p>
            <a:r>
              <a:rPr lang="en-US" sz="2800" smtClean="0"/>
              <a:t>Verified on a planetary-scale IM network of 180 million users (Leskovec and Horvitz 2008) </a:t>
            </a:r>
          </a:p>
          <a:p>
            <a:pPr lvl="1"/>
            <a:r>
              <a:rPr lang="en-US" sz="2400" smtClean="0"/>
              <a:t>The average path length is </a:t>
            </a:r>
            <a:r>
              <a:rPr lang="en-US" sz="2400" smtClean="0">
                <a:solidFill>
                  <a:srgbClr val="0000FF"/>
                </a:solidFill>
              </a:rPr>
              <a:t>6.6</a:t>
            </a:r>
          </a:p>
        </p:txBody>
      </p:sp>
      <p:sp>
        <p:nvSpPr>
          <p:cNvPr id="4" name="Slide Number Placeholder 3"/>
          <p:cNvSpPr>
            <a:spLocks noGrp="1"/>
          </p:cNvSpPr>
          <p:nvPr>
            <p:ph type="sldNum" sz="quarter" idx="12"/>
          </p:nvPr>
        </p:nvSpPr>
        <p:spPr/>
        <p:txBody>
          <a:bodyPr/>
          <a:lstStyle/>
          <a:p>
            <a:pPr>
              <a:defRPr/>
            </a:pPr>
            <a:fld id="{699F67F4-EAC8-443F-9FDC-FD6FF3D24F4B}" type="slidenum">
              <a:rPr lang="en-US"/>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The </a:t>
            </a:r>
            <a:r>
              <a:rPr lang="en-US" dirty="0" err="1" smtClean="0"/>
              <a:t>Milgram</a:t>
            </a:r>
            <a:r>
              <a:rPr lang="en-US" dirty="0" smtClean="0"/>
              <a:t> Experiment </a:t>
            </a:r>
            <a:br>
              <a:rPr lang="en-US" dirty="0" smtClean="0"/>
            </a:br>
            <a:r>
              <a:rPr lang="en-US" dirty="0" smtClean="0"/>
              <a:t>(Wikipedia)</a:t>
            </a:r>
            <a:endParaRPr lang="en-US" dirty="0"/>
          </a:p>
        </p:txBody>
      </p:sp>
      <p:sp>
        <p:nvSpPr>
          <p:cNvPr id="8" name="Content Placeholder 7"/>
          <p:cNvSpPr>
            <a:spLocks noGrp="1"/>
          </p:cNvSpPr>
          <p:nvPr>
            <p:ph idx="1"/>
          </p:nvPr>
        </p:nvSpPr>
        <p:spPr>
          <a:xfrm>
            <a:off x="457200" y="1600200"/>
            <a:ext cx="8229600" cy="4756150"/>
          </a:xfrm>
        </p:spPr>
        <p:txBody>
          <a:bodyPr rtlCol="0">
            <a:normAutofit fontScale="77500" lnSpcReduction="20000"/>
          </a:bodyPr>
          <a:lstStyle/>
          <a:p>
            <a:pPr fontAlgn="auto">
              <a:spcAft>
                <a:spcPts val="0"/>
              </a:spcAft>
              <a:buFont typeface="Arial"/>
              <a:buNone/>
              <a:defRPr/>
            </a:pPr>
            <a:r>
              <a:rPr lang="en-US" b="1" dirty="0" smtClean="0"/>
              <a:t>Basic procedure</a:t>
            </a:r>
          </a:p>
          <a:p>
            <a:pPr fontAlgn="auto">
              <a:spcAft>
                <a:spcPts val="0"/>
              </a:spcAft>
              <a:buFont typeface="Arial"/>
              <a:buChar char="•"/>
              <a:defRPr/>
            </a:pPr>
            <a:r>
              <a:rPr lang="en-US" dirty="0" smtClean="0"/>
              <a:t>	1.	</a:t>
            </a:r>
            <a:r>
              <a:rPr lang="en-US" dirty="0" err="1" smtClean="0"/>
              <a:t>Milgram</a:t>
            </a:r>
            <a:r>
              <a:rPr lang="en-US" dirty="0" smtClean="0"/>
              <a:t> typically chose individuals in the U.S. cities of Omaha, Nebraska and Wichita, Kansas to be the starting points and Boston, Massachusetts to be the end point of a chain of correspondence,</a:t>
            </a:r>
          </a:p>
          <a:p>
            <a:pPr lvl="1" fontAlgn="auto">
              <a:spcAft>
                <a:spcPts val="0"/>
              </a:spcAft>
              <a:buFont typeface="Arial"/>
              <a:buChar char="–"/>
              <a:defRPr/>
            </a:pPr>
            <a:r>
              <a:rPr lang="en-US" dirty="0" smtClean="0"/>
              <a:t> because they were thought to represent a great distance in the United States, both socially and geographically.</a:t>
            </a:r>
          </a:p>
          <a:p>
            <a:pPr fontAlgn="auto">
              <a:spcAft>
                <a:spcPts val="0"/>
              </a:spcAft>
              <a:buFont typeface="Arial"/>
              <a:buChar char="•"/>
              <a:defRPr/>
            </a:pPr>
            <a:r>
              <a:rPr lang="en-US" dirty="0" smtClean="0"/>
              <a:t>	2.	Information packets were initially sent to "randomly" selected individuals in Omaha or Wichita. They included letters, which detailed the study's purpose, and basic information about a target contact person in Boston. </a:t>
            </a:r>
          </a:p>
          <a:p>
            <a:pPr lvl="1" fontAlgn="auto">
              <a:spcAft>
                <a:spcPts val="0"/>
              </a:spcAft>
              <a:buFont typeface="Arial"/>
              <a:buChar char="–"/>
              <a:defRPr/>
            </a:pPr>
            <a:r>
              <a:rPr lang="en-US" dirty="0" smtClean="0"/>
              <a:t>It additionally contained a roster on which they could write their own name, as well as business reply cards that were pre-addressed to Harvard.</a:t>
            </a:r>
          </a:p>
        </p:txBody>
      </p:sp>
      <p:sp>
        <p:nvSpPr>
          <p:cNvPr id="4" name="Slide Number Placeholder 3"/>
          <p:cNvSpPr>
            <a:spLocks noGrp="1"/>
          </p:cNvSpPr>
          <p:nvPr>
            <p:ph type="sldNum" sz="quarter" idx="12"/>
          </p:nvPr>
        </p:nvSpPr>
        <p:spPr/>
        <p:txBody>
          <a:bodyPr/>
          <a:lstStyle/>
          <a:p>
            <a:pPr>
              <a:defRPr/>
            </a:pPr>
            <a:fld id="{755330CC-7571-4781-B1E2-A4D74C3977B1}" type="slidenum">
              <a:rPr lang="en-US"/>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mtClean="0"/>
              <a:t>The Milgram Experiment (cont.)</a:t>
            </a:r>
          </a:p>
        </p:txBody>
      </p:sp>
      <p:sp>
        <p:nvSpPr>
          <p:cNvPr id="3" name="Content Placeholder 2"/>
          <p:cNvSpPr>
            <a:spLocks noGrp="1"/>
          </p:cNvSpPr>
          <p:nvPr>
            <p:ph idx="1"/>
          </p:nvPr>
        </p:nvSpPr>
        <p:spPr/>
        <p:txBody>
          <a:bodyPr rtlCol="0">
            <a:normAutofit fontScale="62500" lnSpcReduction="20000"/>
          </a:bodyPr>
          <a:lstStyle/>
          <a:p>
            <a:pPr fontAlgn="auto">
              <a:spcAft>
                <a:spcPts val="0"/>
              </a:spcAft>
              <a:buFont typeface="Arial"/>
              <a:buChar char="•"/>
              <a:defRPr/>
            </a:pPr>
            <a:r>
              <a:rPr lang="en-US" dirty="0" smtClean="0"/>
              <a:t>3. Upon receiving the invitation to participate, the recipient was asked whether he or she personally knew the contact person described in the letter.</a:t>
            </a:r>
          </a:p>
          <a:p>
            <a:pPr lvl="1" fontAlgn="auto">
              <a:spcAft>
                <a:spcPts val="0"/>
              </a:spcAft>
              <a:buFont typeface="Arial"/>
              <a:buChar char="–"/>
              <a:defRPr/>
            </a:pPr>
            <a:r>
              <a:rPr lang="en-US" dirty="0" smtClean="0"/>
              <a:t> If so, the person was to forward the letter directly to that person. For the purposes of this study, knowing someone "personally" was defined as knowing them on a first-name basis.</a:t>
            </a:r>
          </a:p>
          <a:p>
            <a:pPr fontAlgn="auto">
              <a:spcAft>
                <a:spcPts val="0"/>
              </a:spcAft>
              <a:buFont typeface="Arial"/>
              <a:buChar char="•"/>
              <a:defRPr/>
            </a:pPr>
            <a:r>
              <a:rPr lang="en-US" dirty="0" smtClean="0"/>
              <a:t>	4.	In the more likely case that the person did not personally know the target, then the person was to think of a friend or relative they know personally that is more likely to know the target. </a:t>
            </a:r>
          </a:p>
          <a:p>
            <a:pPr lvl="1" fontAlgn="auto">
              <a:spcAft>
                <a:spcPts val="0"/>
              </a:spcAft>
              <a:buFont typeface="Arial"/>
              <a:buChar char="–"/>
              <a:defRPr/>
            </a:pPr>
            <a:r>
              <a:rPr lang="en-US" dirty="0" smtClean="0"/>
              <a:t>A postcard was also mailed to the researchers at Harvard so that they could track the chain's progression toward the target.</a:t>
            </a:r>
          </a:p>
          <a:p>
            <a:pPr fontAlgn="auto">
              <a:spcAft>
                <a:spcPts val="0"/>
              </a:spcAft>
              <a:buFont typeface="Arial"/>
              <a:buChar char="•"/>
              <a:defRPr/>
            </a:pPr>
            <a:r>
              <a:rPr lang="en-US" dirty="0" smtClean="0"/>
              <a:t>	5.	When and if the package eventually reached the contact person in Boston, the researchers could examine the roster to count the number of times it had been forwarded from person to person. 	</a:t>
            </a:r>
          </a:p>
          <a:p>
            <a:pPr lvl="1" fontAlgn="auto">
              <a:spcAft>
                <a:spcPts val="0"/>
              </a:spcAft>
              <a:buFont typeface="Arial"/>
              <a:buChar char="–"/>
              <a:defRPr/>
            </a:pPr>
            <a:r>
              <a:rPr lang="en-US" dirty="0" smtClean="0"/>
              <a:t>Additionally, for packages that never reached the destination, the incoming postcards helped identify the break point in the chain.</a:t>
            </a:r>
          </a:p>
          <a:p>
            <a:pPr fontAlgn="auto">
              <a:spcAft>
                <a:spcPts val="0"/>
              </a:spcAft>
              <a:buFont typeface="Arial"/>
              <a:buChar char="•"/>
              <a:defRPr/>
            </a:pPr>
            <a:endParaRPr lang="en-US" dirty="0"/>
          </a:p>
        </p:txBody>
      </p:sp>
      <p:sp>
        <p:nvSpPr>
          <p:cNvPr id="4" name="Slide Number Placeholder 3"/>
          <p:cNvSpPr>
            <a:spLocks noGrp="1"/>
          </p:cNvSpPr>
          <p:nvPr>
            <p:ph type="sldNum" sz="quarter" idx="12"/>
          </p:nvPr>
        </p:nvSpPr>
        <p:spPr/>
        <p:txBody>
          <a:bodyPr/>
          <a:lstStyle/>
          <a:p>
            <a:pPr>
              <a:defRPr/>
            </a:pPr>
            <a:fld id="{AB75B41A-1E5B-4AB6-8D91-3AA36592E568}" type="slidenum">
              <a:rPr lang="en-US"/>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mtClean="0"/>
              <a:t>Result of the Experiment</a:t>
            </a: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a:buChar char="•"/>
              <a:defRPr/>
            </a:pPr>
            <a:r>
              <a:rPr lang="en-US" dirty="0" smtClean="0"/>
              <a:t>However, a significant problem was that often people refused to pass the letter forward, and thus the chain never reached its destination. </a:t>
            </a:r>
          </a:p>
          <a:p>
            <a:pPr fontAlgn="auto">
              <a:spcAft>
                <a:spcPts val="0"/>
              </a:spcAft>
              <a:buFont typeface="Arial"/>
              <a:buChar char="•"/>
              <a:defRPr/>
            </a:pPr>
            <a:r>
              <a:rPr lang="en-US" dirty="0" smtClean="0"/>
              <a:t>In one case, 232 of the 296 letters never reached the destination.[3]</a:t>
            </a:r>
          </a:p>
          <a:p>
            <a:pPr fontAlgn="auto">
              <a:spcAft>
                <a:spcPts val="0"/>
              </a:spcAft>
              <a:buFont typeface="Arial"/>
              <a:buChar char="•"/>
              <a:defRPr/>
            </a:pPr>
            <a:r>
              <a:rPr lang="en-US" dirty="0" smtClean="0"/>
              <a:t>However, 64 of the letters eventually did reach the target contact. </a:t>
            </a:r>
          </a:p>
          <a:p>
            <a:pPr fontAlgn="auto">
              <a:spcAft>
                <a:spcPts val="0"/>
              </a:spcAft>
              <a:buFont typeface="Arial"/>
              <a:buChar char="•"/>
              <a:defRPr/>
            </a:pPr>
            <a:r>
              <a:rPr lang="en-US" dirty="0" smtClean="0"/>
              <a:t>Among these chains, the average path length fell around 5.5 or six.</a:t>
            </a:r>
            <a:endParaRPr lang="en-US" dirty="0"/>
          </a:p>
        </p:txBody>
      </p:sp>
      <p:sp>
        <p:nvSpPr>
          <p:cNvPr id="4" name="Slide Number Placeholder 3"/>
          <p:cNvSpPr>
            <a:spLocks noGrp="1"/>
          </p:cNvSpPr>
          <p:nvPr>
            <p:ph type="sldNum" sz="quarter" idx="12"/>
          </p:nvPr>
        </p:nvSpPr>
        <p:spPr/>
        <p:txBody>
          <a:bodyPr/>
          <a:lstStyle/>
          <a:p>
            <a:pPr>
              <a:defRPr/>
            </a:pPr>
            <a:fld id="{1ED50119-D780-4AAC-9055-C4DFFBA14272}" type="slidenum">
              <a:rPr lang="en-US"/>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mtClean="0"/>
              <a:t>Diameter</a:t>
            </a:r>
          </a:p>
        </p:txBody>
      </p:sp>
      <p:sp>
        <p:nvSpPr>
          <p:cNvPr id="32770" name="Content Placeholder 2"/>
          <p:cNvSpPr>
            <a:spLocks noGrp="1"/>
          </p:cNvSpPr>
          <p:nvPr>
            <p:ph idx="1"/>
          </p:nvPr>
        </p:nvSpPr>
        <p:spPr>
          <a:xfrm>
            <a:off x="457200" y="1600200"/>
            <a:ext cx="8229600" cy="1901825"/>
          </a:xfrm>
        </p:spPr>
        <p:txBody>
          <a:bodyPr/>
          <a:lstStyle/>
          <a:p>
            <a:r>
              <a:rPr lang="en-US" sz="2800" smtClean="0"/>
              <a:t>Measures used to calibrate the small world effect</a:t>
            </a:r>
          </a:p>
          <a:p>
            <a:pPr lvl="1"/>
            <a:r>
              <a:rPr lang="en-US" sz="2400" smtClean="0">
                <a:solidFill>
                  <a:srgbClr val="0000FF"/>
                </a:solidFill>
              </a:rPr>
              <a:t>Diameter</a:t>
            </a:r>
            <a:r>
              <a:rPr lang="en-US" sz="2400" smtClean="0"/>
              <a:t>: the longest shortest path in a network</a:t>
            </a:r>
          </a:p>
          <a:p>
            <a:pPr lvl="1"/>
            <a:r>
              <a:rPr lang="en-US" sz="2400" smtClean="0">
                <a:solidFill>
                  <a:srgbClr val="0000FF"/>
                </a:solidFill>
              </a:rPr>
              <a:t>Average shortest path length</a:t>
            </a:r>
          </a:p>
        </p:txBody>
      </p:sp>
      <p:sp>
        <p:nvSpPr>
          <p:cNvPr id="4" name="Slide Number Placeholder 3"/>
          <p:cNvSpPr>
            <a:spLocks noGrp="1"/>
          </p:cNvSpPr>
          <p:nvPr>
            <p:ph type="sldNum" sz="quarter" idx="12"/>
          </p:nvPr>
        </p:nvSpPr>
        <p:spPr/>
        <p:txBody>
          <a:bodyPr/>
          <a:lstStyle/>
          <a:p>
            <a:pPr>
              <a:defRPr/>
            </a:pPr>
            <a:fld id="{4C0B4EAF-E219-488D-BDC6-BCB80E717EBB}" type="slidenum">
              <a:rPr lang="en-US"/>
              <a:pPr>
                <a:defRPr/>
              </a:pPr>
              <a:t>16</a:t>
            </a:fld>
            <a:endParaRPr lang="en-US"/>
          </a:p>
        </p:txBody>
      </p:sp>
      <p:pic>
        <p:nvPicPr>
          <p:cNvPr id="32772" name="Picture 4" descr="network.pdf"/>
          <p:cNvPicPr>
            <a:picLocks noChangeAspect="1"/>
          </p:cNvPicPr>
          <p:nvPr/>
        </p:nvPicPr>
        <p:blipFill>
          <a:blip r:embed="rId2"/>
          <a:srcRect/>
          <a:stretch>
            <a:fillRect/>
          </a:stretch>
        </p:blipFill>
        <p:spPr bwMode="auto">
          <a:xfrm>
            <a:off x="457200" y="3922713"/>
            <a:ext cx="3835400" cy="1460500"/>
          </a:xfrm>
          <a:prstGeom prst="rect">
            <a:avLst/>
          </a:prstGeom>
          <a:noFill/>
          <a:ln w="9525">
            <a:noFill/>
            <a:miter lim="800000"/>
            <a:headEnd/>
            <a:tailEnd/>
          </a:ln>
        </p:spPr>
      </p:pic>
      <p:sp>
        <p:nvSpPr>
          <p:cNvPr id="32773" name="TextBox 5"/>
          <p:cNvSpPr txBox="1">
            <a:spLocks noChangeArrowheads="1"/>
          </p:cNvSpPr>
          <p:nvPr/>
        </p:nvSpPr>
        <p:spPr bwMode="auto">
          <a:xfrm>
            <a:off x="4411663" y="3502025"/>
            <a:ext cx="4732337" cy="2862263"/>
          </a:xfrm>
          <a:prstGeom prst="rect">
            <a:avLst/>
          </a:prstGeom>
          <a:noFill/>
          <a:ln w="9525">
            <a:noFill/>
            <a:miter lim="800000"/>
            <a:headEnd/>
            <a:tailEnd/>
          </a:ln>
        </p:spPr>
        <p:txBody>
          <a:bodyPr>
            <a:spAutoFit/>
          </a:bodyPr>
          <a:lstStyle/>
          <a:p>
            <a:pPr>
              <a:buFont typeface="Arial" charset="0"/>
              <a:buChar char="•"/>
            </a:pPr>
            <a:r>
              <a:rPr lang="en-US">
                <a:latin typeface="Calibri" pitchFamily="34" charset="0"/>
              </a:rPr>
              <a:t>  The shortest path between two nodes is called </a:t>
            </a:r>
            <a:r>
              <a:rPr lang="en-US">
                <a:solidFill>
                  <a:srgbClr val="0000FF"/>
                </a:solidFill>
                <a:latin typeface="Calibri" pitchFamily="34" charset="0"/>
              </a:rPr>
              <a:t>geodesic. </a:t>
            </a:r>
          </a:p>
          <a:p>
            <a:pPr>
              <a:buFont typeface="Arial" charset="0"/>
              <a:buChar char="•"/>
            </a:pPr>
            <a:r>
              <a:rPr lang="en-US">
                <a:latin typeface="Calibri" pitchFamily="34" charset="0"/>
              </a:rPr>
              <a:t>  The number of hops in the geodesic is the</a:t>
            </a:r>
            <a:r>
              <a:rPr lang="en-US">
                <a:solidFill>
                  <a:srgbClr val="0000FF"/>
                </a:solidFill>
                <a:latin typeface="Calibri" pitchFamily="34" charset="0"/>
              </a:rPr>
              <a:t> geodesic distance. </a:t>
            </a:r>
          </a:p>
          <a:p>
            <a:pPr>
              <a:buFont typeface="Arial" charset="0"/>
              <a:buChar char="•"/>
            </a:pPr>
            <a:endParaRPr lang="en-US">
              <a:latin typeface="Calibri" pitchFamily="34" charset="0"/>
            </a:endParaRPr>
          </a:p>
          <a:p>
            <a:pPr>
              <a:buFont typeface="Arial" charset="0"/>
              <a:buChar char="•"/>
            </a:pPr>
            <a:r>
              <a:rPr lang="en-US">
                <a:latin typeface="Calibri" pitchFamily="34" charset="0"/>
              </a:rPr>
              <a:t>  The geodesic distance between node 1 and node 9 is 4.</a:t>
            </a:r>
          </a:p>
          <a:p>
            <a:pPr>
              <a:buFont typeface="Arial" charset="0"/>
              <a:buChar char="•"/>
            </a:pPr>
            <a:r>
              <a:rPr lang="en-US">
                <a:latin typeface="Calibri" pitchFamily="34" charset="0"/>
              </a:rPr>
              <a:t>  The diameter of the network is 5, corresponding to the geodesic distance between nodes 2 and 9.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mtClean="0"/>
              <a:t>Community Structure</a:t>
            </a:r>
          </a:p>
        </p:txBody>
      </p:sp>
      <p:sp>
        <p:nvSpPr>
          <p:cNvPr id="33794" name="Content Placeholder 2"/>
          <p:cNvSpPr>
            <a:spLocks noGrp="1"/>
          </p:cNvSpPr>
          <p:nvPr>
            <p:ph idx="1"/>
          </p:nvPr>
        </p:nvSpPr>
        <p:spPr/>
        <p:txBody>
          <a:bodyPr/>
          <a:lstStyle/>
          <a:p>
            <a:r>
              <a:rPr lang="en-US" sz="2800" smtClean="0">
                <a:solidFill>
                  <a:srgbClr val="0000FF"/>
                </a:solidFill>
              </a:rPr>
              <a:t>Community</a:t>
            </a:r>
            <a:r>
              <a:rPr lang="en-US" sz="2800" smtClean="0"/>
              <a:t>: People in a group interact with each other more frequently than those outside the group</a:t>
            </a:r>
          </a:p>
          <a:p>
            <a:r>
              <a:rPr lang="en-US" sz="2800" smtClean="0"/>
              <a:t> </a:t>
            </a:r>
            <a:r>
              <a:rPr lang="en-US" sz="2800" i="1" smtClean="0"/>
              <a:t>ki</a:t>
            </a:r>
            <a:r>
              <a:rPr lang="en-US" sz="2800" smtClean="0"/>
              <a:t> = number of edges among node Ni’s neighbors</a:t>
            </a:r>
          </a:p>
          <a:p>
            <a:r>
              <a:rPr lang="en-US" sz="2800" smtClean="0"/>
              <a:t>Friends of a friend are likely to be friends as well</a:t>
            </a:r>
          </a:p>
          <a:p>
            <a:r>
              <a:rPr lang="en-US" sz="2800" smtClean="0"/>
              <a:t>Measured by </a:t>
            </a:r>
            <a:r>
              <a:rPr lang="en-US" sz="2800" smtClean="0">
                <a:solidFill>
                  <a:srgbClr val="0000FF"/>
                </a:solidFill>
              </a:rPr>
              <a:t>clustering coefficient: </a:t>
            </a:r>
          </a:p>
          <a:p>
            <a:pPr lvl="1"/>
            <a:r>
              <a:rPr lang="en-US" sz="2400" smtClean="0"/>
              <a:t>density of connections among one’s friends</a:t>
            </a:r>
          </a:p>
        </p:txBody>
      </p:sp>
      <p:sp>
        <p:nvSpPr>
          <p:cNvPr id="4" name="Slide Number Placeholder 3"/>
          <p:cNvSpPr>
            <a:spLocks noGrp="1"/>
          </p:cNvSpPr>
          <p:nvPr>
            <p:ph type="sldNum" sz="quarter" idx="12"/>
          </p:nvPr>
        </p:nvSpPr>
        <p:spPr/>
        <p:txBody>
          <a:bodyPr/>
          <a:lstStyle/>
          <a:p>
            <a:pPr>
              <a:defRPr/>
            </a:pPr>
            <a:fld id="{C7786602-E7A4-4468-ABB5-628696B73F76}" type="slidenum">
              <a:rPr lang="en-US"/>
              <a:pPr>
                <a:defRPr/>
              </a:pPr>
              <a:t>17</a:t>
            </a:fld>
            <a:endParaRPr lang="en-US"/>
          </a:p>
        </p:txBody>
      </p:sp>
      <p:pic>
        <p:nvPicPr>
          <p:cNvPr id="33796" name="Picture 4"/>
          <p:cNvPicPr>
            <a:picLocks noChangeAspect="1"/>
          </p:cNvPicPr>
          <p:nvPr/>
        </p:nvPicPr>
        <p:blipFill>
          <a:blip r:embed="rId2"/>
          <a:srcRect/>
          <a:stretch>
            <a:fillRect/>
          </a:stretch>
        </p:blipFill>
        <p:spPr bwMode="auto">
          <a:xfrm>
            <a:off x="1801813" y="4700588"/>
            <a:ext cx="5722937" cy="1425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4"/>
          <p:cNvSpPr>
            <a:spLocks noGrp="1"/>
          </p:cNvSpPr>
          <p:nvPr>
            <p:ph type="title"/>
          </p:nvPr>
        </p:nvSpPr>
        <p:spPr/>
        <p:txBody>
          <a:bodyPr/>
          <a:lstStyle/>
          <a:p>
            <a:r>
              <a:rPr lang="en-US" smtClean="0"/>
              <a:t>Clustering Coefficient</a:t>
            </a:r>
          </a:p>
        </p:txBody>
      </p:sp>
      <p:sp>
        <p:nvSpPr>
          <p:cNvPr id="6" name="Content Placeholder 5"/>
          <p:cNvSpPr>
            <a:spLocks noGrp="1"/>
          </p:cNvSpPr>
          <p:nvPr>
            <p:ph idx="1"/>
          </p:nvPr>
        </p:nvSpPr>
        <p:spPr>
          <a:xfrm>
            <a:off x="4478338" y="3101975"/>
            <a:ext cx="4208462" cy="3024188"/>
          </a:xfrm>
        </p:spPr>
        <p:txBody>
          <a:bodyPr rtlCol="0">
            <a:normAutofit lnSpcReduction="10000"/>
          </a:bodyPr>
          <a:lstStyle/>
          <a:p>
            <a:pPr fontAlgn="auto">
              <a:spcAft>
                <a:spcPts val="0"/>
              </a:spcAft>
              <a:buFont typeface="Arial"/>
              <a:buChar char="•"/>
              <a:defRPr/>
            </a:pPr>
            <a:r>
              <a:rPr lang="en-US" sz="2000" dirty="0" smtClean="0"/>
              <a:t>d</a:t>
            </a:r>
            <a:r>
              <a:rPr lang="en-US" sz="2000" baseline="-25000" dirty="0" smtClean="0"/>
              <a:t>6</a:t>
            </a:r>
            <a:r>
              <a:rPr lang="en-US" sz="2000" dirty="0" smtClean="0"/>
              <a:t>=4, N</a:t>
            </a:r>
            <a:r>
              <a:rPr lang="en-US" sz="2000" baseline="-25000" dirty="0" smtClean="0"/>
              <a:t>6</a:t>
            </a:r>
            <a:r>
              <a:rPr lang="en-US" sz="2000" dirty="0" smtClean="0"/>
              <a:t>= {4, 5, 7,8}</a:t>
            </a:r>
          </a:p>
          <a:p>
            <a:pPr fontAlgn="auto">
              <a:spcAft>
                <a:spcPts val="0"/>
              </a:spcAft>
              <a:buFont typeface="Arial"/>
              <a:buChar char="•"/>
              <a:defRPr/>
            </a:pPr>
            <a:r>
              <a:rPr lang="en-US" sz="2000" dirty="0" smtClean="0"/>
              <a:t>k</a:t>
            </a:r>
            <a:r>
              <a:rPr lang="en-US" sz="2000" baseline="-25000" dirty="0" smtClean="0"/>
              <a:t>6</a:t>
            </a:r>
            <a:r>
              <a:rPr lang="en-US" sz="2000" dirty="0" smtClean="0"/>
              <a:t>=4 as e(4,5), e(5,7), e(5,8), e(7,8)</a:t>
            </a:r>
          </a:p>
          <a:p>
            <a:pPr fontAlgn="auto">
              <a:spcAft>
                <a:spcPts val="0"/>
              </a:spcAft>
              <a:buFont typeface="Arial"/>
              <a:buChar char="•"/>
              <a:defRPr/>
            </a:pPr>
            <a:r>
              <a:rPr lang="en-US" sz="2000" dirty="0" smtClean="0"/>
              <a:t>C</a:t>
            </a:r>
            <a:r>
              <a:rPr lang="en-US" sz="2000" baseline="-25000" dirty="0" smtClean="0"/>
              <a:t>6</a:t>
            </a:r>
            <a:r>
              <a:rPr lang="en-US" sz="2000" dirty="0" smtClean="0"/>
              <a:t> = 4/(4*3/2) = 2/3</a:t>
            </a:r>
          </a:p>
          <a:p>
            <a:pPr fontAlgn="auto">
              <a:spcAft>
                <a:spcPts val="0"/>
              </a:spcAft>
              <a:buFont typeface="Arial"/>
              <a:buChar char="•"/>
              <a:defRPr/>
            </a:pPr>
            <a:r>
              <a:rPr lang="en-US" sz="2000" dirty="0" smtClean="0">
                <a:solidFill>
                  <a:srgbClr val="0000FF"/>
                </a:solidFill>
              </a:rPr>
              <a:t>Average clustering coefficient</a:t>
            </a:r>
            <a:endParaRPr lang="en-US" sz="2000" dirty="0" smtClean="0"/>
          </a:p>
          <a:p>
            <a:pPr lvl="1" fontAlgn="auto">
              <a:spcAft>
                <a:spcPts val="0"/>
              </a:spcAft>
              <a:buFont typeface="Arial"/>
              <a:buNone/>
              <a:defRPr/>
            </a:pPr>
            <a:r>
              <a:rPr lang="en-US" sz="2000" dirty="0" smtClean="0"/>
              <a:t>C = (C</a:t>
            </a:r>
            <a:r>
              <a:rPr lang="en-US" sz="2000" baseline="-25000" dirty="0" smtClean="0"/>
              <a:t>1</a:t>
            </a:r>
            <a:r>
              <a:rPr lang="en-US" sz="2000" dirty="0" smtClean="0"/>
              <a:t> + C</a:t>
            </a:r>
            <a:r>
              <a:rPr lang="en-US" sz="2000" baseline="-25000" dirty="0" smtClean="0"/>
              <a:t>2</a:t>
            </a:r>
            <a:r>
              <a:rPr lang="en-US" sz="2000" dirty="0" smtClean="0"/>
              <a:t> + … + </a:t>
            </a:r>
            <a:r>
              <a:rPr lang="en-US" sz="2000" dirty="0" err="1" smtClean="0"/>
              <a:t>C</a:t>
            </a:r>
            <a:r>
              <a:rPr lang="en-US" sz="2000" baseline="-25000" dirty="0" err="1" smtClean="0"/>
              <a:t>n</a:t>
            </a:r>
            <a:r>
              <a:rPr lang="en-US" sz="2000" dirty="0" err="1" smtClean="0"/>
              <a:t>)/n</a:t>
            </a:r>
            <a:endParaRPr lang="en-US" sz="2000" dirty="0" smtClean="0"/>
          </a:p>
          <a:p>
            <a:pPr lvl="1" fontAlgn="auto">
              <a:spcAft>
                <a:spcPts val="0"/>
              </a:spcAft>
              <a:buFont typeface="Arial"/>
              <a:buNone/>
              <a:defRPr/>
            </a:pPr>
            <a:endParaRPr lang="en-US" sz="2000" dirty="0" smtClean="0"/>
          </a:p>
          <a:p>
            <a:pPr fontAlgn="auto">
              <a:spcAft>
                <a:spcPts val="0"/>
              </a:spcAft>
              <a:buFont typeface="Arial"/>
              <a:buChar char="•"/>
              <a:defRPr/>
            </a:pPr>
            <a:r>
              <a:rPr lang="en-US" sz="2000" dirty="0" smtClean="0"/>
              <a:t>C = 0.61 for the left network</a:t>
            </a:r>
          </a:p>
          <a:p>
            <a:pPr fontAlgn="auto">
              <a:spcAft>
                <a:spcPts val="0"/>
              </a:spcAft>
              <a:buFont typeface="Arial"/>
              <a:buChar char="•"/>
              <a:defRPr/>
            </a:pPr>
            <a:r>
              <a:rPr lang="en-US" sz="2000" dirty="0" smtClean="0"/>
              <a:t>In a random graph, the expected coefficient is  14/(9*8/2) = 0.19.</a:t>
            </a:r>
            <a:endParaRPr lang="en-US" sz="2000" dirty="0"/>
          </a:p>
        </p:txBody>
      </p:sp>
      <p:sp>
        <p:nvSpPr>
          <p:cNvPr id="4" name="Slide Number Placeholder 3"/>
          <p:cNvSpPr>
            <a:spLocks noGrp="1"/>
          </p:cNvSpPr>
          <p:nvPr>
            <p:ph type="sldNum" sz="quarter" idx="12"/>
          </p:nvPr>
        </p:nvSpPr>
        <p:spPr/>
        <p:txBody>
          <a:bodyPr/>
          <a:lstStyle/>
          <a:p>
            <a:pPr>
              <a:defRPr/>
            </a:pPr>
            <a:fld id="{EEE9F811-63CF-4CE4-833D-5A8D33D9D62B}" type="slidenum">
              <a:rPr lang="en-US"/>
              <a:pPr>
                <a:defRPr/>
              </a:pPr>
              <a:t>18</a:t>
            </a:fld>
            <a:endParaRPr lang="en-US" dirty="0"/>
          </a:p>
        </p:txBody>
      </p:sp>
      <p:pic>
        <p:nvPicPr>
          <p:cNvPr id="34820" name="Picture 6" descr="network.pdf"/>
          <p:cNvPicPr>
            <a:picLocks noChangeAspect="1"/>
          </p:cNvPicPr>
          <p:nvPr/>
        </p:nvPicPr>
        <p:blipFill>
          <a:blip r:embed="rId2"/>
          <a:srcRect/>
          <a:stretch>
            <a:fillRect/>
          </a:stretch>
        </p:blipFill>
        <p:spPr bwMode="auto">
          <a:xfrm>
            <a:off x="457200" y="3922713"/>
            <a:ext cx="3835400" cy="1460500"/>
          </a:xfrm>
          <a:prstGeom prst="rect">
            <a:avLst/>
          </a:prstGeom>
          <a:noFill/>
          <a:ln w="9525">
            <a:noFill/>
            <a:miter lim="800000"/>
            <a:headEnd/>
            <a:tailEnd/>
          </a:ln>
        </p:spPr>
      </p:pic>
      <p:pic>
        <p:nvPicPr>
          <p:cNvPr id="34821" name="Picture 7"/>
          <p:cNvPicPr>
            <a:picLocks noChangeAspect="1"/>
          </p:cNvPicPr>
          <p:nvPr/>
        </p:nvPicPr>
        <p:blipFill>
          <a:blip r:embed="rId3"/>
          <a:srcRect/>
          <a:stretch>
            <a:fillRect/>
          </a:stretch>
        </p:blipFill>
        <p:spPr bwMode="auto">
          <a:xfrm>
            <a:off x="1801813" y="1600200"/>
            <a:ext cx="5002212" cy="1246188"/>
          </a:xfrm>
          <a:prstGeom prst="rect">
            <a:avLst/>
          </a:prstGeom>
          <a:noFill/>
          <a:ln w="9525">
            <a:noFill/>
            <a:miter lim="800000"/>
            <a:headEnd/>
            <a:tailEnd/>
          </a:ln>
        </p:spPr>
      </p:pic>
      <p:sp>
        <p:nvSpPr>
          <p:cNvPr id="34823" name="Line 7"/>
          <p:cNvSpPr>
            <a:spLocks noChangeShapeType="1"/>
          </p:cNvSpPr>
          <p:nvPr/>
        </p:nvSpPr>
        <p:spPr bwMode="auto">
          <a:xfrm flipV="1">
            <a:off x="1801813" y="5383213"/>
            <a:ext cx="147637" cy="74295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mtClean="0"/>
              <a:t>Challenges</a:t>
            </a:r>
          </a:p>
        </p:txBody>
      </p:sp>
      <p:sp>
        <p:nvSpPr>
          <p:cNvPr id="3" name="Content Placeholder 2"/>
          <p:cNvSpPr>
            <a:spLocks noGrp="1"/>
          </p:cNvSpPr>
          <p:nvPr>
            <p:ph idx="1"/>
          </p:nvPr>
        </p:nvSpPr>
        <p:spPr/>
        <p:txBody>
          <a:bodyPr rtlCol="0">
            <a:normAutofit fontScale="92500"/>
          </a:bodyPr>
          <a:lstStyle/>
          <a:p>
            <a:pPr fontAlgn="auto">
              <a:spcAft>
                <a:spcPts val="0"/>
              </a:spcAft>
              <a:buFont typeface="Arial"/>
              <a:buChar char="•"/>
              <a:defRPr/>
            </a:pPr>
            <a:r>
              <a:rPr lang="en-US" sz="2400" dirty="0" smtClean="0"/>
              <a:t>Scalability</a:t>
            </a:r>
          </a:p>
          <a:p>
            <a:pPr lvl="1" fontAlgn="auto">
              <a:spcAft>
                <a:spcPts val="0"/>
              </a:spcAft>
              <a:buFont typeface="Arial"/>
              <a:buChar char="–"/>
              <a:defRPr/>
            </a:pPr>
            <a:r>
              <a:rPr lang="en-US" sz="2000" smtClean="0"/>
              <a:t>Social networks </a:t>
            </a:r>
            <a:r>
              <a:rPr lang="en-US" sz="2000" dirty="0" smtClean="0"/>
              <a:t>are often in a scale of millions of nodes and connections</a:t>
            </a:r>
          </a:p>
          <a:p>
            <a:pPr lvl="1" fontAlgn="auto">
              <a:spcAft>
                <a:spcPts val="0"/>
              </a:spcAft>
              <a:buFont typeface="Arial"/>
              <a:buChar char="–"/>
              <a:defRPr/>
            </a:pPr>
            <a:r>
              <a:rPr lang="en-US" sz="2000" dirty="0" smtClean="0"/>
              <a:t>Traditional Network Analysis often deals with at most hundreds of subjects </a:t>
            </a:r>
          </a:p>
          <a:p>
            <a:pPr fontAlgn="auto">
              <a:spcAft>
                <a:spcPts val="0"/>
              </a:spcAft>
              <a:buFont typeface="Arial"/>
              <a:buChar char="•"/>
              <a:defRPr/>
            </a:pPr>
            <a:r>
              <a:rPr lang="en-US" sz="2400" dirty="0" smtClean="0"/>
              <a:t>Heterogeneity</a:t>
            </a:r>
          </a:p>
          <a:p>
            <a:pPr lvl="1" fontAlgn="auto">
              <a:spcAft>
                <a:spcPts val="0"/>
              </a:spcAft>
              <a:buFont typeface="Arial"/>
              <a:buChar char="–"/>
              <a:defRPr/>
            </a:pPr>
            <a:r>
              <a:rPr lang="en-US" sz="2000" dirty="0" smtClean="0"/>
              <a:t>Various types of entities and interactions are involved</a:t>
            </a:r>
          </a:p>
          <a:p>
            <a:pPr fontAlgn="auto">
              <a:spcAft>
                <a:spcPts val="0"/>
              </a:spcAft>
              <a:buFont typeface="Arial"/>
              <a:buChar char="•"/>
              <a:defRPr/>
            </a:pPr>
            <a:r>
              <a:rPr lang="en-US" sz="2400" dirty="0" smtClean="0"/>
              <a:t>Evolution</a:t>
            </a:r>
          </a:p>
          <a:p>
            <a:pPr lvl="1" fontAlgn="auto">
              <a:spcAft>
                <a:spcPts val="0"/>
              </a:spcAft>
              <a:buFont typeface="Arial"/>
              <a:buChar char="–"/>
              <a:defRPr/>
            </a:pPr>
            <a:r>
              <a:rPr lang="en-US" sz="2000" dirty="0" smtClean="0"/>
              <a:t>Timeliness is emphasized in social media</a:t>
            </a:r>
          </a:p>
          <a:p>
            <a:pPr fontAlgn="auto">
              <a:spcAft>
                <a:spcPts val="0"/>
              </a:spcAft>
              <a:buFont typeface="Arial"/>
              <a:buChar char="•"/>
              <a:defRPr/>
            </a:pPr>
            <a:r>
              <a:rPr lang="en-US" sz="2400" dirty="0" smtClean="0"/>
              <a:t>Collective Intelligence</a:t>
            </a:r>
          </a:p>
          <a:p>
            <a:pPr lvl="1" fontAlgn="auto">
              <a:spcAft>
                <a:spcPts val="0"/>
              </a:spcAft>
              <a:buFont typeface="Arial"/>
              <a:buChar char="–"/>
              <a:defRPr/>
            </a:pPr>
            <a:r>
              <a:rPr lang="en-US" sz="2000" dirty="0" smtClean="0"/>
              <a:t>How to utilize wisdom of crowds in forms of tags, wikis, reviews</a:t>
            </a:r>
          </a:p>
          <a:p>
            <a:pPr fontAlgn="auto">
              <a:spcAft>
                <a:spcPts val="0"/>
              </a:spcAft>
              <a:buFont typeface="Arial"/>
              <a:buChar char="•"/>
              <a:defRPr/>
            </a:pPr>
            <a:r>
              <a:rPr lang="en-US" sz="2400" dirty="0" smtClean="0"/>
              <a:t>Evaluation</a:t>
            </a:r>
          </a:p>
          <a:p>
            <a:pPr lvl="1" fontAlgn="auto">
              <a:spcAft>
                <a:spcPts val="0"/>
              </a:spcAft>
              <a:buFont typeface="Arial"/>
              <a:buChar char="–"/>
              <a:defRPr/>
            </a:pPr>
            <a:r>
              <a:rPr lang="en-US" sz="2000" dirty="0" smtClean="0"/>
              <a:t>Lack of ground truth, and complete information due to privacy</a:t>
            </a:r>
            <a:endParaRPr lang="en-US" sz="2000" dirty="0"/>
          </a:p>
        </p:txBody>
      </p:sp>
      <p:sp>
        <p:nvSpPr>
          <p:cNvPr id="4" name="Slide Number Placeholder 3"/>
          <p:cNvSpPr>
            <a:spLocks noGrp="1"/>
          </p:cNvSpPr>
          <p:nvPr>
            <p:ph type="sldNum" sz="quarter" idx="12"/>
          </p:nvPr>
        </p:nvSpPr>
        <p:spPr/>
        <p:txBody>
          <a:bodyPr/>
          <a:lstStyle/>
          <a:p>
            <a:pPr>
              <a:defRPr/>
            </a:pPr>
            <a:fld id="{2117BDDA-F9FD-48A7-9A46-04BE09810E2E}" type="slidenum">
              <a:rPr lang="en-US"/>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z="4000" smtClean="0"/>
              <a:t>Social Media: </a:t>
            </a:r>
            <a:r>
              <a:rPr lang="en-US" sz="4000" smtClean="0">
                <a:solidFill>
                  <a:srgbClr val="0000FF"/>
                </a:solidFill>
              </a:rPr>
              <a:t>Many-to-Many</a:t>
            </a:r>
          </a:p>
        </p:txBody>
      </p:sp>
      <p:graphicFrame>
        <p:nvGraphicFramePr>
          <p:cNvPr id="7" name="Content Placeholder 6"/>
          <p:cNvGraphicFramePr>
            <a:graphicFrameLocks noGrp="1"/>
          </p:cNvGraphicFramePr>
          <p:nvPr>
            <p:ph idx="1"/>
          </p:nvPr>
        </p:nvGraphicFramePr>
        <p:xfrm>
          <a:off x="457200" y="1600200"/>
          <a:ext cx="82296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6387" name="Group 22"/>
          <p:cNvGrpSpPr>
            <a:grpSpLocks/>
          </p:cNvGrpSpPr>
          <p:nvPr/>
        </p:nvGrpSpPr>
        <p:grpSpPr bwMode="auto">
          <a:xfrm>
            <a:off x="2286000" y="1143000"/>
            <a:ext cx="4105275" cy="1066800"/>
            <a:chOff x="2286000" y="1143000"/>
            <a:chExt cx="4105275" cy="1066800"/>
          </a:xfrm>
        </p:grpSpPr>
        <p:pic>
          <p:nvPicPr>
            <p:cNvPr id="16400" name="Picture 3"/>
            <p:cNvPicPr>
              <a:picLocks noChangeAspect="1" noChangeArrowheads="1"/>
            </p:cNvPicPr>
            <p:nvPr/>
          </p:nvPicPr>
          <p:blipFill>
            <a:blip r:embed="rId8"/>
            <a:srcRect/>
            <a:stretch>
              <a:fillRect/>
            </a:stretch>
          </p:blipFill>
          <p:spPr bwMode="auto">
            <a:xfrm>
              <a:off x="2286000" y="1752600"/>
              <a:ext cx="1216033" cy="457200"/>
            </a:xfrm>
            <a:prstGeom prst="rect">
              <a:avLst/>
            </a:prstGeom>
            <a:noFill/>
            <a:ln w="9525">
              <a:noFill/>
              <a:miter lim="800000"/>
              <a:headEnd/>
              <a:tailEnd/>
            </a:ln>
          </p:spPr>
        </p:pic>
        <p:pic>
          <p:nvPicPr>
            <p:cNvPr id="16401" name="Picture 5"/>
            <p:cNvPicPr>
              <a:picLocks noChangeAspect="1" noChangeArrowheads="1"/>
            </p:cNvPicPr>
            <p:nvPr/>
          </p:nvPicPr>
          <p:blipFill>
            <a:blip r:embed="rId9"/>
            <a:srcRect/>
            <a:stretch>
              <a:fillRect/>
            </a:stretch>
          </p:blipFill>
          <p:spPr bwMode="auto">
            <a:xfrm>
              <a:off x="3733800" y="1143000"/>
              <a:ext cx="1428750" cy="295275"/>
            </a:xfrm>
            <a:prstGeom prst="rect">
              <a:avLst/>
            </a:prstGeom>
            <a:noFill/>
            <a:ln w="9525">
              <a:noFill/>
              <a:miter lim="800000"/>
              <a:headEnd/>
              <a:tailEnd/>
            </a:ln>
          </p:spPr>
        </p:pic>
        <p:pic>
          <p:nvPicPr>
            <p:cNvPr id="16402" name="Picture 7"/>
            <p:cNvPicPr>
              <a:picLocks noChangeAspect="1" noChangeArrowheads="1"/>
            </p:cNvPicPr>
            <p:nvPr/>
          </p:nvPicPr>
          <p:blipFill>
            <a:blip r:embed="rId10"/>
            <a:srcRect/>
            <a:stretch>
              <a:fillRect/>
            </a:stretch>
          </p:blipFill>
          <p:spPr bwMode="auto">
            <a:xfrm>
              <a:off x="5257800" y="1676400"/>
              <a:ext cx="1133475" cy="304800"/>
            </a:xfrm>
            <a:prstGeom prst="rect">
              <a:avLst/>
            </a:prstGeom>
            <a:noFill/>
            <a:ln w="9525">
              <a:noFill/>
              <a:miter lim="800000"/>
              <a:headEnd/>
              <a:tailEnd/>
            </a:ln>
          </p:spPr>
        </p:pic>
      </p:grpSp>
      <p:grpSp>
        <p:nvGrpSpPr>
          <p:cNvPr id="16388" name="Group 23"/>
          <p:cNvGrpSpPr>
            <a:grpSpLocks/>
          </p:cNvGrpSpPr>
          <p:nvPr/>
        </p:nvGrpSpPr>
        <p:grpSpPr bwMode="auto">
          <a:xfrm>
            <a:off x="6172200" y="2057400"/>
            <a:ext cx="2257425" cy="2609850"/>
            <a:chOff x="6172200" y="2057400"/>
            <a:chExt cx="2257425" cy="2609850"/>
          </a:xfrm>
        </p:grpSpPr>
        <p:pic>
          <p:nvPicPr>
            <p:cNvPr id="16397" name="Picture 9"/>
            <p:cNvPicPr>
              <a:picLocks noChangeAspect="1" noChangeArrowheads="1"/>
            </p:cNvPicPr>
            <p:nvPr/>
          </p:nvPicPr>
          <p:blipFill>
            <a:blip r:embed="rId11"/>
            <a:srcRect/>
            <a:stretch>
              <a:fillRect/>
            </a:stretch>
          </p:blipFill>
          <p:spPr bwMode="auto">
            <a:xfrm>
              <a:off x="6781800" y="4191000"/>
              <a:ext cx="1647825" cy="476250"/>
            </a:xfrm>
            <a:prstGeom prst="rect">
              <a:avLst/>
            </a:prstGeom>
            <a:noFill/>
            <a:ln w="9525">
              <a:noFill/>
              <a:miter lim="800000"/>
              <a:headEnd/>
              <a:tailEnd/>
            </a:ln>
          </p:spPr>
        </p:pic>
        <p:pic>
          <p:nvPicPr>
            <p:cNvPr id="16398" name="Picture 16" descr="Livejournal-logo.png"/>
            <p:cNvPicPr>
              <a:picLocks noChangeAspect="1"/>
            </p:cNvPicPr>
            <p:nvPr/>
          </p:nvPicPr>
          <p:blipFill>
            <a:blip r:embed="rId12"/>
            <a:srcRect/>
            <a:stretch>
              <a:fillRect/>
            </a:stretch>
          </p:blipFill>
          <p:spPr bwMode="auto">
            <a:xfrm>
              <a:off x="6172200" y="2057400"/>
              <a:ext cx="1177246" cy="838200"/>
            </a:xfrm>
            <a:prstGeom prst="rect">
              <a:avLst/>
            </a:prstGeom>
            <a:noFill/>
            <a:ln w="9525">
              <a:noFill/>
              <a:miter lim="800000"/>
              <a:headEnd/>
              <a:tailEnd/>
            </a:ln>
          </p:spPr>
        </p:pic>
        <p:pic>
          <p:nvPicPr>
            <p:cNvPr id="16399" name="Picture 14"/>
            <p:cNvPicPr>
              <a:picLocks noChangeAspect="1" noChangeArrowheads="1"/>
            </p:cNvPicPr>
            <p:nvPr/>
          </p:nvPicPr>
          <p:blipFill>
            <a:blip r:embed="rId13"/>
            <a:srcRect/>
            <a:stretch>
              <a:fillRect/>
            </a:stretch>
          </p:blipFill>
          <p:spPr bwMode="auto">
            <a:xfrm>
              <a:off x="7010400" y="3276600"/>
              <a:ext cx="1371600" cy="577215"/>
            </a:xfrm>
            <a:prstGeom prst="rect">
              <a:avLst/>
            </a:prstGeom>
            <a:noFill/>
            <a:ln w="9525">
              <a:noFill/>
              <a:miter lim="800000"/>
              <a:headEnd/>
              <a:tailEnd/>
            </a:ln>
          </p:spPr>
        </p:pic>
      </p:grpSp>
      <p:pic>
        <p:nvPicPr>
          <p:cNvPr id="16389" name="Picture 23"/>
          <p:cNvPicPr>
            <a:picLocks noChangeAspect="1" noChangeArrowheads="1"/>
          </p:cNvPicPr>
          <p:nvPr/>
        </p:nvPicPr>
        <p:blipFill>
          <a:blip r:embed="rId14"/>
          <a:srcRect/>
          <a:stretch>
            <a:fillRect/>
          </a:stretch>
        </p:blipFill>
        <p:spPr bwMode="auto">
          <a:xfrm>
            <a:off x="6248400" y="4953000"/>
            <a:ext cx="1362075" cy="504825"/>
          </a:xfrm>
          <a:prstGeom prst="rect">
            <a:avLst/>
          </a:prstGeom>
          <a:noFill/>
          <a:ln w="9525">
            <a:noFill/>
            <a:miter lim="800000"/>
            <a:headEnd/>
            <a:tailEnd/>
          </a:ln>
        </p:spPr>
      </p:pic>
      <p:pic>
        <p:nvPicPr>
          <p:cNvPr id="16390" name="Picture 16" descr="epinions_sdc_home_189.gif"/>
          <p:cNvPicPr>
            <a:picLocks noChangeAspect="1"/>
          </p:cNvPicPr>
          <p:nvPr/>
        </p:nvPicPr>
        <p:blipFill>
          <a:blip r:embed="rId15"/>
          <a:srcRect/>
          <a:stretch>
            <a:fillRect/>
          </a:stretch>
        </p:blipFill>
        <p:spPr bwMode="auto">
          <a:xfrm>
            <a:off x="2743200" y="6134100"/>
            <a:ext cx="1800225" cy="723900"/>
          </a:xfrm>
          <a:prstGeom prst="rect">
            <a:avLst/>
          </a:prstGeom>
          <a:noFill/>
          <a:ln w="9525">
            <a:noFill/>
            <a:miter lim="800000"/>
            <a:headEnd/>
            <a:tailEnd/>
          </a:ln>
        </p:spPr>
      </p:pic>
      <p:pic>
        <p:nvPicPr>
          <p:cNvPr id="16391" name="Picture 16"/>
          <p:cNvPicPr>
            <a:picLocks noChangeAspect="1" noChangeArrowheads="1"/>
          </p:cNvPicPr>
          <p:nvPr/>
        </p:nvPicPr>
        <p:blipFill>
          <a:blip r:embed="rId16"/>
          <a:srcRect/>
          <a:stretch>
            <a:fillRect/>
          </a:stretch>
        </p:blipFill>
        <p:spPr bwMode="auto">
          <a:xfrm>
            <a:off x="5410200" y="5638800"/>
            <a:ext cx="868363" cy="1066800"/>
          </a:xfrm>
          <a:prstGeom prst="rect">
            <a:avLst/>
          </a:prstGeom>
          <a:noFill/>
          <a:ln w="9525">
            <a:noFill/>
            <a:miter lim="800000"/>
            <a:headEnd/>
            <a:tailEnd/>
          </a:ln>
        </p:spPr>
      </p:pic>
      <p:pic>
        <p:nvPicPr>
          <p:cNvPr id="16392" name="Picture 22"/>
          <p:cNvPicPr>
            <a:picLocks noChangeAspect="1" noChangeArrowheads="1"/>
          </p:cNvPicPr>
          <p:nvPr/>
        </p:nvPicPr>
        <p:blipFill>
          <a:blip r:embed="rId17"/>
          <a:srcRect/>
          <a:stretch>
            <a:fillRect/>
          </a:stretch>
        </p:blipFill>
        <p:spPr bwMode="auto">
          <a:xfrm>
            <a:off x="1828800" y="5029200"/>
            <a:ext cx="1428750" cy="1009650"/>
          </a:xfrm>
          <a:prstGeom prst="rect">
            <a:avLst/>
          </a:prstGeom>
          <a:noFill/>
          <a:ln w="9525">
            <a:noFill/>
            <a:miter lim="800000"/>
            <a:headEnd/>
            <a:tailEnd/>
          </a:ln>
        </p:spPr>
      </p:pic>
      <p:pic>
        <p:nvPicPr>
          <p:cNvPr id="16393" name="Picture 18"/>
          <p:cNvPicPr>
            <a:picLocks noChangeAspect="1" noChangeArrowheads="1"/>
          </p:cNvPicPr>
          <p:nvPr/>
        </p:nvPicPr>
        <p:blipFill>
          <a:blip r:embed="rId18"/>
          <a:srcRect/>
          <a:stretch>
            <a:fillRect/>
          </a:stretch>
        </p:blipFill>
        <p:spPr bwMode="auto">
          <a:xfrm>
            <a:off x="1219200" y="4419600"/>
            <a:ext cx="1104900" cy="581025"/>
          </a:xfrm>
          <a:prstGeom prst="rect">
            <a:avLst/>
          </a:prstGeom>
          <a:noFill/>
          <a:ln w="9525">
            <a:noFill/>
            <a:miter lim="800000"/>
            <a:headEnd/>
            <a:tailEnd/>
          </a:ln>
        </p:spPr>
      </p:pic>
      <p:pic>
        <p:nvPicPr>
          <p:cNvPr id="16394" name="Picture 20"/>
          <p:cNvPicPr>
            <a:picLocks noChangeAspect="1" noChangeArrowheads="1"/>
          </p:cNvPicPr>
          <p:nvPr/>
        </p:nvPicPr>
        <p:blipFill>
          <a:blip r:embed="rId19"/>
          <a:srcRect/>
          <a:stretch>
            <a:fillRect/>
          </a:stretch>
        </p:blipFill>
        <p:spPr bwMode="auto">
          <a:xfrm>
            <a:off x="838200" y="3505200"/>
            <a:ext cx="1238250" cy="485775"/>
          </a:xfrm>
          <a:prstGeom prst="rect">
            <a:avLst/>
          </a:prstGeom>
          <a:noFill/>
          <a:ln w="9525">
            <a:noFill/>
            <a:miter lim="800000"/>
            <a:headEnd/>
            <a:tailEnd/>
          </a:ln>
        </p:spPr>
      </p:pic>
      <p:pic>
        <p:nvPicPr>
          <p:cNvPr id="16395" name="Picture 21"/>
          <p:cNvPicPr>
            <a:picLocks noChangeAspect="1" noChangeArrowheads="1"/>
          </p:cNvPicPr>
          <p:nvPr/>
        </p:nvPicPr>
        <p:blipFill>
          <a:blip r:embed="rId20"/>
          <a:srcRect/>
          <a:stretch>
            <a:fillRect/>
          </a:stretch>
        </p:blipFill>
        <p:spPr bwMode="auto">
          <a:xfrm>
            <a:off x="685800" y="2590800"/>
            <a:ext cx="2238375" cy="571500"/>
          </a:xfrm>
          <a:prstGeom prst="rect">
            <a:avLst/>
          </a:prstGeom>
          <a:noFill/>
          <a:ln w="9525">
            <a:noFill/>
            <a:miter lim="800000"/>
            <a:headEnd/>
            <a:tailEnd/>
          </a:ln>
        </p:spPr>
      </p:pic>
      <p:sp>
        <p:nvSpPr>
          <p:cNvPr id="19" name="Slide Number Placeholder 18"/>
          <p:cNvSpPr>
            <a:spLocks noGrp="1"/>
          </p:cNvSpPr>
          <p:nvPr>
            <p:ph type="sldNum" sz="quarter" idx="12"/>
          </p:nvPr>
        </p:nvSpPr>
        <p:spPr/>
        <p:txBody>
          <a:bodyPr/>
          <a:lstStyle/>
          <a:p>
            <a:pPr>
              <a:defRPr/>
            </a:pPr>
            <a:fld id="{44687DA1-ECAE-4CD6-963F-B98D327E8302}" type="slidenum">
              <a:rPr lang="en-US"/>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smtClean="0"/>
              <a:t>Social Computing Tasks</a:t>
            </a: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a:buChar char="•"/>
              <a:defRPr/>
            </a:pPr>
            <a:r>
              <a:rPr lang="en-US" dirty="0" smtClean="0"/>
              <a:t>Social Computing: a young and vibrant field</a:t>
            </a:r>
          </a:p>
          <a:p>
            <a:pPr fontAlgn="auto">
              <a:spcAft>
                <a:spcPts val="0"/>
              </a:spcAft>
              <a:buFont typeface="Arial"/>
              <a:buChar char="•"/>
              <a:defRPr/>
            </a:pPr>
            <a:r>
              <a:rPr lang="en-US" dirty="0" smtClean="0"/>
              <a:t>Conferences: KDD, WSDM, WWW, ICML, AAAI/IJCAI, </a:t>
            </a:r>
            <a:r>
              <a:rPr lang="en-US" dirty="0" err="1" smtClean="0"/>
              <a:t>SocialCom</a:t>
            </a:r>
            <a:r>
              <a:rPr lang="en-US" dirty="0" smtClean="0"/>
              <a:t>, etc.</a:t>
            </a:r>
          </a:p>
          <a:p>
            <a:pPr fontAlgn="auto">
              <a:spcAft>
                <a:spcPts val="0"/>
              </a:spcAft>
              <a:buFont typeface="Arial"/>
              <a:buChar char="•"/>
              <a:defRPr/>
            </a:pPr>
            <a:r>
              <a:rPr lang="en-US" dirty="0" smtClean="0"/>
              <a:t>Tasks</a:t>
            </a:r>
          </a:p>
          <a:p>
            <a:pPr lvl="1" fontAlgn="auto">
              <a:spcAft>
                <a:spcPts val="0"/>
              </a:spcAft>
              <a:buFont typeface="Arial"/>
              <a:buChar char="–"/>
              <a:defRPr/>
            </a:pPr>
            <a:r>
              <a:rPr lang="en-US" dirty="0" smtClean="0"/>
              <a:t>Network Modeling</a:t>
            </a:r>
          </a:p>
          <a:p>
            <a:pPr lvl="1" fontAlgn="auto">
              <a:spcAft>
                <a:spcPts val="0"/>
              </a:spcAft>
              <a:buFont typeface="Arial"/>
              <a:buChar char="–"/>
              <a:defRPr/>
            </a:pPr>
            <a:r>
              <a:rPr lang="en-US" dirty="0" smtClean="0"/>
              <a:t>Centrality Analysis and Influence Modeling</a:t>
            </a:r>
          </a:p>
          <a:p>
            <a:pPr lvl="1" fontAlgn="auto">
              <a:spcAft>
                <a:spcPts val="0"/>
              </a:spcAft>
              <a:buFont typeface="Arial"/>
              <a:buChar char="–"/>
              <a:defRPr/>
            </a:pPr>
            <a:r>
              <a:rPr lang="en-US" dirty="0" smtClean="0"/>
              <a:t>Community Detection</a:t>
            </a:r>
          </a:p>
          <a:p>
            <a:pPr lvl="1" fontAlgn="auto">
              <a:spcAft>
                <a:spcPts val="0"/>
              </a:spcAft>
              <a:buFont typeface="Arial"/>
              <a:buChar char="–"/>
              <a:defRPr/>
            </a:pPr>
            <a:r>
              <a:rPr lang="en-US" dirty="0" smtClean="0"/>
              <a:t>Classification and Recommendation</a:t>
            </a:r>
          </a:p>
          <a:p>
            <a:pPr lvl="1" fontAlgn="auto">
              <a:spcAft>
                <a:spcPts val="0"/>
              </a:spcAft>
              <a:buFont typeface="Arial"/>
              <a:buChar char="–"/>
              <a:defRPr/>
            </a:pPr>
            <a:r>
              <a:rPr lang="en-US" dirty="0" smtClean="0"/>
              <a:t>Privacy, Spam and Security</a:t>
            </a:r>
            <a:endParaRPr lang="en-US" dirty="0"/>
          </a:p>
        </p:txBody>
      </p:sp>
      <p:sp>
        <p:nvSpPr>
          <p:cNvPr id="4" name="Slide Number Placeholder 3"/>
          <p:cNvSpPr>
            <a:spLocks noGrp="1"/>
          </p:cNvSpPr>
          <p:nvPr>
            <p:ph type="sldNum" sz="quarter" idx="12"/>
          </p:nvPr>
        </p:nvSpPr>
        <p:spPr/>
        <p:txBody>
          <a:bodyPr/>
          <a:lstStyle/>
          <a:p>
            <a:pPr>
              <a:defRPr/>
            </a:pPr>
            <a:fld id="{41B8C663-235D-4E2D-88FF-D02E092F2104}" type="slidenum">
              <a:rPr lang="en-US"/>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mtClean="0"/>
              <a:t>Network Modeling</a:t>
            </a:r>
          </a:p>
        </p:txBody>
      </p:sp>
      <p:sp>
        <p:nvSpPr>
          <p:cNvPr id="37890" name="Content Placeholder 2"/>
          <p:cNvSpPr>
            <a:spLocks noGrp="1"/>
          </p:cNvSpPr>
          <p:nvPr>
            <p:ph idx="1"/>
          </p:nvPr>
        </p:nvSpPr>
        <p:spPr>
          <a:xfrm>
            <a:off x="457200" y="1295400"/>
            <a:ext cx="8229600" cy="4530725"/>
          </a:xfrm>
        </p:spPr>
        <p:txBody>
          <a:bodyPr/>
          <a:lstStyle/>
          <a:p>
            <a:r>
              <a:rPr lang="en-US" sz="2400" smtClean="0"/>
              <a:t>Large Networks demonstrate statistical patterns:</a:t>
            </a:r>
          </a:p>
          <a:p>
            <a:pPr lvl="1"/>
            <a:r>
              <a:rPr lang="en-US" sz="2000" smtClean="0"/>
              <a:t>Small-world effect  (e.g., 6 degrees of separation)</a:t>
            </a:r>
          </a:p>
          <a:p>
            <a:pPr lvl="1"/>
            <a:r>
              <a:rPr lang="en-US" sz="2000" smtClean="0"/>
              <a:t>Power-law distribution (a.k.a. scale-free distribution)</a:t>
            </a:r>
          </a:p>
          <a:p>
            <a:pPr lvl="1"/>
            <a:r>
              <a:rPr lang="en-US" sz="2000" smtClean="0"/>
              <a:t>Community structure (high clustering coefficient)</a:t>
            </a:r>
          </a:p>
          <a:p>
            <a:r>
              <a:rPr lang="en-US" sz="2000" smtClean="0"/>
              <a:t>M</a:t>
            </a:r>
            <a:r>
              <a:rPr lang="en-US" sz="2400" smtClean="0"/>
              <a:t>odel the network dynamics</a:t>
            </a:r>
          </a:p>
          <a:p>
            <a:pPr lvl="1"/>
            <a:r>
              <a:rPr lang="en-US" sz="2000" smtClean="0"/>
              <a:t>Reproducing large-scale networks</a:t>
            </a:r>
          </a:p>
          <a:p>
            <a:pPr lvl="1"/>
            <a:r>
              <a:rPr lang="en-US" sz="2000" smtClean="0"/>
              <a:t>Examples: random graph, preferential attachment process, Watts and Strogatz model</a:t>
            </a:r>
          </a:p>
          <a:p>
            <a:pPr lvl="1"/>
            <a:r>
              <a:rPr lang="en-US" sz="2000" smtClean="0"/>
              <a:t>Simulation to understand network properties</a:t>
            </a:r>
          </a:p>
          <a:p>
            <a:pPr lvl="2"/>
            <a:r>
              <a:rPr lang="en-US" sz="1600" smtClean="0"/>
              <a:t>Thomas Shelling’s famous </a:t>
            </a:r>
            <a:r>
              <a:rPr lang="en-US" sz="1600" smtClean="0">
                <a:hlinkClick r:id="rId3"/>
              </a:rPr>
              <a:t>simulation</a:t>
            </a:r>
            <a:r>
              <a:rPr lang="en-US" sz="1600" smtClean="0"/>
              <a:t>: What could cause the segregation of white and black people</a:t>
            </a:r>
          </a:p>
          <a:p>
            <a:pPr lvl="1"/>
            <a:r>
              <a:rPr lang="en-US" sz="2000" smtClean="0"/>
              <a:t>Network robustness under attack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z="3600" smtClean="0"/>
              <a:t>Centrality Analysis and Influence Modeling</a:t>
            </a:r>
          </a:p>
        </p:txBody>
      </p:sp>
      <p:sp>
        <p:nvSpPr>
          <p:cNvPr id="39938" name="Content Placeholder 2"/>
          <p:cNvSpPr>
            <a:spLocks noGrp="1"/>
          </p:cNvSpPr>
          <p:nvPr>
            <p:ph idx="1"/>
          </p:nvPr>
        </p:nvSpPr>
        <p:spPr/>
        <p:txBody>
          <a:bodyPr/>
          <a:lstStyle/>
          <a:p>
            <a:r>
              <a:rPr lang="en-US" sz="2800" smtClean="0"/>
              <a:t>Centrality Analysis: </a:t>
            </a:r>
          </a:p>
          <a:p>
            <a:pPr lvl="1"/>
            <a:r>
              <a:rPr lang="en-US" sz="2400" smtClean="0"/>
              <a:t>Identify the </a:t>
            </a:r>
            <a:r>
              <a:rPr lang="en-US" sz="2400" smtClean="0">
                <a:solidFill>
                  <a:srgbClr val="0000FF"/>
                </a:solidFill>
              </a:rPr>
              <a:t>most important </a:t>
            </a:r>
            <a:r>
              <a:rPr lang="en-US" sz="2400" smtClean="0"/>
              <a:t>actors or edges</a:t>
            </a:r>
          </a:p>
          <a:p>
            <a:pPr lvl="2"/>
            <a:r>
              <a:rPr lang="en-US" sz="2000" smtClean="0"/>
              <a:t>E.g. PageRank in Google</a:t>
            </a:r>
          </a:p>
          <a:p>
            <a:pPr lvl="1"/>
            <a:r>
              <a:rPr lang="en-US" sz="2400" smtClean="0"/>
              <a:t>Various other criteria</a:t>
            </a:r>
          </a:p>
          <a:p>
            <a:r>
              <a:rPr lang="en-US" sz="2800" smtClean="0"/>
              <a:t>Influence modeling: </a:t>
            </a:r>
          </a:p>
          <a:p>
            <a:pPr lvl="1"/>
            <a:r>
              <a:rPr lang="en-US" sz="2400" smtClean="0"/>
              <a:t>How is information diffused? </a:t>
            </a:r>
          </a:p>
          <a:p>
            <a:pPr lvl="1"/>
            <a:r>
              <a:rPr lang="en-US" sz="2400" smtClean="0"/>
              <a:t>How does one influence each other?  </a:t>
            </a:r>
          </a:p>
          <a:p>
            <a:r>
              <a:rPr lang="en-US" sz="2800" smtClean="0"/>
              <a:t>Related Problems</a:t>
            </a:r>
          </a:p>
          <a:p>
            <a:pPr lvl="1"/>
            <a:r>
              <a:rPr lang="en-US" sz="2400" smtClean="0"/>
              <a:t>Viral marketing: word-of-mouth effect</a:t>
            </a:r>
          </a:p>
          <a:p>
            <a:pPr lvl="1"/>
            <a:r>
              <a:rPr lang="en-US" sz="2400" smtClean="0"/>
              <a:t>Influence maximization</a:t>
            </a:r>
          </a:p>
        </p:txBody>
      </p:sp>
      <p:sp>
        <p:nvSpPr>
          <p:cNvPr id="4" name="Slide Number Placeholder 3"/>
          <p:cNvSpPr>
            <a:spLocks noGrp="1"/>
          </p:cNvSpPr>
          <p:nvPr>
            <p:ph type="sldNum" sz="quarter" idx="12"/>
          </p:nvPr>
        </p:nvSpPr>
        <p:spPr/>
        <p:txBody>
          <a:bodyPr/>
          <a:lstStyle/>
          <a:p>
            <a:pPr>
              <a:defRPr/>
            </a:pPr>
            <a:fld id="{E0C0D50B-2B38-4A15-8141-E2CAFCD99666}" type="slidenum">
              <a:rPr lang="en-US"/>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mtClean="0"/>
              <a:t>Community Detection</a:t>
            </a:r>
          </a:p>
        </p:txBody>
      </p:sp>
      <p:sp>
        <p:nvSpPr>
          <p:cNvPr id="3" name="Content Placeholder 2"/>
          <p:cNvSpPr>
            <a:spLocks noGrp="1"/>
          </p:cNvSpPr>
          <p:nvPr>
            <p:ph idx="1"/>
          </p:nvPr>
        </p:nvSpPr>
        <p:spPr>
          <a:xfrm>
            <a:off x="457200" y="1600200"/>
            <a:ext cx="8229600" cy="4756150"/>
          </a:xfrm>
        </p:spPr>
        <p:txBody>
          <a:bodyPr rtlCol="0">
            <a:normAutofit fontScale="92500" lnSpcReduction="10000"/>
          </a:bodyPr>
          <a:lstStyle/>
          <a:p>
            <a:pPr fontAlgn="auto">
              <a:spcAft>
                <a:spcPts val="0"/>
              </a:spcAft>
              <a:buFont typeface="Arial"/>
              <a:buChar char="•"/>
              <a:defRPr/>
            </a:pPr>
            <a:r>
              <a:rPr lang="en-US" sz="2400" dirty="0" smtClean="0"/>
              <a:t>A </a:t>
            </a:r>
            <a:r>
              <a:rPr lang="en-US" sz="2400" dirty="0" smtClean="0">
                <a:solidFill>
                  <a:srgbClr val="0000FF"/>
                </a:solidFill>
              </a:rPr>
              <a:t>community </a:t>
            </a:r>
            <a:r>
              <a:rPr lang="en-US" sz="2400" dirty="0" smtClean="0"/>
              <a:t>is a set of nodes between which the interactions are (relatively) frequent</a:t>
            </a:r>
          </a:p>
          <a:p>
            <a:pPr lvl="1" fontAlgn="auto">
              <a:spcAft>
                <a:spcPts val="0"/>
              </a:spcAft>
              <a:buFont typeface="Arial"/>
              <a:buChar char="–"/>
              <a:defRPr/>
            </a:pPr>
            <a:r>
              <a:rPr lang="en-US" sz="2000" dirty="0" smtClean="0"/>
              <a:t>A.k.a.,  </a:t>
            </a:r>
            <a:r>
              <a:rPr lang="en-US" sz="2000" i="1" dirty="0" smtClean="0"/>
              <a:t>group, cluster, cohesive subgroups, modules </a:t>
            </a:r>
          </a:p>
          <a:p>
            <a:pPr lvl="1" fontAlgn="auto">
              <a:spcAft>
                <a:spcPts val="0"/>
              </a:spcAft>
              <a:buFont typeface="Arial"/>
              <a:buChar char="–"/>
              <a:defRPr/>
            </a:pPr>
            <a:endParaRPr lang="en-US" sz="2000" i="1" dirty="0" smtClean="0"/>
          </a:p>
          <a:p>
            <a:pPr lvl="1" fontAlgn="auto">
              <a:spcAft>
                <a:spcPts val="0"/>
              </a:spcAft>
              <a:buFont typeface="Arial"/>
              <a:buChar char="–"/>
              <a:defRPr/>
            </a:pPr>
            <a:endParaRPr lang="en-US" sz="2000" i="1" dirty="0" smtClean="0"/>
          </a:p>
          <a:p>
            <a:pPr lvl="1" fontAlgn="auto">
              <a:spcAft>
                <a:spcPts val="0"/>
              </a:spcAft>
              <a:buFont typeface="Arial"/>
              <a:buChar char="–"/>
              <a:defRPr/>
            </a:pPr>
            <a:endParaRPr lang="en-US" sz="2000" i="1" dirty="0" smtClean="0"/>
          </a:p>
          <a:p>
            <a:pPr lvl="1" fontAlgn="auto">
              <a:spcAft>
                <a:spcPts val="0"/>
              </a:spcAft>
              <a:buFont typeface="Arial"/>
              <a:buChar char="–"/>
              <a:defRPr/>
            </a:pPr>
            <a:endParaRPr lang="en-US" sz="2000" i="1" dirty="0" smtClean="0"/>
          </a:p>
          <a:p>
            <a:pPr fontAlgn="auto">
              <a:spcAft>
                <a:spcPts val="0"/>
              </a:spcAft>
              <a:buFont typeface="Arial"/>
              <a:buChar char="•"/>
              <a:defRPr/>
            </a:pPr>
            <a:endParaRPr lang="en-US" sz="2400" dirty="0" smtClean="0"/>
          </a:p>
          <a:p>
            <a:pPr fontAlgn="auto">
              <a:spcAft>
                <a:spcPts val="0"/>
              </a:spcAft>
              <a:buFont typeface="Arial"/>
              <a:buChar char="•"/>
              <a:defRPr/>
            </a:pPr>
            <a:r>
              <a:rPr lang="en-US" sz="2400" dirty="0" smtClean="0"/>
              <a:t>Applications: </a:t>
            </a:r>
            <a:r>
              <a:rPr lang="en-US" sz="2000" i="1" dirty="0" smtClean="0"/>
              <a:t>Recommendation based communities, Network Compression, Visualization of a huge network</a:t>
            </a:r>
            <a:r>
              <a:rPr lang="en-US" sz="2400" dirty="0" smtClean="0"/>
              <a:t> </a:t>
            </a:r>
          </a:p>
          <a:p>
            <a:pPr fontAlgn="auto">
              <a:spcAft>
                <a:spcPts val="0"/>
              </a:spcAft>
              <a:buFont typeface="Arial"/>
              <a:buChar char="•"/>
              <a:defRPr/>
            </a:pPr>
            <a:r>
              <a:rPr lang="en-US" sz="2400" dirty="0" smtClean="0"/>
              <a:t>New lines of research in social media</a:t>
            </a:r>
          </a:p>
          <a:p>
            <a:pPr lvl="1" fontAlgn="auto">
              <a:spcAft>
                <a:spcPts val="0"/>
              </a:spcAft>
              <a:buFont typeface="Arial"/>
              <a:buChar char="–"/>
              <a:defRPr/>
            </a:pPr>
            <a:r>
              <a:rPr lang="en-US" sz="2000" dirty="0" smtClean="0"/>
              <a:t>Community Detection in Heterogeneous Networks</a:t>
            </a:r>
          </a:p>
          <a:p>
            <a:pPr lvl="1" fontAlgn="auto">
              <a:spcAft>
                <a:spcPts val="0"/>
              </a:spcAft>
              <a:buFont typeface="Arial"/>
              <a:buChar char="–"/>
              <a:defRPr/>
            </a:pPr>
            <a:r>
              <a:rPr lang="en-US" sz="2000" dirty="0" smtClean="0"/>
              <a:t>Community Evolution  in Dynamic Networks</a:t>
            </a:r>
          </a:p>
          <a:p>
            <a:pPr lvl="1" fontAlgn="auto">
              <a:spcAft>
                <a:spcPts val="0"/>
              </a:spcAft>
              <a:buFont typeface="Arial"/>
              <a:buChar char="–"/>
              <a:defRPr/>
            </a:pPr>
            <a:r>
              <a:rPr lang="en-US" sz="2000" dirty="0" smtClean="0"/>
              <a:t>Scalable Community Detection in Large-Scale Networks</a:t>
            </a:r>
            <a:endParaRPr lang="en-US" sz="2000" dirty="0"/>
          </a:p>
        </p:txBody>
      </p:sp>
      <p:sp>
        <p:nvSpPr>
          <p:cNvPr id="4" name="Slide Number Placeholder 3"/>
          <p:cNvSpPr>
            <a:spLocks noGrp="1"/>
          </p:cNvSpPr>
          <p:nvPr>
            <p:ph type="sldNum" sz="quarter" idx="12"/>
          </p:nvPr>
        </p:nvSpPr>
        <p:spPr/>
        <p:txBody>
          <a:bodyPr/>
          <a:lstStyle/>
          <a:p>
            <a:pPr>
              <a:defRPr/>
            </a:pPr>
            <a:fld id="{A828A27E-6458-46DF-BF2E-712D7DFE4C6B}" type="slidenum">
              <a:rPr lang="en-US"/>
              <a:pPr>
                <a:defRPr/>
              </a:pPr>
              <a:t>23</a:t>
            </a:fld>
            <a:endParaRPr lang="en-US"/>
          </a:p>
        </p:txBody>
      </p:sp>
      <p:pic>
        <p:nvPicPr>
          <p:cNvPr id="40964" name="Picture 4"/>
          <p:cNvPicPr>
            <a:picLocks noChangeAspect="1"/>
          </p:cNvPicPr>
          <p:nvPr/>
        </p:nvPicPr>
        <p:blipFill>
          <a:blip r:embed="rId2"/>
          <a:srcRect/>
          <a:stretch>
            <a:fillRect/>
          </a:stretch>
        </p:blipFill>
        <p:spPr bwMode="auto">
          <a:xfrm>
            <a:off x="668338" y="2722563"/>
            <a:ext cx="7794625" cy="146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Classification and Recommendation</a:t>
            </a:r>
            <a:endParaRPr lang="en-US" dirty="0"/>
          </a:p>
        </p:txBody>
      </p:sp>
      <p:sp>
        <p:nvSpPr>
          <p:cNvPr id="41986" name="Content Placeholder 2"/>
          <p:cNvSpPr>
            <a:spLocks noGrp="1"/>
          </p:cNvSpPr>
          <p:nvPr>
            <p:ph idx="1"/>
          </p:nvPr>
        </p:nvSpPr>
        <p:spPr/>
        <p:txBody>
          <a:bodyPr/>
          <a:lstStyle/>
          <a:p>
            <a:r>
              <a:rPr lang="en-US" sz="2400" smtClean="0"/>
              <a:t>Common in social media applications</a:t>
            </a:r>
          </a:p>
          <a:p>
            <a:pPr lvl="1"/>
            <a:r>
              <a:rPr lang="en-US" sz="2000" smtClean="0"/>
              <a:t>Tag suggestion, Product/Friend/Group Recommendation</a:t>
            </a:r>
          </a:p>
        </p:txBody>
      </p:sp>
      <p:sp>
        <p:nvSpPr>
          <p:cNvPr id="4" name="Slide Number Placeholder 3"/>
          <p:cNvSpPr>
            <a:spLocks noGrp="1"/>
          </p:cNvSpPr>
          <p:nvPr>
            <p:ph type="sldNum" sz="quarter" idx="12"/>
          </p:nvPr>
        </p:nvSpPr>
        <p:spPr/>
        <p:txBody>
          <a:bodyPr/>
          <a:lstStyle/>
          <a:p>
            <a:pPr>
              <a:defRPr/>
            </a:pPr>
            <a:fld id="{CC79EEC5-12AC-4381-8469-29047E3F5917}" type="slidenum">
              <a:rPr lang="en-US"/>
              <a:pPr>
                <a:defRPr/>
              </a:pPr>
              <a:t>24</a:t>
            </a:fld>
            <a:endParaRPr lang="en-US"/>
          </a:p>
        </p:txBody>
      </p:sp>
      <p:pic>
        <p:nvPicPr>
          <p:cNvPr id="41988" name="Picture 4"/>
          <p:cNvPicPr>
            <a:picLocks noChangeAspect="1"/>
          </p:cNvPicPr>
          <p:nvPr/>
        </p:nvPicPr>
        <p:blipFill>
          <a:blip r:embed="rId2"/>
          <a:srcRect/>
          <a:stretch>
            <a:fillRect/>
          </a:stretch>
        </p:blipFill>
        <p:spPr bwMode="auto">
          <a:xfrm>
            <a:off x="703263" y="2584450"/>
            <a:ext cx="7812087" cy="1370013"/>
          </a:xfrm>
          <a:prstGeom prst="rect">
            <a:avLst/>
          </a:prstGeom>
          <a:noFill/>
          <a:ln w="9525">
            <a:noFill/>
            <a:miter lim="800000"/>
            <a:headEnd/>
            <a:tailEnd/>
          </a:ln>
        </p:spPr>
      </p:pic>
      <p:sp>
        <p:nvSpPr>
          <p:cNvPr id="41989" name="TextBox 5"/>
          <p:cNvSpPr txBox="1">
            <a:spLocks noChangeArrowheads="1"/>
          </p:cNvSpPr>
          <p:nvPr/>
        </p:nvSpPr>
        <p:spPr bwMode="auto">
          <a:xfrm>
            <a:off x="3676650" y="3754438"/>
            <a:ext cx="1676400" cy="400050"/>
          </a:xfrm>
          <a:prstGeom prst="rect">
            <a:avLst/>
          </a:prstGeom>
          <a:noFill/>
          <a:ln w="9525">
            <a:noFill/>
            <a:miter lim="800000"/>
            <a:headEnd/>
            <a:tailEnd/>
          </a:ln>
        </p:spPr>
        <p:txBody>
          <a:bodyPr wrap="none">
            <a:spAutoFit/>
          </a:bodyPr>
          <a:lstStyle/>
          <a:p>
            <a:r>
              <a:rPr lang="en-US">
                <a:latin typeface="Calibri" pitchFamily="34" charset="0"/>
              </a:rPr>
              <a:t>Link </a:t>
            </a:r>
            <a:r>
              <a:rPr lang="en-US" sz="2000">
                <a:latin typeface="Calibri" pitchFamily="34" charset="0"/>
              </a:rPr>
              <a:t>prediction</a:t>
            </a:r>
            <a:r>
              <a:rPr lang="en-US">
                <a:latin typeface="Calibri" pitchFamily="34" charset="0"/>
              </a:rPr>
              <a:t> </a:t>
            </a:r>
          </a:p>
        </p:txBody>
      </p:sp>
      <p:pic>
        <p:nvPicPr>
          <p:cNvPr id="41990" name="Picture 6"/>
          <p:cNvPicPr>
            <a:picLocks noChangeAspect="1"/>
          </p:cNvPicPr>
          <p:nvPr/>
        </p:nvPicPr>
        <p:blipFill>
          <a:blip r:embed="rId3"/>
          <a:srcRect/>
          <a:stretch>
            <a:fillRect/>
          </a:stretch>
        </p:blipFill>
        <p:spPr bwMode="auto">
          <a:xfrm>
            <a:off x="852488" y="4318000"/>
            <a:ext cx="7834312" cy="1444625"/>
          </a:xfrm>
          <a:prstGeom prst="rect">
            <a:avLst/>
          </a:prstGeom>
          <a:noFill/>
          <a:ln w="9525">
            <a:noFill/>
            <a:miter lim="800000"/>
            <a:headEnd/>
            <a:tailEnd/>
          </a:ln>
        </p:spPr>
      </p:pic>
      <p:sp>
        <p:nvSpPr>
          <p:cNvPr id="41991" name="TextBox 7"/>
          <p:cNvSpPr txBox="1">
            <a:spLocks noChangeArrowheads="1"/>
          </p:cNvSpPr>
          <p:nvPr/>
        </p:nvSpPr>
        <p:spPr bwMode="auto">
          <a:xfrm>
            <a:off x="3368675" y="5762625"/>
            <a:ext cx="2889250" cy="369888"/>
          </a:xfrm>
          <a:prstGeom prst="rect">
            <a:avLst/>
          </a:prstGeom>
          <a:noFill/>
          <a:ln w="9525">
            <a:noFill/>
            <a:miter lim="800000"/>
            <a:headEnd/>
            <a:tailEnd/>
          </a:ln>
        </p:spPr>
        <p:txBody>
          <a:bodyPr wrap="none">
            <a:spAutoFit/>
          </a:bodyPr>
          <a:lstStyle/>
          <a:p>
            <a:r>
              <a:rPr lang="en-US">
                <a:latin typeface="Calibri" pitchFamily="34" charset="0"/>
              </a:rPr>
              <a:t>Network-Based Classification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smtClean="0"/>
              <a:t>Privacy, Spam and Security</a:t>
            </a:r>
          </a:p>
        </p:txBody>
      </p:sp>
      <p:sp>
        <p:nvSpPr>
          <p:cNvPr id="43010" name="Content Placeholder 2"/>
          <p:cNvSpPr>
            <a:spLocks noGrp="1"/>
          </p:cNvSpPr>
          <p:nvPr>
            <p:ph idx="1"/>
          </p:nvPr>
        </p:nvSpPr>
        <p:spPr/>
        <p:txBody>
          <a:bodyPr/>
          <a:lstStyle/>
          <a:p>
            <a:r>
              <a:rPr lang="en-US" sz="2400" smtClean="0"/>
              <a:t>Privacy is a big concern in social media</a:t>
            </a:r>
          </a:p>
          <a:p>
            <a:pPr lvl="1"/>
            <a:r>
              <a:rPr lang="en-US" sz="2400" smtClean="0"/>
              <a:t>Facebook, Google buzz often appear in debates about privacy</a:t>
            </a:r>
          </a:p>
          <a:p>
            <a:pPr lvl="1"/>
            <a:r>
              <a:rPr lang="en-US" sz="2400" smtClean="0"/>
              <a:t>NetFlix Prize Sequel cancelled due to privacy concern</a:t>
            </a:r>
          </a:p>
          <a:p>
            <a:pPr lvl="1"/>
            <a:r>
              <a:rPr lang="en-US" sz="2400" smtClean="0"/>
              <a:t>Simple annoymization does not necessarily protect privacy</a:t>
            </a:r>
          </a:p>
          <a:p>
            <a:r>
              <a:rPr lang="en-US" sz="2400" smtClean="0"/>
              <a:t>Spam blog (splog), spam comments, Fake identity, etc., all requires new techniques</a:t>
            </a:r>
          </a:p>
          <a:p>
            <a:r>
              <a:rPr lang="en-US" sz="2400" smtClean="0"/>
              <a:t>As private information is involved, a secure and trustable system is critical </a:t>
            </a:r>
          </a:p>
          <a:p>
            <a:r>
              <a:rPr lang="en-US" sz="2400" smtClean="0"/>
              <a:t>Need to achieve </a:t>
            </a:r>
            <a:r>
              <a:rPr lang="en-US" sz="2400" smtClean="0">
                <a:solidFill>
                  <a:srgbClr val="0000FF"/>
                </a:solidFill>
              </a:rPr>
              <a:t>a balance between sharing and privacy</a:t>
            </a:r>
          </a:p>
        </p:txBody>
      </p:sp>
      <p:sp>
        <p:nvSpPr>
          <p:cNvPr id="4" name="Slide Number Placeholder 3"/>
          <p:cNvSpPr>
            <a:spLocks noGrp="1"/>
          </p:cNvSpPr>
          <p:nvPr>
            <p:ph type="sldNum" sz="quarter" idx="12"/>
          </p:nvPr>
        </p:nvSpPr>
        <p:spPr/>
        <p:txBody>
          <a:bodyPr/>
          <a:lstStyle/>
          <a:p>
            <a:pPr>
              <a:defRPr/>
            </a:pPr>
            <a:fld id="{17871EE7-7CB6-4525-9903-0959ED7C8CC7}" type="slidenum">
              <a:rPr lang="en-US"/>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3"/>
          <p:cNvSpPr>
            <a:spLocks noGrp="1"/>
          </p:cNvSpPr>
          <p:nvPr>
            <p:ph type="title"/>
          </p:nvPr>
        </p:nvSpPr>
        <p:spPr/>
        <p:txBody>
          <a:bodyPr/>
          <a:lstStyle/>
          <a:p>
            <a:r>
              <a:rPr lang="en-US" smtClean="0"/>
              <a:t>Two Books: Huan Liu and Lei Tang</a:t>
            </a:r>
          </a:p>
        </p:txBody>
      </p:sp>
      <p:sp>
        <p:nvSpPr>
          <p:cNvPr id="44034" name="Text Placeholder 4"/>
          <p:cNvSpPr>
            <a:spLocks noGrp="1"/>
          </p:cNvSpPr>
          <p:nvPr>
            <p:ph type="body" idx="1"/>
          </p:nvPr>
        </p:nvSpPr>
        <p:spPr/>
        <p:txBody>
          <a:bodyPr/>
          <a:lstStyle/>
          <a:p>
            <a:endParaRPr lang="en-US" smtClean="0"/>
          </a:p>
        </p:txBody>
      </p:sp>
      <p:sp>
        <p:nvSpPr>
          <p:cNvPr id="44035" name="Content Placeholder 5"/>
          <p:cNvSpPr>
            <a:spLocks noGrp="1"/>
          </p:cNvSpPr>
          <p:nvPr>
            <p:ph sz="half" idx="2"/>
          </p:nvPr>
        </p:nvSpPr>
        <p:spPr/>
        <p:txBody>
          <a:bodyPr/>
          <a:lstStyle/>
          <a:p>
            <a:endParaRPr lang="en-US" smtClean="0"/>
          </a:p>
        </p:txBody>
      </p:sp>
      <p:sp>
        <p:nvSpPr>
          <p:cNvPr id="44036" name="Content Placeholder 7"/>
          <p:cNvSpPr>
            <a:spLocks noGrp="1"/>
          </p:cNvSpPr>
          <p:nvPr>
            <p:ph sz="quarter" idx="4"/>
          </p:nvPr>
        </p:nvSpPr>
        <p:spPr>
          <a:xfrm>
            <a:off x="4645025" y="1066800"/>
            <a:ext cx="4498975" cy="1489075"/>
          </a:xfrm>
        </p:spPr>
        <p:txBody>
          <a:bodyPr/>
          <a:lstStyle/>
          <a:p>
            <a:pPr>
              <a:buFont typeface="Arial" charset="0"/>
              <a:buNone/>
            </a:pPr>
            <a:r>
              <a:rPr lang="en-US" sz="2800" smtClean="0"/>
              <a:t>Book Available at </a:t>
            </a:r>
          </a:p>
          <a:p>
            <a:r>
              <a:rPr lang="en-US" smtClean="0">
                <a:hlinkClick r:id="rId2"/>
              </a:rPr>
              <a:t>Morgan &amp; claypool Publishers</a:t>
            </a:r>
            <a:endParaRPr lang="en-US" smtClean="0"/>
          </a:p>
          <a:p>
            <a:r>
              <a:rPr lang="en-US" smtClean="0">
                <a:hlinkClick r:id="rId3"/>
              </a:rPr>
              <a:t>Amazon</a:t>
            </a:r>
            <a:endParaRPr lang="en-US" smtClean="0"/>
          </a:p>
          <a:p>
            <a:endParaRPr lang="en-US" smtClean="0"/>
          </a:p>
        </p:txBody>
      </p:sp>
      <p:pic>
        <p:nvPicPr>
          <p:cNvPr id="44037" name="Picture 8"/>
          <p:cNvPicPr>
            <a:picLocks noChangeAspect="1" noChangeArrowheads="1"/>
          </p:cNvPicPr>
          <p:nvPr/>
        </p:nvPicPr>
        <p:blipFill>
          <a:blip r:embed="rId4"/>
          <a:srcRect/>
          <a:stretch>
            <a:fillRect/>
          </a:stretch>
        </p:blipFill>
        <p:spPr bwMode="auto">
          <a:xfrm>
            <a:off x="0" y="1535113"/>
            <a:ext cx="4114800" cy="5118100"/>
          </a:xfrm>
          <a:prstGeom prst="rect">
            <a:avLst/>
          </a:prstGeom>
          <a:noFill/>
          <a:ln w="9525">
            <a:noFill/>
            <a:miter lim="800000"/>
            <a:headEnd/>
            <a:tailEnd/>
          </a:ln>
        </p:spPr>
      </p:pic>
      <p:sp>
        <p:nvSpPr>
          <p:cNvPr id="44038" name="Content Placeholder 5"/>
          <p:cNvSpPr txBox="1">
            <a:spLocks/>
          </p:cNvSpPr>
          <p:nvPr/>
        </p:nvSpPr>
        <p:spPr bwMode="auto">
          <a:xfrm>
            <a:off x="4646613" y="2835275"/>
            <a:ext cx="4041775" cy="3951288"/>
          </a:xfrm>
          <a:prstGeom prst="rect">
            <a:avLst/>
          </a:prstGeom>
          <a:noFill/>
          <a:ln w="9525">
            <a:noFill/>
            <a:miter lim="800000"/>
            <a:headEnd/>
            <a:tailEnd/>
          </a:ln>
        </p:spPr>
        <p:txBody>
          <a:bodyPr/>
          <a:lstStyle/>
          <a:p>
            <a:pPr marL="342900" indent="-342900">
              <a:spcBef>
                <a:spcPct val="20000"/>
              </a:spcBef>
              <a:buFont typeface="Arial" charset="0"/>
              <a:buNone/>
            </a:pPr>
            <a:r>
              <a:rPr lang="en-US" sz="2400">
                <a:latin typeface="Calibri" pitchFamily="34" charset="0"/>
              </a:rPr>
              <a:t>If you have any comments, please feel free to contact: </a:t>
            </a:r>
          </a:p>
          <a:p>
            <a:pPr marL="342900" indent="-342900">
              <a:spcBef>
                <a:spcPct val="20000"/>
              </a:spcBef>
              <a:buFont typeface="Arial" charset="0"/>
              <a:buChar char="•"/>
            </a:pPr>
            <a:r>
              <a:rPr lang="en-US" sz="2400" b="1">
                <a:latin typeface="Calibri" pitchFamily="34" charset="0"/>
              </a:rPr>
              <a:t>Lei Tang</a:t>
            </a:r>
            <a:r>
              <a:rPr lang="en-US" sz="2400">
                <a:latin typeface="Calibri" pitchFamily="34" charset="0"/>
              </a:rPr>
              <a:t>,  Yahoo! Labs,  </a:t>
            </a:r>
            <a:r>
              <a:rPr lang="en-US" sz="2400">
                <a:latin typeface="Calibri" pitchFamily="34" charset="0"/>
                <a:hlinkClick r:id="rId5"/>
              </a:rPr>
              <a:t>ltang@yahoo-inc.com</a:t>
            </a:r>
            <a:r>
              <a:rPr lang="en-US" sz="2400">
                <a:latin typeface="Calibri" pitchFamily="34" charset="0"/>
              </a:rPr>
              <a:t> </a:t>
            </a:r>
          </a:p>
          <a:p>
            <a:pPr marL="342900" indent="-342900">
              <a:spcBef>
                <a:spcPct val="20000"/>
              </a:spcBef>
              <a:buFont typeface="Arial" charset="0"/>
              <a:buChar char="•"/>
            </a:pPr>
            <a:r>
              <a:rPr lang="en-US" sz="2400" b="1">
                <a:latin typeface="Calibri" pitchFamily="34" charset="0"/>
              </a:rPr>
              <a:t>Huan Liu</a:t>
            </a:r>
            <a:r>
              <a:rPr lang="en-US" sz="2400">
                <a:latin typeface="Calibri" pitchFamily="34" charset="0"/>
              </a:rPr>
              <a:t>, ASU </a:t>
            </a:r>
            <a:r>
              <a:rPr lang="en-US" sz="2400">
                <a:latin typeface="Calibri" pitchFamily="34" charset="0"/>
                <a:hlinkClick r:id="rId6"/>
              </a:rPr>
              <a:t>huanliu@asu.edu</a:t>
            </a:r>
            <a:endParaRPr lang="en-US" sz="2400">
              <a:latin typeface="Calibri" pitchFamily="34" charset="0"/>
            </a:endParaRPr>
          </a:p>
          <a:p>
            <a:pPr marL="342900" indent="-342900">
              <a:spcBef>
                <a:spcPct val="20000"/>
              </a:spcBef>
              <a:buFont typeface="Arial" charset="0"/>
              <a:buChar char="•"/>
            </a:pPr>
            <a:endParaRPr lang="en-US" sz="2400">
              <a:latin typeface="Calibri" pitchFamily="34" charset="0"/>
            </a:endParaRPr>
          </a:p>
          <a:p>
            <a:pPr marL="342900" indent="-342900">
              <a:spcBef>
                <a:spcPct val="20000"/>
              </a:spcBef>
              <a:buFont typeface="Arial" charset="0"/>
              <a:buChar char="•"/>
            </a:pPr>
            <a:endParaRPr lang="en-US" sz="2400">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p:txBody>
          <a:bodyPr/>
          <a:lstStyle/>
          <a:p>
            <a:r>
              <a:rPr lang="en-US" smtClean="0"/>
              <a:t>Book 2: </a:t>
            </a:r>
            <a:r>
              <a:rPr lang="en-US" smtClean="0">
                <a:hlinkClick r:id="rId2"/>
              </a:rPr>
              <a:t>available online</a:t>
            </a:r>
            <a:endParaRPr lang="en-US" smtClean="0"/>
          </a:p>
        </p:txBody>
      </p:sp>
      <p:sp>
        <p:nvSpPr>
          <p:cNvPr id="45059" name="Rectangle 3"/>
          <p:cNvSpPr>
            <a:spLocks noGrp="1"/>
          </p:cNvSpPr>
          <p:nvPr>
            <p:ph type="body" idx="1"/>
          </p:nvPr>
        </p:nvSpPr>
        <p:spPr/>
        <p:txBody>
          <a:bodyPr/>
          <a:lstStyle/>
          <a:p>
            <a:r>
              <a:rPr lang="en-US" b="1" smtClean="0"/>
              <a:t>Networks, Crowds, and Markets: </a:t>
            </a:r>
            <a:br>
              <a:rPr lang="en-US" b="1" smtClean="0"/>
            </a:br>
            <a:r>
              <a:rPr lang="en-US" b="1" smtClean="0"/>
              <a:t>Reasoning About a Highly Connected World </a:t>
            </a:r>
          </a:p>
          <a:p>
            <a:pPr lvl="1"/>
            <a:r>
              <a:rPr lang="en-US" b="1" smtClean="0"/>
              <a:t>By </a:t>
            </a:r>
            <a:r>
              <a:rPr lang="en-US" b="1" smtClean="0">
                <a:hlinkClick r:id="rId3"/>
              </a:rPr>
              <a:t>David Easley</a:t>
            </a:r>
            <a:r>
              <a:rPr lang="en-US" b="1" smtClean="0"/>
              <a:t> and </a:t>
            </a:r>
            <a:r>
              <a:rPr lang="en-US" b="1" smtClean="0">
                <a:hlinkClick r:id="rId4"/>
              </a:rPr>
              <a:t>Jon Kleinberg</a:t>
            </a:r>
            <a:r>
              <a:rPr lang="en-US" b="1" smtClean="0"/>
              <a:t> </a:t>
            </a:r>
          </a:p>
          <a:p>
            <a:pPr algn="ctr"/>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t>Various forms of Social Media</a:t>
            </a:r>
          </a:p>
        </p:txBody>
      </p:sp>
      <p:sp>
        <p:nvSpPr>
          <p:cNvPr id="18434" name="Content Placeholder 2"/>
          <p:cNvSpPr>
            <a:spLocks noGrp="1"/>
          </p:cNvSpPr>
          <p:nvPr>
            <p:ph idx="1"/>
          </p:nvPr>
        </p:nvSpPr>
        <p:spPr/>
        <p:txBody>
          <a:bodyPr/>
          <a:lstStyle/>
          <a:p>
            <a:r>
              <a:rPr lang="en-US" smtClean="0">
                <a:solidFill>
                  <a:srgbClr val="0000FF"/>
                </a:solidFill>
              </a:rPr>
              <a:t>Blog</a:t>
            </a:r>
            <a:r>
              <a:rPr lang="en-US" smtClean="0"/>
              <a:t>: Wordpress, blogspot, LiveJournal</a:t>
            </a:r>
          </a:p>
          <a:p>
            <a:r>
              <a:rPr lang="en-US" smtClean="0">
                <a:solidFill>
                  <a:srgbClr val="0000FF"/>
                </a:solidFill>
              </a:rPr>
              <a:t>Forum</a:t>
            </a:r>
            <a:r>
              <a:rPr lang="en-US" smtClean="0"/>
              <a:t>: Yahoo! Answers,  Epinions </a:t>
            </a:r>
          </a:p>
          <a:p>
            <a:r>
              <a:rPr lang="en-US" smtClean="0">
                <a:solidFill>
                  <a:srgbClr val="0000FF"/>
                </a:solidFill>
              </a:rPr>
              <a:t>Media Sharing</a:t>
            </a:r>
            <a:r>
              <a:rPr lang="en-US" smtClean="0"/>
              <a:t>: Flickr, YouTube, Scribd</a:t>
            </a:r>
          </a:p>
          <a:p>
            <a:r>
              <a:rPr lang="en-US" smtClean="0">
                <a:solidFill>
                  <a:srgbClr val="0000FF"/>
                </a:solidFill>
              </a:rPr>
              <a:t>Microblogging</a:t>
            </a:r>
            <a:r>
              <a:rPr lang="en-US" smtClean="0"/>
              <a:t>: Twitter, FourSquare</a:t>
            </a:r>
          </a:p>
          <a:p>
            <a:r>
              <a:rPr lang="en-US" smtClean="0">
                <a:solidFill>
                  <a:srgbClr val="0000FF"/>
                </a:solidFill>
              </a:rPr>
              <a:t>Social Networking</a:t>
            </a:r>
            <a:r>
              <a:rPr lang="en-US" smtClean="0"/>
              <a:t>: Facebook, LinkedIn, Orkut</a:t>
            </a:r>
          </a:p>
          <a:p>
            <a:r>
              <a:rPr lang="en-US" smtClean="0">
                <a:solidFill>
                  <a:srgbClr val="0000FF"/>
                </a:solidFill>
              </a:rPr>
              <a:t>Social Bookmarking</a:t>
            </a:r>
            <a:r>
              <a:rPr lang="en-US" smtClean="0"/>
              <a:t>: Del.icio.us, Diigo</a:t>
            </a:r>
          </a:p>
          <a:p>
            <a:r>
              <a:rPr lang="en-US" smtClean="0">
                <a:solidFill>
                  <a:srgbClr val="0000FF"/>
                </a:solidFill>
              </a:rPr>
              <a:t>Wikis</a:t>
            </a:r>
            <a:r>
              <a:rPr lang="en-US" smtClean="0"/>
              <a:t>: Wikipedia, scholarpedia, AskDrWiki</a:t>
            </a:r>
          </a:p>
        </p:txBody>
      </p:sp>
      <p:sp>
        <p:nvSpPr>
          <p:cNvPr id="4" name="Slide Number Placeholder 3"/>
          <p:cNvSpPr>
            <a:spLocks noGrp="1"/>
          </p:cNvSpPr>
          <p:nvPr>
            <p:ph type="sldNum" sz="quarter" idx="12"/>
          </p:nvPr>
        </p:nvSpPr>
        <p:spPr/>
        <p:txBody>
          <a:bodyPr/>
          <a:lstStyle/>
          <a:p>
            <a:pPr>
              <a:defRPr/>
            </a:pPr>
            <a:fld id="{3EDA0CF5-1285-434F-834F-F8D1A87C4BEA}" type="slidenum">
              <a:rPr lang="en-US"/>
              <a:pPr>
                <a:defRPr/>
              </a:pPr>
              <a:t>3</a:t>
            </a:fld>
            <a:endParaRPr 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t>Characteristics of Social Media</a:t>
            </a:r>
          </a:p>
        </p:txBody>
      </p:sp>
      <p:sp>
        <p:nvSpPr>
          <p:cNvPr id="19458" name="Content Placeholder 2"/>
          <p:cNvSpPr>
            <a:spLocks noGrp="1"/>
          </p:cNvSpPr>
          <p:nvPr>
            <p:ph idx="1"/>
          </p:nvPr>
        </p:nvSpPr>
        <p:spPr>
          <a:xfrm>
            <a:off x="304800" y="1295400"/>
            <a:ext cx="7924800" cy="3886200"/>
          </a:xfrm>
        </p:spPr>
        <p:txBody>
          <a:bodyPr/>
          <a:lstStyle/>
          <a:p>
            <a:r>
              <a:rPr lang="en-US" smtClean="0"/>
              <a:t>“Consumers” become “Producers”</a:t>
            </a:r>
          </a:p>
          <a:p>
            <a:r>
              <a:rPr lang="en-US" smtClean="0"/>
              <a:t>Rich User Interaction</a:t>
            </a:r>
          </a:p>
          <a:p>
            <a:r>
              <a:rPr lang="en-US" smtClean="0"/>
              <a:t>User-Generated Contents</a:t>
            </a:r>
          </a:p>
          <a:p>
            <a:r>
              <a:rPr lang="en-US" smtClean="0"/>
              <a:t>Collaborative environment</a:t>
            </a:r>
          </a:p>
          <a:p>
            <a:r>
              <a:rPr lang="en-US" smtClean="0"/>
              <a:t>Collective Wisdom</a:t>
            </a:r>
          </a:p>
          <a:p>
            <a:r>
              <a:rPr lang="en-US" smtClean="0"/>
              <a:t>Long Tail</a:t>
            </a:r>
          </a:p>
          <a:p>
            <a:pPr>
              <a:buFont typeface="Arial" charset="0"/>
              <a:buNone/>
            </a:pPr>
            <a:endParaRPr lang="en-US" sz="2400" smtClean="0"/>
          </a:p>
          <a:p>
            <a:endParaRPr lang="en-US" smtClean="0"/>
          </a:p>
          <a:p>
            <a:endParaRPr lang="en-US" smtClean="0"/>
          </a:p>
          <a:p>
            <a:endParaRPr lang="en-US" smtClean="0"/>
          </a:p>
          <a:p>
            <a:endParaRPr lang="en-US" smtClean="0"/>
          </a:p>
        </p:txBody>
      </p:sp>
      <p:sp>
        <p:nvSpPr>
          <p:cNvPr id="5" name="TextBox 4"/>
          <p:cNvSpPr txBox="1"/>
          <p:nvPr/>
        </p:nvSpPr>
        <p:spPr>
          <a:xfrm>
            <a:off x="304800" y="5181600"/>
            <a:ext cx="2932113" cy="830263"/>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ctr" fontAlgn="auto">
              <a:spcBef>
                <a:spcPts val="0"/>
              </a:spcBef>
              <a:spcAft>
                <a:spcPts val="0"/>
              </a:spcAft>
              <a:defRPr/>
            </a:pPr>
            <a:r>
              <a:rPr lang="en-US" sz="2400" dirty="0"/>
              <a:t>Broadcast Media</a:t>
            </a:r>
          </a:p>
          <a:p>
            <a:pPr algn="ctr" fontAlgn="auto">
              <a:spcBef>
                <a:spcPts val="0"/>
              </a:spcBef>
              <a:spcAft>
                <a:spcPts val="0"/>
              </a:spcAft>
              <a:defRPr/>
            </a:pPr>
            <a:r>
              <a:rPr lang="en-US" sz="2400" b="1" dirty="0">
                <a:solidFill>
                  <a:srgbClr val="FF0000"/>
                </a:solidFill>
              </a:rPr>
              <a:t>Filter, then Publish</a:t>
            </a:r>
            <a:endParaRPr lang="en-US" sz="2400" b="1" dirty="0">
              <a:solidFill>
                <a:srgbClr val="FF0000"/>
              </a:solidFill>
            </a:endParaRPr>
          </a:p>
        </p:txBody>
      </p:sp>
      <p:sp>
        <p:nvSpPr>
          <p:cNvPr id="6" name="TextBox 5"/>
          <p:cNvSpPr txBox="1"/>
          <p:nvPr/>
        </p:nvSpPr>
        <p:spPr>
          <a:xfrm>
            <a:off x="5867400" y="5181600"/>
            <a:ext cx="2949575" cy="830263"/>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ctr" fontAlgn="auto">
              <a:spcBef>
                <a:spcPts val="0"/>
              </a:spcBef>
              <a:spcAft>
                <a:spcPts val="0"/>
              </a:spcAft>
              <a:defRPr/>
            </a:pPr>
            <a:r>
              <a:rPr lang="en-US" sz="2400" dirty="0"/>
              <a:t>Social Media</a:t>
            </a:r>
          </a:p>
          <a:p>
            <a:pPr algn="ctr" fontAlgn="auto">
              <a:spcBef>
                <a:spcPts val="0"/>
              </a:spcBef>
              <a:spcAft>
                <a:spcPts val="0"/>
              </a:spcAft>
              <a:defRPr/>
            </a:pPr>
            <a:r>
              <a:rPr lang="en-US" sz="2400" b="1" dirty="0">
                <a:solidFill>
                  <a:srgbClr val="FF0000"/>
                </a:solidFill>
              </a:rPr>
              <a:t>Publish, then Filter</a:t>
            </a:r>
            <a:endParaRPr lang="en-US" sz="2400" b="1" dirty="0">
              <a:solidFill>
                <a:srgbClr val="FF0000"/>
              </a:solidFill>
            </a:endParaRPr>
          </a:p>
        </p:txBody>
      </p:sp>
      <p:sp>
        <p:nvSpPr>
          <p:cNvPr id="7" name="Right Arrow 6"/>
          <p:cNvSpPr/>
          <p:nvPr/>
        </p:nvSpPr>
        <p:spPr>
          <a:xfrm>
            <a:off x="3581400" y="5334000"/>
            <a:ext cx="1752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lide Number Placeholder 8"/>
          <p:cNvSpPr>
            <a:spLocks noGrp="1"/>
          </p:cNvSpPr>
          <p:nvPr>
            <p:ph type="sldNum" sz="quarter" idx="12"/>
          </p:nvPr>
        </p:nvSpPr>
        <p:spPr/>
        <p:txBody>
          <a:bodyPr/>
          <a:lstStyle/>
          <a:p>
            <a:pPr>
              <a:defRPr/>
            </a:pPr>
            <a:fld id="{16E21B3E-310D-46DF-895D-2160A9768588}" type="slidenum">
              <a:rPr lang="en-US"/>
              <a:pPr>
                <a:defRPr/>
              </a:pPr>
              <a:t>4</a:t>
            </a:fld>
            <a:endParaRPr lang="en-US"/>
          </a:p>
        </p:txBody>
      </p:sp>
      <p:pic>
        <p:nvPicPr>
          <p:cNvPr id="19463" name="Picture 9"/>
          <p:cNvPicPr>
            <a:picLocks noChangeAspect="1"/>
          </p:cNvPicPr>
          <p:nvPr/>
        </p:nvPicPr>
        <p:blipFill>
          <a:blip r:embed="rId2"/>
          <a:srcRect/>
          <a:stretch>
            <a:fillRect/>
          </a:stretch>
        </p:blipFill>
        <p:spPr bwMode="auto">
          <a:xfrm>
            <a:off x="6151563" y="1758950"/>
            <a:ext cx="2078037" cy="2776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mtClean="0"/>
              <a:t>Top 20 Websites at USA</a:t>
            </a:r>
          </a:p>
        </p:txBody>
      </p:sp>
      <p:graphicFrame>
        <p:nvGraphicFramePr>
          <p:cNvPr id="6" name="Content Placeholder 5"/>
          <p:cNvGraphicFramePr>
            <a:graphicFrameLocks noGrp="1"/>
          </p:cNvGraphicFramePr>
          <p:nvPr>
            <p:ph idx="1"/>
          </p:nvPr>
        </p:nvGraphicFramePr>
        <p:xfrm>
          <a:off x="488950" y="1492250"/>
          <a:ext cx="8229600" cy="4572000"/>
        </p:xfrm>
        <a:graphic>
          <a:graphicData uri="http://schemas.openxmlformats.org/drawingml/2006/table">
            <a:tbl>
              <a:tblPr bandRow="1">
                <a:tableStyleId>{0505E3EF-67EA-436B-97B2-0124C06EBD24}</a:tableStyleId>
              </a:tblPr>
              <a:tblGrid>
                <a:gridCol w="766388"/>
                <a:gridCol w="3348412"/>
                <a:gridCol w="709565"/>
                <a:gridCol w="3405235"/>
              </a:tblGrid>
              <a:tr h="370840">
                <a:tc>
                  <a:txBody>
                    <a:bodyPr/>
                    <a:lstStyle/>
                    <a:p>
                      <a:r>
                        <a:rPr lang="en-US" sz="2400" dirty="0" smtClean="0">
                          <a:solidFill>
                            <a:schemeClr val="bg1">
                              <a:lumMod val="50000"/>
                            </a:schemeClr>
                          </a:solidFill>
                        </a:rPr>
                        <a:t>1</a:t>
                      </a:r>
                      <a:endParaRPr lang="en-US" sz="2400" dirty="0">
                        <a:solidFill>
                          <a:schemeClr val="bg1">
                            <a:lumMod val="50000"/>
                          </a:schemeClr>
                        </a:solidFill>
                      </a:endParaRPr>
                    </a:p>
                  </a:txBody>
                  <a:tcPr>
                    <a:noFill/>
                  </a:tcPr>
                </a:tc>
                <a:tc>
                  <a:txBody>
                    <a:bodyPr/>
                    <a:lstStyle/>
                    <a:p>
                      <a:r>
                        <a:rPr lang="en-US" sz="2400" dirty="0" err="1" smtClean="0">
                          <a:solidFill>
                            <a:schemeClr val="bg1">
                              <a:lumMod val="50000"/>
                            </a:schemeClr>
                          </a:solidFill>
                        </a:rPr>
                        <a:t>Google.com</a:t>
                      </a:r>
                      <a:endParaRPr lang="en-US" sz="2400" dirty="0">
                        <a:solidFill>
                          <a:schemeClr val="bg1">
                            <a:lumMod val="50000"/>
                          </a:schemeClr>
                        </a:solidFill>
                      </a:endParaRPr>
                    </a:p>
                  </a:txBody>
                  <a:tcPr>
                    <a:noFill/>
                  </a:tcPr>
                </a:tc>
                <a:tc>
                  <a:txBody>
                    <a:bodyPr/>
                    <a:lstStyle/>
                    <a:p>
                      <a:r>
                        <a:rPr lang="en-US" sz="2400" dirty="0" smtClean="0">
                          <a:solidFill>
                            <a:srgbClr val="0000FF"/>
                          </a:solidFill>
                        </a:rPr>
                        <a:t>11</a:t>
                      </a:r>
                      <a:endParaRPr lang="en-US" sz="2400" dirty="0">
                        <a:solidFill>
                          <a:srgbClr val="0000FF"/>
                        </a:solidFill>
                      </a:endParaRPr>
                    </a:p>
                  </a:txBody>
                  <a:tcPr>
                    <a:noFill/>
                  </a:tcPr>
                </a:tc>
                <a:tc>
                  <a:txBody>
                    <a:bodyPr/>
                    <a:lstStyle/>
                    <a:p>
                      <a:r>
                        <a:rPr lang="en-US" sz="2400" dirty="0" err="1" smtClean="0">
                          <a:solidFill>
                            <a:srgbClr val="0000FF"/>
                          </a:solidFill>
                        </a:rPr>
                        <a:t>Blogger.com</a:t>
                      </a:r>
                      <a:endParaRPr lang="en-US" sz="2400" dirty="0">
                        <a:solidFill>
                          <a:srgbClr val="0000FF"/>
                        </a:solidFill>
                      </a:endParaRPr>
                    </a:p>
                  </a:txBody>
                  <a:tcPr>
                    <a:noFill/>
                  </a:tcPr>
                </a:tc>
              </a:tr>
              <a:tr h="370840">
                <a:tc>
                  <a:txBody>
                    <a:bodyPr/>
                    <a:lstStyle/>
                    <a:p>
                      <a:r>
                        <a:rPr lang="en-US" sz="2400" dirty="0" smtClean="0">
                          <a:solidFill>
                            <a:srgbClr val="0000FF"/>
                          </a:solidFill>
                        </a:rPr>
                        <a:t>2</a:t>
                      </a:r>
                      <a:endParaRPr lang="en-US" sz="2400" dirty="0">
                        <a:solidFill>
                          <a:srgbClr val="0000FF"/>
                        </a:solidFill>
                      </a:endParaRPr>
                    </a:p>
                  </a:txBody>
                  <a:tcPr>
                    <a:noFill/>
                  </a:tcPr>
                </a:tc>
                <a:tc>
                  <a:txBody>
                    <a:bodyPr/>
                    <a:lstStyle/>
                    <a:p>
                      <a:r>
                        <a:rPr lang="en-US" sz="2400" dirty="0" err="1" smtClean="0">
                          <a:solidFill>
                            <a:srgbClr val="0000FF"/>
                          </a:solidFill>
                        </a:rPr>
                        <a:t>Facebook.com</a:t>
                      </a:r>
                      <a:endParaRPr lang="en-US" sz="2400" dirty="0">
                        <a:solidFill>
                          <a:srgbClr val="0000FF"/>
                        </a:solidFill>
                      </a:endParaRPr>
                    </a:p>
                  </a:txBody>
                  <a:tcPr>
                    <a:noFill/>
                  </a:tcPr>
                </a:tc>
                <a:tc>
                  <a:txBody>
                    <a:bodyPr/>
                    <a:lstStyle/>
                    <a:p>
                      <a:r>
                        <a:rPr lang="en-US" sz="2400" dirty="0" smtClean="0">
                          <a:solidFill>
                            <a:schemeClr val="bg1">
                              <a:lumMod val="50000"/>
                            </a:schemeClr>
                          </a:solidFill>
                        </a:rPr>
                        <a:t>12</a:t>
                      </a:r>
                      <a:endParaRPr lang="en-US" sz="2400" dirty="0">
                        <a:solidFill>
                          <a:schemeClr val="bg1">
                            <a:lumMod val="50000"/>
                          </a:schemeClr>
                        </a:solidFill>
                      </a:endParaRPr>
                    </a:p>
                  </a:txBody>
                  <a:tcPr>
                    <a:noFill/>
                  </a:tcPr>
                </a:tc>
                <a:tc>
                  <a:txBody>
                    <a:bodyPr/>
                    <a:lstStyle/>
                    <a:p>
                      <a:r>
                        <a:rPr lang="en-US" sz="2400" dirty="0" err="1" smtClean="0">
                          <a:solidFill>
                            <a:schemeClr val="bg1">
                              <a:lumMod val="50000"/>
                            </a:schemeClr>
                          </a:solidFill>
                        </a:rPr>
                        <a:t>msn.com</a:t>
                      </a:r>
                      <a:endParaRPr lang="en-US" sz="2400" dirty="0">
                        <a:solidFill>
                          <a:schemeClr val="bg1">
                            <a:lumMod val="50000"/>
                          </a:schemeClr>
                        </a:solidFill>
                      </a:endParaRPr>
                    </a:p>
                  </a:txBody>
                  <a:tcPr>
                    <a:noFill/>
                  </a:tcPr>
                </a:tc>
              </a:tr>
              <a:tr h="370840">
                <a:tc>
                  <a:txBody>
                    <a:bodyPr/>
                    <a:lstStyle/>
                    <a:p>
                      <a:r>
                        <a:rPr lang="en-US" sz="2400" dirty="0" smtClean="0">
                          <a:solidFill>
                            <a:schemeClr val="bg1">
                              <a:lumMod val="50000"/>
                            </a:schemeClr>
                          </a:solidFill>
                        </a:rPr>
                        <a:t>3</a:t>
                      </a:r>
                      <a:endParaRPr lang="en-US" sz="2400" dirty="0">
                        <a:solidFill>
                          <a:schemeClr val="bg1">
                            <a:lumMod val="50000"/>
                          </a:schemeClr>
                        </a:solidFill>
                      </a:endParaRPr>
                    </a:p>
                  </a:txBody>
                  <a:tcPr>
                    <a:noFill/>
                  </a:tcPr>
                </a:tc>
                <a:tc>
                  <a:txBody>
                    <a:bodyPr/>
                    <a:lstStyle/>
                    <a:p>
                      <a:r>
                        <a:rPr lang="en-US" sz="2400" dirty="0" err="1" smtClean="0">
                          <a:solidFill>
                            <a:schemeClr val="bg1">
                              <a:lumMod val="50000"/>
                            </a:schemeClr>
                          </a:solidFill>
                        </a:rPr>
                        <a:t>Yahoo.com</a:t>
                      </a:r>
                      <a:endParaRPr lang="en-US" sz="2400" dirty="0">
                        <a:solidFill>
                          <a:schemeClr val="bg1">
                            <a:lumMod val="50000"/>
                          </a:schemeClr>
                        </a:solidFill>
                      </a:endParaRPr>
                    </a:p>
                  </a:txBody>
                  <a:tcPr>
                    <a:noFill/>
                  </a:tcPr>
                </a:tc>
                <a:tc>
                  <a:txBody>
                    <a:bodyPr/>
                    <a:lstStyle/>
                    <a:p>
                      <a:r>
                        <a:rPr lang="en-US" sz="2400" dirty="0" smtClean="0">
                          <a:solidFill>
                            <a:srgbClr val="0000FF"/>
                          </a:solidFill>
                        </a:rPr>
                        <a:t>13</a:t>
                      </a:r>
                      <a:endParaRPr lang="en-US" sz="2400" dirty="0">
                        <a:solidFill>
                          <a:srgbClr val="0000FF"/>
                        </a:solidFill>
                      </a:endParaRPr>
                    </a:p>
                  </a:txBody>
                  <a:tcPr>
                    <a:noFill/>
                  </a:tcPr>
                </a:tc>
                <a:tc>
                  <a:txBody>
                    <a:bodyPr/>
                    <a:lstStyle/>
                    <a:p>
                      <a:r>
                        <a:rPr lang="en-US" sz="2400" dirty="0" err="1" smtClean="0">
                          <a:solidFill>
                            <a:srgbClr val="0000FF"/>
                          </a:solidFill>
                        </a:rPr>
                        <a:t>Myspace.com</a:t>
                      </a:r>
                      <a:endParaRPr lang="en-US" sz="2400" dirty="0">
                        <a:solidFill>
                          <a:srgbClr val="0000FF"/>
                        </a:solidFill>
                      </a:endParaRPr>
                    </a:p>
                  </a:txBody>
                  <a:tcPr>
                    <a:noFill/>
                  </a:tcPr>
                </a:tc>
              </a:tr>
              <a:tr h="370840">
                <a:tc>
                  <a:txBody>
                    <a:bodyPr/>
                    <a:lstStyle/>
                    <a:p>
                      <a:r>
                        <a:rPr lang="en-US" sz="2400" dirty="0" smtClean="0">
                          <a:solidFill>
                            <a:srgbClr val="0000FF"/>
                          </a:solidFill>
                        </a:rPr>
                        <a:t>4</a:t>
                      </a:r>
                      <a:endParaRPr lang="en-US" sz="2400" dirty="0">
                        <a:solidFill>
                          <a:srgbClr val="0000FF"/>
                        </a:solidFill>
                      </a:endParaRPr>
                    </a:p>
                  </a:txBody>
                  <a:tcPr>
                    <a:noFill/>
                  </a:tcPr>
                </a:tc>
                <a:tc>
                  <a:txBody>
                    <a:bodyPr/>
                    <a:lstStyle/>
                    <a:p>
                      <a:r>
                        <a:rPr lang="en-US" sz="2400" dirty="0" err="1" smtClean="0">
                          <a:solidFill>
                            <a:srgbClr val="0000FF"/>
                          </a:solidFill>
                        </a:rPr>
                        <a:t>YouTube.com</a:t>
                      </a:r>
                      <a:endParaRPr lang="en-US" sz="2400" dirty="0">
                        <a:solidFill>
                          <a:srgbClr val="0000FF"/>
                        </a:solidFill>
                      </a:endParaRPr>
                    </a:p>
                  </a:txBody>
                  <a:tcPr>
                    <a:noFill/>
                  </a:tcPr>
                </a:tc>
                <a:tc>
                  <a:txBody>
                    <a:bodyPr/>
                    <a:lstStyle/>
                    <a:p>
                      <a:r>
                        <a:rPr lang="en-US" sz="2400" dirty="0" smtClean="0">
                          <a:solidFill>
                            <a:schemeClr val="bg1">
                              <a:lumMod val="50000"/>
                            </a:schemeClr>
                          </a:solidFill>
                        </a:rPr>
                        <a:t>14</a:t>
                      </a:r>
                      <a:endParaRPr lang="en-US" sz="2400" dirty="0">
                        <a:solidFill>
                          <a:schemeClr val="bg1">
                            <a:lumMod val="50000"/>
                          </a:schemeClr>
                        </a:solidFill>
                      </a:endParaRPr>
                    </a:p>
                  </a:txBody>
                  <a:tcPr>
                    <a:noFill/>
                  </a:tcPr>
                </a:tc>
                <a:tc>
                  <a:txBody>
                    <a:bodyPr/>
                    <a:lstStyle/>
                    <a:p>
                      <a:r>
                        <a:rPr lang="en-US" sz="2400" dirty="0" err="1" smtClean="0">
                          <a:solidFill>
                            <a:schemeClr val="bg1">
                              <a:lumMod val="50000"/>
                            </a:schemeClr>
                          </a:solidFill>
                        </a:rPr>
                        <a:t>Go.com</a:t>
                      </a:r>
                      <a:endParaRPr lang="en-US" sz="2400" dirty="0">
                        <a:solidFill>
                          <a:schemeClr val="bg1">
                            <a:lumMod val="50000"/>
                          </a:schemeClr>
                        </a:solidFill>
                      </a:endParaRPr>
                    </a:p>
                  </a:txBody>
                  <a:tcPr>
                    <a:noFill/>
                  </a:tcPr>
                </a:tc>
              </a:tr>
              <a:tr h="370840">
                <a:tc>
                  <a:txBody>
                    <a:bodyPr/>
                    <a:lstStyle/>
                    <a:p>
                      <a:r>
                        <a:rPr lang="en-US" sz="2400" dirty="0" smtClean="0">
                          <a:solidFill>
                            <a:schemeClr val="bg1">
                              <a:lumMod val="50000"/>
                            </a:schemeClr>
                          </a:solidFill>
                        </a:rPr>
                        <a:t>5</a:t>
                      </a:r>
                      <a:endParaRPr lang="en-US" sz="2400" dirty="0">
                        <a:solidFill>
                          <a:schemeClr val="bg1">
                            <a:lumMod val="50000"/>
                          </a:schemeClr>
                        </a:solidFill>
                      </a:endParaRPr>
                    </a:p>
                  </a:txBody>
                  <a:tcPr>
                    <a:noFill/>
                  </a:tcPr>
                </a:tc>
                <a:tc>
                  <a:txBody>
                    <a:bodyPr/>
                    <a:lstStyle/>
                    <a:p>
                      <a:r>
                        <a:rPr lang="en-US" sz="2400" dirty="0" err="1" smtClean="0">
                          <a:solidFill>
                            <a:schemeClr val="bg1">
                              <a:lumMod val="50000"/>
                            </a:schemeClr>
                          </a:solidFill>
                        </a:rPr>
                        <a:t>Amazon.com</a:t>
                      </a:r>
                      <a:endParaRPr lang="en-US" sz="2400" dirty="0">
                        <a:solidFill>
                          <a:schemeClr val="bg1">
                            <a:lumMod val="50000"/>
                          </a:schemeClr>
                        </a:solidFill>
                      </a:endParaRPr>
                    </a:p>
                  </a:txBody>
                  <a:tcPr>
                    <a:noFill/>
                  </a:tcPr>
                </a:tc>
                <a:tc>
                  <a:txBody>
                    <a:bodyPr/>
                    <a:lstStyle/>
                    <a:p>
                      <a:r>
                        <a:rPr lang="en-US" sz="2400" dirty="0" smtClean="0">
                          <a:solidFill>
                            <a:schemeClr val="bg1">
                              <a:lumMod val="50000"/>
                            </a:schemeClr>
                          </a:solidFill>
                        </a:rPr>
                        <a:t>15</a:t>
                      </a:r>
                      <a:endParaRPr lang="en-US" sz="2400" dirty="0">
                        <a:solidFill>
                          <a:schemeClr val="bg1">
                            <a:lumMod val="50000"/>
                          </a:schemeClr>
                        </a:solidFill>
                      </a:endParaRPr>
                    </a:p>
                  </a:txBody>
                  <a:tcPr>
                    <a:noFill/>
                  </a:tcPr>
                </a:tc>
                <a:tc>
                  <a:txBody>
                    <a:bodyPr/>
                    <a:lstStyle/>
                    <a:p>
                      <a:r>
                        <a:rPr lang="en-US" sz="2400" dirty="0" err="1" smtClean="0">
                          <a:solidFill>
                            <a:schemeClr val="bg1">
                              <a:lumMod val="50000"/>
                            </a:schemeClr>
                          </a:solidFill>
                        </a:rPr>
                        <a:t>Bing.com</a:t>
                      </a:r>
                      <a:endParaRPr lang="en-US" sz="2400" dirty="0">
                        <a:solidFill>
                          <a:schemeClr val="bg1">
                            <a:lumMod val="50000"/>
                          </a:schemeClr>
                        </a:solidFill>
                      </a:endParaRPr>
                    </a:p>
                  </a:txBody>
                  <a:tcPr>
                    <a:noFill/>
                  </a:tcPr>
                </a:tc>
              </a:tr>
              <a:tr h="370840">
                <a:tc>
                  <a:txBody>
                    <a:bodyPr/>
                    <a:lstStyle/>
                    <a:p>
                      <a:r>
                        <a:rPr lang="en-US" sz="2400" dirty="0" smtClean="0">
                          <a:solidFill>
                            <a:srgbClr val="0000FF"/>
                          </a:solidFill>
                        </a:rPr>
                        <a:t>6</a:t>
                      </a:r>
                      <a:endParaRPr lang="en-US" sz="2400" dirty="0">
                        <a:solidFill>
                          <a:srgbClr val="0000FF"/>
                        </a:solidFill>
                      </a:endParaRPr>
                    </a:p>
                  </a:txBody>
                  <a:tcPr>
                    <a:noFill/>
                  </a:tcPr>
                </a:tc>
                <a:tc>
                  <a:txBody>
                    <a:bodyPr/>
                    <a:lstStyle/>
                    <a:p>
                      <a:r>
                        <a:rPr lang="en-US" sz="2400" dirty="0" err="1" smtClean="0">
                          <a:solidFill>
                            <a:srgbClr val="0000FF"/>
                          </a:solidFill>
                        </a:rPr>
                        <a:t>Wikipedia.org</a:t>
                      </a:r>
                      <a:endParaRPr lang="en-US" sz="2400" dirty="0">
                        <a:solidFill>
                          <a:srgbClr val="0000FF"/>
                        </a:solidFill>
                      </a:endParaRPr>
                    </a:p>
                  </a:txBody>
                  <a:tcPr>
                    <a:noFill/>
                  </a:tcPr>
                </a:tc>
                <a:tc>
                  <a:txBody>
                    <a:bodyPr/>
                    <a:lstStyle/>
                    <a:p>
                      <a:r>
                        <a:rPr lang="en-US" sz="2400" dirty="0" smtClean="0">
                          <a:solidFill>
                            <a:schemeClr val="bg1">
                              <a:lumMod val="50000"/>
                            </a:schemeClr>
                          </a:solidFill>
                        </a:rPr>
                        <a:t>16</a:t>
                      </a:r>
                      <a:endParaRPr lang="en-US" sz="2400" dirty="0">
                        <a:solidFill>
                          <a:schemeClr val="bg1">
                            <a:lumMod val="50000"/>
                          </a:schemeClr>
                        </a:solidFill>
                      </a:endParaRPr>
                    </a:p>
                  </a:txBody>
                  <a:tcPr>
                    <a:noFill/>
                  </a:tcPr>
                </a:tc>
                <a:tc>
                  <a:txBody>
                    <a:bodyPr/>
                    <a:lstStyle/>
                    <a:p>
                      <a:r>
                        <a:rPr lang="en-US" sz="2400" dirty="0" err="1" smtClean="0">
                          <a:solidFill>
                            <a:schemeClr val="bg1">
                              <a:lumMod val="50000"/>
                            </a:schemeClr>
                          </a:solidFill>
                        </a:rPr>
                        <a:t>AOL.com</a:t>
                      </a:r>
                      <a:endParaRPr lang="en-US" sz="2400" dirty="0">
                        <a:solidFill>
                          <a:schemeClr val="bg1">
                            <a:lumMod val="50000"/>
                          </a:schemeClr>
                        </a:solidFill>
                      </a:endParaRPr>
                    </a:p>
                  </a:txBody>
                  <a:tcPr>
                    <a:noFill/>
                  </a:tcPr>
                </a:tc>
              </a:tr>
              <a:tr h="370840">
                <a:tc>
                  <a:txBody>
                    <a:bodyPr/>
                    <a:lstStyle/>
                    <a:p>
                      <a:r>
                        <a:rPr lang="en-US" sz="2400" dirty="0" smtClean="0">
                          <a:solidFill>
                            <a:schemeClr val="bg1">
                              <a:lumMod val="50000"/>
                            </a:schemeClr>
                          </a:solidFill>
                        </a:rPr>
                        <a:t>7</a:t>
                      </a:r>
                      <a:endParaRPr lang="en-US" sz="2400" dirty="0">
                        <a:solidFill>
                          <a:schemeClr val="bg1">
                            <a:lumMod val="50000"/>
                          </a:schemeClr>
                        </a:solidFill>
                      </a:endParaRPr>
                    </a:p>
                  </a:txBody>
                  <a:tcPr>
                    <a:noFill/>
                  </a:tcPr>
                </a:tc>
                <a:tc>
                  <a:txBody>
                    <a:bodyPr/>
                    <a:lstStyle/>
                    <a:p>
                      <a:r>
                        <a:rPr lang="en-US" sz="2400" dirty="0" err="1" smtClean="0">
                          <a:solidFill>
                            <a:schemeClr val="bg1">
                              <a:lumMod val="50000"/>
                            </a:schemeClr>
                          </a:solidFill>
                        </a:rPr>
                        <a:t>Craigslist.org</a:t>
                      </a:r>
                      <a:endParaRPr lang="en-US" sz="2400" dirty="0">
                        <a:solidFill>
                          <a:schemeClr val="bg1">
                            <a:lumMod val="50000"/>
                          </a:schemeClr>
                        </a:solidFill>
                      </a:endParaRPr>
                    </a:p>
                  </a:txBody>
                  <a:tcPr>
                    <a:noFill/>
                  </a:tcPr>
                </a:tc>
                <a:tc>
                  <a:txBody>
                    <a:bodyPr/>
                    <a:lstStyle/>
                    <a:p>
                      <a:r>
                        <a:rPr lang="en-US" sz="2400" dirty="0" smtClean="0">
                          <a:solidFill>
                            <a:srgbClr val="0000FF"/>
                          </a:solidFill>
                        </a:rPr>
                        <a:t>17</a:t>
                      </a:r>
                      <a:endParaRPr lang="en-US" sz="2400" dirty="0">
                        <a:solidFill>
                          <a:srgbClr val="0000FF"/>
                        </a:solidFill>
                      </a:endParaRPr>
                    </a:p>
                  </a:txBody>
                  <a:tcPr>
                    <a:noFill/>
                  </a:tcPr>
                </a:tc>
                <a:tc>
                  <a:txBody>
                    <a:bodyPr/>
                    <a:lstStyle/>
                    <a:p>
                      <a:r>
                        <a:rPr lang="en-US" sz="2400" dirty="0" err="1" smtClean="0">
                          <a:solidFill>
                            <a:srgbClr val="0000FF"/>
                          </a:solidFill>
                        </a:rPr>
                        <a:t>LinkedIn.com</a:t>
                      </a:r>
                      <a:endParaRPr lang="en-US" sz="2400" dirty="0">
                        <a:solidFill>
                          <a:srgbClr val="0000FF"/>
                        </a:solidFill>
                      </a:endParaRPr>
                    </a:p>
                  </a:txBody>
                  <a:tcPr>
                    <a:noFill/>
                  </a:tcPr>
                </a:tc>
              </a:tr>
              <a:tr h="370840">
                <a:tc>
                  <a:txBody>
                    <a:bodyPr/>
                    <a:lstStyle/>
                    <a:p>
                      <a:r>
                        <a:rPr lang="en-US" sz="2400" dirty="0" smtClean="0">
                          <a:solidFill>
                            <a:srgbClr val="0000FF"/>
                          </a:solidFill>
                        </a:rPr>
                        <a:t>8</a:t>
                      </a:r>
                      <a:endParaRPr lang="en-US" sz="2400" dirty="0">
                        <a:solidFill>
                          <a:srgbClr val="0000FF"/>
                        </a:solidFill>
                      </a:endParaRPr>
                    </a:p>
                  </a:txBody>
                  <a:tcPr>
                    <a:noFill/>
                  </a:tcPr>
                </a:tc>
                <a:tc>
                  <a:txBody>
                    <a:bodyPr/>
                    <a:lstStyle/>
                    <a:p>
                      <a:r>
                        <a:rPr lang="en-US" sz="2400" dirty="0" err="1" smtClean="0">
                          <a:solidFill>
                            <a:srgbClr val="0000FF"/>
                          </a:solidFill>
                        </a:rPr>
                        <a:t>Twitter.com</a:t>
                      </a:r>
                      <a:endParaRPr lang="en-US" sz="2400" dirty="0">
                        <a:solidFill>
                          <a:srgbClr val="0000FF"/>
                        </a:solidFill>
                      </a:endParaRPr>
                    </a:p>
                  </a:txBody>
                  <a:tcPr>
                    <a:noFill/>
                  </a:tcPr>
                </a:tc>
                <a:tc>
                  <a:txBody>
                    <a:bodyPr/>
                    <a:lstStyle/>
                    <a:p>
                      <a:r>
                        <a:rPr lang="en-US" sz="2400" dirty="0" smtClean="0">
                          <a:solidFill>
                            <a:schemeClr val="bg1">
                              <a:lumMod val="50000"/>
                            </a:schemeClr>
                          </a:solidFill>
                        </a:rPr>
                        <a:t>18</a:t>
                      </a:r>
                      <a:endParaRPr lang="en-US" sz="2400" dirty="0">
                        <a:solidFill>
                          <a:schemeClr val="bg1">
                            <a:lumMod val="50000"/>
                          </a:schemeClr>
                        </a:solidFill>
                      </a:endParaRPr>
                    </a:p>
                  </a:txBody>
                  <a:tcPr>
                    <a:noFill/>
                  </a:tcPr>
                </a:tc>
                <a:tc>
                  <a:txBody>
                    <a:bodyPr/>
                    <a:lstStyle/>
                    <a:p>
                      <a:r>
                        <a:rPr lang="en-US" sz="2400" dirty="0" err="1" smtClean="0">
                          <a:solidFill>
                            <a:schemeClr val="bg1">
                              <a:lumMod val="50000"/>
                            </a:schemeClr>
                          </a:solidFill>
                        </a:rPr>
                        <a:t>CNN.com</a:t>
                      </a:r>
                      <a:endParaRPr lang="en-US" sz="2400" dirty="0">
                        <a:solidFill>
                          <a:schemeClr val="bg1">
                            <a:lumMod val="50000"/>
                          </a:schemeClr>
                        </a:solidFill>
                      </a:endParaRPr>
                    </a:p>
                  </a:txBody>
                  <a:tcPr>
                    <a:noFill/>
                  </a:tcPr>
                </a:tc>
              </a:tr>
              <a:tr h="370840">
                <a:tc>
                  <a:txBody>
                    <a:bodyPr/>
                    <a:lstStyle/>
                    <a:p>
                      <a:r>
                        <a:rPr lang="en-US" sz="2400" dirty="0" smtClean="0">
                          <a:solidFill>
                            <a:schemeClr val="bg1">
                              <a:lumMod val="50000"/>
                            </a:schemeClr>
                          </a:solidFill>
                        </a:rPr>
                        <a:t>9</a:t>
                      </a:r>
                      <a:endParaRPr lang="en-US" sz="2400" dirty="0">
                        <a:solidFill>
                          <a:schemeClr val="bg1">
                            <a:lumMod val="50000"/>
                          </a:schemeClr>
                        </a:solidFill>
                      </a:endParaRPr>
                    </a:p>
                  </a:txBody>
                  <a:tcPr>
                    <a:noFill/>
                  </a:tcPr>
                </a:tc>
                <a:tc>
                  <a:txBody>
                    <a:bodyPr/>
                    <a:lstStyle/>
                    <a:p>
                      <a:r>
                        <a:rPr lang="en-US" sz="2400" dirty="0" err="1" smtClean="0">
                          <a:solidFill>
                            <a:schemeClr val="bg1">
                              <a:lumMod val="50000"/>
                            </a:schemeClr>
                          </a:solidFill>
                        </a:rPr>
                        <a:t>Ebay.com</a:t>
                      </a:r>
                      <a:endParaRPr lang="en-US" sz="2400" dirty="0">
                        <a:solidFill>
                          <a:schemeClr val="bg1">
                            <a:lumMod val="50000"/>
                          </a:schemeClr>
                        </a:solidFill>
                      </a:endParaRPr>
                    </a:p>
                  </a:txBody>
                  <a:tcPr>
                    <a:noFill/>
                  </a:tcPr>
                </a:tc>
                <a:tc>
                  <a:txBody>
                    <a:bodyPr/>
                    <a:lstStyle/>
                    <a:p>
                      <a:r>
                        <a:rPr lang="en-US" sz="2400" dirty="0" smtClean="0">
                          <a:solidFill>
                            <a:schemeClr val="bg1">
                              <a:lumMod val="50000"/>
                            </a:schemeClr>
                          </a:solidFill>
                        </a:rPr>
                        <a:t>19</a:t>
                      </a:r>
                      <a:endParaRPr lang="en-US" sz="2400" dirty="0">
                        <a:solidFill>
                          <a:schemeClr val="bg1">
                            <a:lumMod val="50000"/>
                          </a:schemeClr>
                        </a:solidFill>
                      </a:endParaRPr>
                    </a:p>
                  </a:txBody>
                  <a:tcPr>
                    <a:noFill/>
                  </a:tcPr>
                </a:tc>
                <a:tc>
                  <a:txBody>
                    <a:bodyPr/>
                    <a:lstStyle/>
                    <a:p>
                      <a:r>
                        <a:rPr lang="en-US" sz="2400" dirty="0" err="1" smtClean="0">
                          <a:solidFill>
                            <a:schemeClr val="bg1">
                              <a:lumMod val="50000"/>
                            </a:schemeClr>
                          </a:solidFill>
                        </a:rPr>
                        <a:t>Espn.go.com</a:t>
                      </a:r>
                      <a:endParaRPr lang="en-US" sz="2400" dirty="0">
                        <a:solidFill>
                          <a:schemeClr val="bg1">
                            <a:lumMod val="50000"/>
                          </a:schemeClr>
                        </a:solidFill>
                      </a:endParaRPr>
                    </a:p>
                  </a:txBody>
                  <a:tcPr>
                    <a:noFill/>
                  </a:tcPr>
                </a:tc>
              </a:tr>
              <a:tr h="370840">
                <a:tc>
                  <a:txBody>
                    <a:bodyPr/>
                    <a:lstStyle/>
                    <a:p>
                      <a:r>
                        <a:rPr lang="en-US" sz="2400" dirty="0" smtClean="0">
                          <a:solidFill>
                            <a:schemeClr val="bg1">
                              <a:lumMod val="50000"/>
                            </a:schemeClr>
                          </a:solidFill>
                        </a:rPr>
                        <a:t>10</a:t>
                      </a:r>
                      <a:endParaRPr lang="en-US" sz="2400" dirty="0">
                        <a:solidFill>
                          <a:schemeClr val="bg1">
                            <a:lumMod val="50000"/>
                          </a:schemeClr>
                        </a:solidFill>
                      </a:endParaRPr>
                    </a:p>
                  </a:txBody>
                  <a:tcPr>
                    <a:noFill/>
                  </a:tcPr>
                </a:tc>
                <a:tc>
                  <a:txBody>
                    <a:bodyPr/>
                    <a:lstStyle/>
                    <a:p>
                      <a:r>
                        <a:rPr lang="en-US" sz="2400" dirty="0" err="1" smtClean="0">
                          <a:solidFill>
                            <a:schemeClr val="bg1">
                              <a:lumMod val="50000"/>
                            </a:schemeClr>
                          </a:solidFill>
                        </a:rPr>
                        <a:t>Live.com</a:t>
                      </a:r>
                      <a:endParaRPr lang="en-US" sz="2400" dirty="0">
                        <a:solidFill>
                          <a:schemeClr val="bg1">
                            <a:lumMod val="50000"/>
                          </a:schemeClr>
                        </a:solidFill>
                      </a:endParaRPr>
                    </a:p>
                  </a:txBody>
                  <a:tcPr>
                    <a:noFill/>
                  </a:tcPr>
                </a:tc>
                <a:tc>
                  <a:txBody>
                    <a:bodyPr/>
                    <a:lstStyle/>
                    <a:p>
                      <a:r>
                        <a:rPr lang="en-US" sz="2400" dirty="0" smtClean="0">
                          <a:solidFill>
                            <a:srgbClr val="0000FF"/>
                          </a:solidFill>
                        </a:rPr>
                        <a:t>20</a:t>
                      </a:r>
                      <a:endParaRPr lang="en-US" sz="2400" dirty="0">
                        <a:solidFill>
                          <a:srgbClr val="0000FF"/>
                        </a:solidFill>
                      </a:endParaRPr>
                    </a:p>
                  </a:txBody>
                  <a:tcPr>
                    <a:noFill/>
                  </a:tcPr>
                </a:tc>
                <a:tc>
                  <a:txBody>
                    <a:bodyPr/>
                    <a:lstStyle/>
                    <a:p>
                      <a:r>
                        <a:rPr lang="en-US" sz="2400" dirty="0" err="1" smtClean="0">
                          <a:solidFill>
                            <a:srgbClr val="0000FF"/>
                          </a:solidFill>
                        </a:rPr>
                        <a:t>Wordpress.com</a:t>
                      </a:r>
                      <a:endParaRPr lang="en-US" sz="2400" dirty="0">
                        <a:solidFill>
                          <a:srgbClr val="0000FF"/>
                        </a:solidFill>
                      </a:endParaRPr>
                    </a:p>
                  </a:txBody>
                  <a:tcPr>
                    <a:noFill/>
                  </a:tcPr>
                </a:tc>
              </a:tr>
            </a:tbl>
          </a:graphicData>
        </a:graphic>
      </p:graphicFrame>
      <p:sp>
        <p:nvSpPr>
          <p:cNvPr id="20539" name="TextBox 6"/>
          <p:cNvSpPr txBox="1">
            <a:spLocks noChangeArrowheads="1"/>
          </p:cNvSpPr>
          <p:nvPr/>
        </p:nvSpPr>
        <p:spPr bwMode="auto">
          <a:xfrm>
            <a:off x="1998663" y="6351588"/>
            <a:ext cx="4932362" cy="461962"/>
          </a:xfrm>
          <a:prstGeom prst="rect">
            <a:avLst/>
          </a:prstGeom>
          <a:noFill/>
          <a:ln w="9525">
            <a:noFill/>
            <a:miter lim="800000"/>
            <a:headEnd/>
            <a:tailEnd/>
          </a:ln>
        </p:spPr>
        <p:txBody>
          <a:bodyPr wrap="none">
            <a:spAutoFit/>
          </a:bodyPr>
          <a:lstStyle/>
          <a:p>
            <a:r>
              <a:rPr lang="en-US" sz="2400">
                <a:latin typeface="Calibri" pitchFamily="34" charset="0"/>
              </a:rPr>
              <a:t>40% of websites are social media sites</a:t>
            </a:r>
          </a:p>
        </p:txBody>
      </p:sp>
      <p:sp>
        <p:nvSpPr>
          <p:cNvPr id="5" name="Slide Number Placeholder 4"/>
          <p:cNvSpPr>
            <a:spLocks noGrp="1"/>
          </p:cNvSpPr>
          <p:nvPr>
            <p:ph type="sldNum" sz="quarter" idx="12"/>
          </p:nvPr>
        </p:nvSpPr>
        <p:spPr/>
        <p:txBody>
          <a:bodyPr/>
          <a:lstStyle/>
          <a:p>
            <a:pPr>
              <a:defRPr/>
            </a:pPr>
            <a:fld id="{CF8ED29B-0E1A-42D4-A140-0B802F105000}" type="slidenum">
              <a:rPr lang="en-US"/>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 descr="Screen shot 2010-10-07 at 12.17.51 AM.png"/>
          <p:cNvPicPr>
            <a:picLocks noChangeAspect="1"/>
          </p:cNvPicPr>
          <p:nvPr/>
        </p:nvPicPr>
        <p:blipFill>
          <a:blip r:embed="rId2"/>
          <a:srcRect/>
          <a:stretch>
            <a:fillRect/>
          </a:stretch>
        </p:blipFill>
        <p:spPr bwMode="auto">
          <a:xfrm>
            <a:off x="0" y="747713"/>
            <a:ext cx="9144000" cy="409257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CE4A4F72-1472-4E34-9F38-8388A8D08BCF}" type="slidenum">
              <a:rPr lang="en-US"/>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3"/>
          <p:cNvSpPr>
            <a:spLocks noGrp="1"/>
          </p:cNvSpPr>
          <p:nvPr>
            <p:ph type="title"/>
          </p:nvPr>
        </p:nvSpPr>
        <p:spPr/>
        <p:txBody>
          <a:bodyPr/>
          <a:lstStyle/>
          <a:p>
            <a:r>
              <a:rPr lang="en-US" smtClean="0"/>
              <a:t>Networks and Representation</a:t>
            </a:r>
          </a:p>
        </p:txBody>
      </p:sp>
      <p:sp>
        <p:nvSpPr>
          <p:cNvPr id="23554" name="Content Placeholder 4"/>
          <p:cNvSpPr>
            <a:spLocks noGrp="1"/>
          </p:cNvSpPr>
          <p:nvPr>
            <p:ph sz="half" idx="1"/>
          </p:nvPr>
        </p:nvSpPr>
        <p:spPr>
          <a:xfrm>
            <a:off x="457200" y="2865438"/>
            <a:ext cx="4038600" cy="3260725"/>
          </a:xfrm>
        </p:spPr>
        <p:txBody>
          <a:bodyPr/>
          <a:lstStyle/>
          <a:p>
            <a:r>
              <a:rPr lang="en-US" sz="2400" smtClean="0"/>
              <a:t>Graph Representation</a:t>
            </a:r>
          </a:p>
        </p:txBody>
      </p:sp>
      <p:sp>
        <p:nvSpPr>
          <p:cNvPr id="23555" name="Content Placeholder 5"/>
          <p:cNvSpPr>
            <a:spLocks noGrp="1"/>
          </p:cNvSpPr>
          <p:nvPr>
            <p:ph sz="half" idx="2"/>
          </p:nvPr>
        </p:nvSpPr>
        <p:spPr>
          <a:xfrm>
            <a:off x="4648200" y="2865438"/>
            <a:ext cx="4038600" cy="3446462"/>
          </a:xfrm>
        </p:spPr>
        <p:txBody>
          <a:bodyPr/>
          <a:lstStyle/>
          <a:p>
            <a:r>
              <a:rPr lang="en-US" sz="2400" smtClean="0"/>
              <a:t>Matrix Representation</a:t>
            </a:r>
          </a:p>
        </p:txBody>
      </p:sp>
      <p:pic>
        <p:nvPicPr>
          <p:cNvPr id="23556" name="Picture 6" descr="network.pdf"/>
          <p:cNvPicPr>
            <a:picLocks noChangeAspect="1"/>
          </p:cNvPicPr>
          <p:nvPr/>
        </p:nvPicPr>
        <p:blipFill>
          <a:blip r:embed="rId2"/>
          <a:srcRect/>
          <a:stretch>
            <a:fillRect/>
          </a:stretch>
        </p:blipFill>
        <p:spPr bwMode="auto">
          <a:xfrm>
            <a:off x="457200" y="3922713"/>
            <a:ext cx="3835400" cy="1460500"/>
          </a:xfrm>
          <a:prstGeom prst="rect">
            <a:avLst/>
          </a:prstGeom>
          <a:noFill/>
          <a:ln w="9525">
            <a:noFill/>
            <a:miter lim="800000"/>
            <a:headEnd/>
            <a:tailEnd/>
          </a:ln>
        </p:spPr>
      </p:pic>
      <p:pic>
        <p:nvPicPr>
          <p:cNvPr id="23557" name="Picture 8"/>
          <p:cNvPicPr>
            <a:picLocks noChangeAspect="1"/>
          </p:cNvPicPr>
          <p:nvPr/>
        </p:nvPicPr>
        <p:blipFill>
          <a:blip r:embed="rId3"/>
          <a:srcRect/>
          <a:stretch>
            <a:fillRect/>
          </a:stretch>
        </p:blipFill>
        <p:spPr bwMode="auto">
          <a:xfrm>
            <a:off x="4648200" y="3405188"/>
            <a:ext cx="4146550" cy="2941637"/>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12E1752C-206A-4462-8EEB-DE0AA6D1C923}" type="slidenum">
              <a:rPr lang="en-US"/>
              <a:pPr>
                <a:defRPr/>
              </a:pPr>
              <a:t>7</a:t>
            </a:fld>
            <a:endParaRPr lang="en-US" dirty="0"/>
          </a:p>
        </p:txBody>
      </p:sp>
      <p:sp>
        <p:nvSpPr>
          <p:cNvPr id="23559" name="TextBox 11"/>
          <p:cNvSpPr txBox="1">
            <a:spLocks noChangeArrowheads="1"/>
          </p:cNvSpPr>
          <p:nvPr/>
        </p:nvSpPr>
        <p:spPr bwMode="auto">
          <a:xfrm>
            <a:off x="457200" y="1417638"/>
            <a:ext cx="8575675" cy="1200150"/>
          </a:xfrm>
          <a:prstGeom prst="rect">
            <a:avLst/>
          </a:prstGeom>
          <a:noFill/>
          <a:ln w="9525">
            <a:noFill/>
            <a:miter lim="800000"/>
            <a:headEnd/>
            <a:tailEnd/>
          </a:ln>
        </p:spPr>
        <p:txBody>
          <a:bodyPr>
            <a:spAutoFit/>
          </a:bodyPr>
          <a:lstStyle/>
          <a:p>
            <a:r>
              <a:rPr lang="en-US" sz="2400">
                <a:solidFill>
                  <a:srgbClr val="0000FF"/>
                </a:solidFill>
                <a:latin typeface="Calibri" pitchFamily="34" charset="0"/>
              </a:rPr>
              <a:t>Social Network</a:t>
            </a:r>
            <a:r>
              <a:rPr lang="en-US" sz="2400">
                <a:latin typeface="Calibri" pitchFamily="34" charset="0"/>
              </a:rPr>
              <a:t>:  A social structure made of nodes (individuals or organizations) and edges that connect nodes in various  relationships like friendship, kinship etc.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mtClean="0"/>
              <a:t>Basic Concepts</a:t>
            </a:r>
          </a:p>
        </p:txBody>
      </p:sp>
      <p:sp>
        <p:nvSpPr>
          <p:cNvPr id="6" name="Content Placeholder 5"/>
          <p:cNvSpPr>
            <a:spLocks noGrp="1"/>
          </p:cNvSpPr>
          <p:nvPr>
            <p:ph idx="1"/>
          </p:nvPr>
        </p:nvSpPr>
        <p:spPr/>
        <p:txBody>
          <a:bodyPr rtlCol="0">
            <a:normAutofit fontScale="92500" lnSpcReduction="10000"/>
          </a:bodyPr>
          <a:lstStyle/>
          <a:p>
            <a:pPr fontAlgn="auto">
              <a:spcAft>
                <a:spcPts val="0"/>
              </a:spcAft>
              <a:buFont typeface="Arial"/>
              <a:buChar char="•"/>
              <a:defRPr/>
            </a:pPr>
            <a:r>
              <a:rPr lang="en-US" dirty="0" smtClean="0"/>
              <a:t>A: the adjacency matrix</a:t>
            </a:r>
          </a:p>
          <a:p>
            <a:pPr fontAlgn="auto">
              <a:spcAft>
                <a:spcPts val="0"/>
              </a:spcAft>
              <a:buFont typeface="Arial"/>
              <a:buChar char="•"/>
              <a:defRPr/>
            </a:pPr>
            <a:r>
              <a:rPr lang="en-US" dirty="0" smtClean="0"/>
              <a:t>V: the set of nodes</a:t>
            </a:r>
          </a:p>
          <a:p>
            <a:pPr fontAlgn="auto">
              <a:spcAft>
                <a:spcPts val="0"/>
              </a:spcAft>
              <a:buFont typeface="Arial"/>
              <a:buChar char="•"/>
              <a:defRPr/>
            </a:pPr>
            <a:r>
              <a:rPr lang="en-US" dirty="0" smtClean="0"/>
              <a:t>E: the set of edges</a:t>
            </a:r>
          </a:p>
          <a:p>
            <a:pPr fontAlgn="auto">
              <a:spcAft>
                <a:spcPts val="0"/>
              </a:spcAft>
              <a:buFont typeface="Arial"/>
              <a:buChar char="•"/>
              <a:defRPr/>
            </a:pPr>
            <a:r>
              <a:rPr lang="en-US" dirty="0" smtClean="0"/>
              <a:t>v</a:t>
            </a:r>
            <a:r>
              <a:rPr lang="en-US" baseline="-25000" dirty="0" smtClean="0"/>
              <a:t>i</a:t>
            </a:r>
            <a:r>
              <a:rPr lang="en-US" dirty="0" smtClean="0"/>
              <a:t>: a node v</a:t>
            </a:r>
            <a:r>
              <a:rPr lang="en-US" baseline="-25000" dirty="0" smtClean="0"/>
              <a:t>i</a:t>
            </a:r>
          </a:p>
          <a:p>
            <a:pPr fontAlgn="auto">
              <a:spcAft>
                <a:spcPts val="0"/>
              </a:spcAft>
              <a:buFont typeface="Arial"/>
              <a:buChar char="•"/>
              <a:defRPr/>
            </a:pPr>
            <a:r>
              <a:rPr lang="en-US" dirty="0" err="1" smtClean="0"/>
              <a:t>e(v</a:t>
            </a:r>
            <a:r>
              <a:rPr lang="en-US" baseline="-25000" dirty="0" err="1" smtClean="0"/>
              <a:t>i</a:t>
            </a:r>
            <a:r>
              <a:rPr lang="en-US" dirty="0" smtClean="0"/>
              <a:t>, </a:t>
            </a:r>
            <a:r>
              <a:rPr lang="en-US" dirty="0" err="1" smtClean="0"/>
              <a:t>v</a:t>
            </a:r>
            <a:r>
              <a:rPr lang="en-US" baseline="-25000" dirty="0" err="1" smtClean="0"/>
              <a:t>j</a:t>
            </a:r>
            <a:r>
              <a:rPr lang="en-US" dirty="0" smtClean="0"/>
              <a:t>): an edge between node v</a:t>
            </a:r>
            <a:r>
              <a:rPr lang="en-US" baseline="-25000" dirty="0" smtClean="0"/>
              <a:t>i</a:t>
            </a:r>
            <a:r>
              <a:rPr lang="en-US" dirty="0" smtClean="0"/>
              <a:t> and </a:t>
            </a:r>
            <a:r>
              <a:rPr lang="en-US" dirty="0" err="1" smtClean="0"/>
              <a:t>v</a:t>
            </a:r>
            <a:r>
              <a:rPr lang="en-US" baseline="-25000" dirty="0" err="1" smtClean="0"/>
              <a:t>j</a:t>
            </a:r>
            <a:endParaRPr lang="en-US" baseline="-25000" dirty="0" smtClean="0"/>
          </a:p>
          <a:p>
            <a:pPr fontAlgn="auto">
              <a:spcAft>
                <a:spcPts val="0"/>
              </a:spcAft>
              <a:buFont typeface="Arial"/>
              <a:buChar char="•"/>
              <a:defRPr/>
            </a:pPr>
            <a:r>
              <a:rPr lang="en-US" dirty="0" smtClean="0"/>
              <a:t>N</a:t>
            </a:r>
            <a:r>
              <a:rPr lang="en-US" baseline="-25000" dirty="0" smtClean="0"/>
              <a:t>i</a:t>
            </a:r>
            <a:r>
              <a:rPr lang="en-US" dirty="0" smtClean="0"/>
              <a:t>: the neighborhood of node v</a:t>
            </a:r>
            <a:r>
              <a:rPr lang="en-US" baseline="-25000" dirty="0" smtClean="0"/>
              <a:t>i</a:t>
            </a:r>
          </a:p>
          <a:p>
            <a:pPr fontAlgn="auto">
              <a:spcAft>
                <a:spcPts val="0"/>
              </a:spcAft>
              <a:buFont typeface="Arial"/>
              <a:buChar char="•"/>
              <a:defRPr/>
            </a:pPr>
            <a:r>
              <a:rPr lang="en-US" dirty="0" err="1" smtClean="0"/>
              <a:t>d</a:t>
            </a:r>
            <a:r>
              <a:rPr lang="en-US" baseline="-25000" dirty="0" err="1" smtClean="0"/>
              <a:t>i</a:t>
            </a:r>
            <a:r>
              <a:rPr lang="en-US" dirty="0" smtClean="0"/>
              <a:t>: the </a:t>
            </a:r>
            <a:r>
              <a:rPr lang="en-US" dirty="0" smtClean="0">
                <a:solidFill>
                  <a:srgbClr val="0000FF"/>
                </a:solidFill>
              </a:rPr>
              <a:t>degree </a:t>
            </a:r>
            <a:r>
              <a:rPr lang="en-US" dirty="0" smtClean="0"/>
              <a:t>of node v</a:t>
            </a:r>
            <a:r>
              <a:rPr lang="en-US" baseline="-25000" dirty="0" smtClean="0"/>
              <a:t>i</a:t>
            </a:r>
          </a:p>
          <a:p>
            <a:pPr fontAlgn="auto">
              <a:spcAft>
                <a:spcPts val="0"/>
              </a:spcAft>
              <a:buFont typeface="Arial"/>
              <a:buChar char="•"/>
              <a:defRPr/>
            </a:pPr>
            <a:r>
              <a:rPr lang="en-US" dirty="0" smtClean="0">
                <a:solidFill>
                  <a:srgbClr val="0000FF"/>
                </a:solidFill>
              </a:rPr>
              <a:t>geodesic</a:t>
            </a:r>
            <a:r>
              <a:rPr lang="en-US" dirty="0" smtClean="0"/>
              <a:t>: a shortest path between two nodes</a:t>
            </a:r>
          </a:p>
          <a:p>
            <a:pPr lvl="1" fontAlgn="auto">
              <a:spcAft>
                <a:spcPts val="0"/>
              </a:spcAft>
              <a:buFont typeface="Arial"/>
              <a:buChar char="–"/>
              <a:defRPr/>
            </a:pPr>
            <a:r>
              <a:rPr lang="en-US" dirty="0" smtClean="0"/>
              <a:t>geodesic distance</a:t>
            </a:r>
          </a:p>
          <a:p>
            <a:pPr fontAlgn="auto">
              <a:spcAft>
                <a:spcPts val="0"/>
              </a:spcAft>
              <a:buFont typeface="Arial"/>
              <a:buChar char="•"/>
              <a:defRPr/>
            </a:pPr>
            <a:endParaRPr lang="en-US" dirty="0"/>
          </a:p>
        </p:txBody>
      </p:sp>
      <p:sp>
        <p:nvSpPr>
          <p:cNvPr id="5" name="Slide Number Placeholder 4"/>
          <p:cNvSpPr>
            <a:spLocks noGrp="1"/>
          </p:cNvSpPr>
          <p:nvPr>
            <p:ph type="sldNum" sz="quarter" idx="12"/>
          </p:nvPr>
        </p:nvSpPr>
        <p:spPr/>
        <p:txBody>
          <a:bodyPr/>
          <a:lstStyle/>
          <a:p>
            <a:pPr>
              <a:defRPr/>
            </a:pPr>
            <a:fld id="{2CB56437-55DD-45F0-A3BE-DBFFBA267FE0}" type="slidenum">
              <a:rPr lang="en-US"/>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t>Properties of Large-Scale Networks</a:t>
            </a:r>
          </a:p>
        </p:txBody>
      </p:sp>
      <p:sp>
        <p:nvSpPr>
          <p:cNvPr id="25602" name="Content Placeholder 2"/>
          <p:cNvSpPr>
            <a:spLocks noGrp="1"/>
          </p:cNvSpPr>
          <p:nvPr>
            <p:ph idx="1"/>
          </p:nvPr>
        </p:nvSpPr>
        <p:spPr/>
        <p:txBody>
          <a:bodyPr/>
          <a:lstStyle/>
          <a:p>
            <a:r>
              <a:rPr lang="en-US" sz="2800" smtClean="0"/>
              <a:t>Networks in social media are typically huge, involving millions of actors and connections.</a:t>
            </a:r>
          </a:p>
          <a:p>
            <a:endParaRPr lang="en-US" sz="2800" smtClean="0"/>
          </a:p>
          <a:p>
            <a:r>
              <a:rPr lang="en-US" sz="2800" smtClean="0"/>
              <a:t>Large-scale networks in real world demonstrate similar patterns</a:t>
            </a:r>
          </a:p>
          <a:p>
            <a:pPr lvl="1"/>
            <a:r>
              <a:rPr lang="en-US" sz="2400" smtClean="0"/>
              <a:t>Scale-free distributions</a:t>
            </a:r>
          </a:p>
          <a:p>
            <a:pPr lvl="1"/>
            <a:r>
              <a:rPr lang="en-US" sz="2400" smtClean="0"/>
              <a:t>Small-world effect</a:t>
            </a:r>
          </a:p>
          <a:p>
            <a:pPr lvl="1"/>
            <a:r>
              <a:rPr lang="en-US" sz="2400" smtClean="0"/>
              <a:t>Strong Community Structure</a:t>
            </a:r>
          </a:p>
          <a:p>
            <a:pPr lvl="1"/>
            <a:endParaRPr lang="en-US" smtClean="0"/>
          </a:p>
        </p:txBody>
      </p:sp>
      <p:sp>
        <p:nvSpPr>
          <p:cNvPr id="4" name="Slide Number Placeholder 3"/>
          <p:cNvSpPr>
            <a:spLocks noGrp="1"/>
          </p:cNvSpPr>
          <p:nvPr>
            <p:ph type="sldNum" sz="quarter" idx="12"/>
          </p:nvPr>
        </p:nvSpPr>
        <p:spPr/>
        <p:txBody>
          <a:bodyPr/>
          <a:lstStyle/>
          <a:p>
            <a:pPr>
              <a:defRPr/>
            </a:pPr>
            <a:fld id="{2FAFE04E-41F8-4565-9EDA-75E50255F620}" type="slidenum">
              <a:rPr lang="en-US"/>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2883</TotalTime>
  <Words>1396</Words>
  <Application>Microsoft Macintosh PowerPoint</Application>
  <PresentationFormat>On-screen Show (4:3)</PresentationFormat>
  <Paragraphs>268</Paragraphs>
  <Slides>27</Slides>
  <Notes>3</Notes>
  <HiddenSlides>1</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27</vt:i4>
      </vt:variant>
    </vt:vector>
  </HeadingPairs>
  <TitlesOfParts>
    <vt:vector size="31" baseType="lpstr">
      <vt:lpstr>Calibri</vt:lpstr>
      <vt:lpstr>Arial</vt:lpstr>
      <vt:lpstr>宋体</vt:lpstr>
      <vt:lpstr>Office Theme</vt:lpstr>
      <vt:lpstr>Social Media and Social Computing</vt:lpstr>
      <vt:lpstr>Social Media: Many-to-Many</vt:lpstr>
      <vt:lpstr>Various forms of Social Media</vt:lpstr>
      <vt:lpstr>Characteristics of Social Media</vt:lpstr>
      <vt:lpstr>Top 20 Websites at USA</vt:lpstr>
      <vt:lpstr>Slide 6</vt:lpstr>
      <vt:lpstr>Networks and Representation</vt:lpstr>
      <vt:lpstr>Basic Concepts</vt:lpstr>
      <vt:lpstr>Properties of Large-Scale Networks</vt:lpstr>
      <vt:lpstr>Scale-free Distributions</vt:lpstr>
      <vt:lpstr>log-log plot</vt:lpstr>
      <vt:lpstr>Small-World Effect</vt:lpstr>
      <vt:lpstr>The Milgram Experiment  (Wikipedia)</vt:lpstr>
      <vt:lpstr>The Milgram Experiment (cont.)</vt:lpstr>
      <vt:lpstr>Result of the Experiment</vt:lpstr>
      <vt:lpstr>Diameter</vt:lpstr>
      <vt:lpstr>Community Structure</vt:lpstr>
      <vt:lpstr>Clustering Coefficient</vt:lpstr>
      <vt:lpstr>Challenges</vt:lpstr>
      <vt:lpstr>Social Computing Tasks</vt:lpstr>
      <vt:lpstr>Network Modeling</vt:lpstr>
      <vt:lpstr>Centrality Analysis and Influence Modeling</vt:lpstr>
      <vt:lpstr>Community Detection</vt:lpstr>
      <vt:lpstr>Classification and Recommendation</vt:lpstr>
      <vt:lpstr>Privacy, Spam and Security</vt:lpstr>
      <vt:lpstr>Two Books: Huan Liu and Lei Tang</vt:lpstr>
      <vt:lpstr>Book 2: available online</vt:lpstr>
    </vt:vector>
  </TitlesOfParts>
  <Company>Yahoo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Social Media and Social Computing</dc:title>
  <dc:creator>Lei Tang</dc:creator>
  <cp:lastModifiedBy>qyang</cp:lastModifiedBy>
  <cp:revision>56</cp:revision>
  <dcterms:created xsi:type="dcterms:W3CDTF">2011-02-05T06:00:02Z</dcterms:created>
  <dcterms:modified xsi:type="dcterms:W3CDTF">2011-02-08T06:49:16Z</dcterms:modified>
</cp:coreProperties>
</file>