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6"/>
  </p:notesMasterIdLst>
  <p:sldIdLst>
    <p:sldId id="256" r:id="rId2"/>
    <p:sldId id="291" r:id="rId3"/>
    <p:sldId id="293" r:id="rId4"/>
    <p:sldId id="289" r:id="rId5"/>
    <p:sldId id="290" r:id="rId6"/>
    <p:sldId id="259" r:id="rId7"/>
    <p:sldId id="260" r:id="rId8"/>
    <p:sldId id="294"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7" r:id="rId33"/>
    <p:sldId id="288" r:id="rId34"/>
    <p:sldId id="29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218" autoAdjust="0"/>
  </p:normalViewPr>
  <p:slideViewPr>
    <p:cSldViewPr>
      <p:cViewPr varScale="1">
        <p:scale>
          <a:sx n="58" d="100"/>
          <a:sy n="58" d="100"/>
        </p:scale>
        <p:origin x="-17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985F06-5564-4FB2-B3CD-F8D2B1FA8292}" type="datetimeFigureOut">
              <a:rPr lang="en-US" smtClean="0"/>
              <a:t>5/17/2011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36498C-8785-4222-9BCE-F4D29A729318}" type="slidenum">
              <a:rPr lang="en-US" smtClean="0"/>
              <a:t>‹#›</a:t>
            </a:fld>
            <a:endParaRPr lang="en-US"/>
          </a:p>
        </p:txBody>
      </p:sp>
    </p:spTree>
    <p:extLst>
      <p:ext uri="{BB962C8B-B14F-4D97-AF65-F5344CB8AC3E}">
        <p14:creationId xmlns:p14="http://schemas.microsoft.com/office/powerpoint/2010/main" val="4173733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27868" indent="-279949" eaLnBrk="0" hangingPunct="0">
              <a:defRPr>
                <a:solidFill>
                  <a:schemeClr val="tx1"/>
                </a:solidFill>
                <a:latin typeface="Verdana" pitchFamily="34" charset="0"/>
                <a:cs typeface="Arial" charset="0"/>
              </a:defRPr>
            </a:lvl2pPr>
            <a:lvl3pPr marL="1119797" indent="-223959" eaLnBrk="0" hangingPunct="0">
              <a:defRPr>
                <a:solidFill>
                  <a:schemeClr val="tx1"/>
                </a:solidFill>
                <a:latin typeface="Verdana" pitchFamily="34" charset="0"/>
                <a:cs typeface="Arial" charset="0"/>
              </a:defRPr>
            </a:lvl3pPr>
            <a:lvl4pPr marL="1567716" indent="-223959" eaLnBrk="0" hangingPunct="0">
              <a:defRPr>
                <a:solidFill>
                  <a:schemeClr val="tx1"/>
                </a:solidFill>
                <a:latin typeface="Verdana" pitchFamily="34" charset="0"/>
                <a:cs typeface="Arial" charset="0"/>
              </a:defRPr>
            </a:lvl4pPr>
            <a:lvl5pPr marL="2015635" indent="-223959" eaLnBrk="0" hangingPunct="0">
              <a:defRPr>
                <a:solidFill>
                  <a:schemeClr val="tx1"/>
                </a:solidFill>
                <a:latin typeface="Verdana" pitchFamily="34" charset="0"/>
                <a:cs typeface="Arial" charset="0"/>
              </a:defRPr>
            </a:lvl5pPr>
            <a:lvl6pPr marL="2463554" indent="-223959" eaLnBrk="0" fontAlgn="base" hangingPunct="0">
              <a:spcBef>
                <a:spcPct val="0"/>
              </a:spcBef>
              <a:spcAft>
                <a:spcPct val="0"/>
              </a:spcAft>
              <a:defRPr>
                <a:solidFill>
                  <a:schemeClr val="tx1"/>
                </a:solidFill>
                <a:latin typeface="Verdana" pitchFamily="34" charset="0"/>
                <a:cs typeface="Arial" charset="0"/>
              </a:defRPr>
            </a:lvl6pPr>
            <a:lvl7pPr marL="2911472" indent="-223959" eaLnBrk="0" fontAlgn="base" hangingPunct="0">
              <a:spcBef>
                <a:spcPct val="0"/>
              </a:spcBef>
              <a:spcAft>
                <a:spcPct val="0"/>
              </a:spcAft>
              <a:defRPr>
                <a:solidFill>
                  <a:schemeClr val="tx1"/>
                </a:solidFill>
                <a:latin typeface="Verdana" pitchFamily="34" charset="0"/>
                <a:cs typeface="Arial" charset="0"/>
              </a:defRPr>
            </a:lvl7pPr>
            <a:lvl8pPr marL="3359391" indent="-223959" eaLnBrk="0" fontAlgn="base" hangingPunct="0">
              <a:spcBef>
                <a:spcPct val="0"/>
              </a:spcBef>
              <a:spcAft>
                <a:spcPct val="0"/>
              </a:spcAft>
              <a:defRPr>
                <a:solidFill>
                  <a:schemeClr val="tx1"/>
                </a:solidFill>
                <a:latin typeface="Verdana" pitchFamily="34" charset="0"/>
                <a:cs typeface="Arial" charset="0"/>
              </a:defRPr>
            </a:lvl8pPr>
            <a:lvl9pPr marL="3807310" indent="-223959"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3060311-160B-49B5-8666-446ACB77D244}" type="slidenum">
              <a:rPr lang="en-US"/>
              <a:pPr eaLnBrk="1" hangingPunct="1"/>
              <a:t>2</a:t>
            </a:fld>
            <a:endParaRPr lang="en-US"/>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monotonicity condition says that a user is more likely to become active if more of its neighbors are active; while the submodularity condition says that the marginal effect of each neighbor decrease when the set of active neighbors increase.</a:t>
            </a:r>
          </a:p>
          <a:p>
            <a:endParaRPr lang="en-CA"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27868" indent="-279949" eaLnBrk="0" hangingPunct="0">
              <a:defRPr>
                <a:solidFill>
                  <a:schemeClr val="tx1"/>
                </a:solidFill>
                <a:latin typeface="Verdana" pitchFamily="34" charset="0"/>
                <a:cs typeface="Arial" charset="0"/>
              </a:defRPr>
            </a:lvl2pPr>
            <a:lvl3pPr marL="1119797" indent="-223959" eaLnBrk="0" hangingPunct="0">
              <a:defRPr>
                <a:solidFill>
                  <a:schemeClr val="tx1"/>
                </a:solidFill>
                <a:latin typeface="Verdana" pitchFamily="34" charset="0"/>
                <a:cs typeface="Arial" charset="0"/>
              </a:defRPr>
            </a:lvl3pPr>
            <a:lvl4pPr marL="1567716" indent="-223959" eaLnBrk="0" hangingPunct="0">
              <a:defRPr>
                <a:solidFill>
                  <a:schemeClr val="tx1"/>
                </a:solidFill>
                <a:latin typeface="Verdana" pitchFamily="34" charset="0"/>
                <a:cs typeface="Arial" charset="0"/>
              </a:defRPr>
            </a:lvl4pPr>
            <a:lvl5pPr marL="2015635" indent="-223959" eaLnBrk="0" hangingPunct="0">
              <a:defRPr>
                <a:solidFill>
                  <a:schemeClr val="tx1"/>
                </a:solidFill>
                <a:latin typeface="Verdana" pitchFamily="34" charset="0"/>
                <a:cs typeface="Arial" charset="0"/>
              </a:defRPr>
            </a:lvl5pPr>
            <a:lvl6pPr marL="2463554" indent="-223959" eaLnBrk="0" fontAlgn="base" hangingPunct="0">
              <a:spcBef>
                <a:spcPct val="0"/>
              </a:spcBef>
              <a:spcAft>
                <a:spcPct val="0"/>
              </a:spcAft>
              <a:defRPr>
                <a:solidFill>
                  <a:schemeClr val="tx1"/>
                </a:solidFill>
                <a:latin typeface="Verdana" pitchFamily="34" charset="0"/>
                <a:cs typeface="Arial" charset="0"/>
              </a:defRPr>
            </a:lvl6pPr>
            <a:lvl7pPr marL="2911472" indent="-223959" eaLnBrk="0" fontAlgn="base" hangingPunct="0">
              <a:spcBef>
                <a:spcPct val="0"/>
              </a:spcBef>
              <a:spcAft>
                <a:spcPct val="0"/>
              </a:spcAft>
              <a:defRPr>
                <a:solidFill>
                  <a:schemeClr val="tx1"/>
                </a:solidFill>
                <a:latin typeface="Verdana" pitchFamily="34" charset="0"/>
                <a:cs typeface="Arial" charset="0"/>
              </a:defRPr>
            </a:lvl7pPr>
            <a:lvl8pPr marL="3359391" indent="-223959" eaLnBrk="0" fontAlgn="base" hangingPunct="0">
              <a:spcBef>
                <a:spcPct val="0"/>
              </a:spcBef>
              <a:spcAft>
                <a:spcPct val="0"/>
              </a:spcAft>
              <a:defRPr>
                <a:solidFill>
                  <a:schemeClr val="tx1"/>
                </a:solidFill>
                <a:latin typeface="Verdana" pitchFamily="34" charset="0"/>
                <a:cs typeface="Arial" charset="0"/>
              </a:defRPr>
            </a:lvl8pPr>
            <a:lvl9pPr marL="3807310" indent="-223959"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4F1315E-7470-4A51-8E2E-9B55C0D4B335}" type="slidenum">
              <a:rPr lang="en-IN"/>
              <a:pPr eaLnBrk="1" hangingPunct="1"/>
              <a:t>16</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smtClean="0"/>
              <a:t>Now we propose 3 classes of influence models. The first one is Static models .. Here we assume .. </a:t>
            </a:r>
          </a:p>
          <a:p>
            <a:endParaRPr lang="en-CA" smtClean="0"/>
          </a:p>
          <a:p>
            <a:r>
              <a:rPr lang="en-CA" smtClean="0"/>
              <a:t>Next, we take time into the account and propose CT models, here … </a:t>
            </a:r>
          </a:p>
          <a:p>
            <a:r>
              <a:rPr lang="en-CA" smtClean="0"/>
              <a:t>These models are incremental .. </a:t>
            </a:r>
          </a:p>
          <a:p>
            <a:endParaRPr lang="en-CA" smtClean="0"/>
          </a:p>
          <a:p>
            <a:r>
              <a:rPr lang="en-CA" smtClean="0"/>
              <a:t>Since CTs are expensive, we propose DT .. </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27868" indent="-279949" eaLnBrk="0" hangingPunct="0">
              <a:defRPr>
                <a:solidFill>
                  <a:schemeClr val="tx1"/>
                </a:solidFill>
                <a:latin typeface="Verdana" pitchFamily="34" charset="0"/>
                <a:cs typeface="Arial" charset="0"/>
              </a:defRPr>
            </a:lvl2pPr>
            <a:lvl3pPr marL="1119797" indent="-223959" eaLnBrk="0" hangingPunct="0">
              <a:defRPr>
                <a:solidFill>
                  <a:schemeClr val="tx1"/>
                </a:solidFill>
                <a:latin typeface="Verdana" pitchFamily="34" charset="0"/>
                <a:cs typeface="Arial" charset="0"/>
              </a:defRPr>
            </a:lvl3pPr>
            <a:lvl4pPr marL="1567716" indent="-223959" eaLnBrk="0" hangingPunct="0">
              <a:defRPr>
                <a:solidFill>
                  <a:schemeClr val="tx1"/>
                </a:solidFill>
                <a:latin typeface="Verdana" pitchFamily="34" charset="0"/>
                <a:cs typeface="Arial" charset="0"/>
              </a:defRPr>
            </a:lvl4pPr>
            <a:lvl5pPr marL="2015635" indent="-223959" eaLnBrk="0" hangingPunct="0">
              <a:defRPr>
                <a:solidFill>
                  <a:schemeClr val="tx1"/>
                </a:solidFill>
                <a:latin typeface="Verdana" pitchFamily="34" charset="0"/>
                <a:cs typeface="Arial" charset="0"/>
              </a:defRPr>
            </a:lvl5pPr>
            <a:lvl6pPr marL="2463554" indent="-223959" eaLnBrk="0" fontAlgn="base" hangingPunct="0">
              <a:spcBef>
                <a:spcPct val="0"/>
              </a:spcBef>
              <a:spcAft>
                <a:spcPct val="0"/>
              </a:spcAft>
              <a:defRPr>
                <a:solidFill>
                  <a:schemeClr val="tx1"/>
                </a:solidFill>
                <a:latin typeface="Verdana" pitchFamily="34" charset="0"/>
                <a:cs typeface="Arial" charset="0"/>
              </a:defRPr>
            </a:lvl6pPr>
            <a:lvl7pPr marL="2911472" indent="-223959" eaLnBrk="0" fontAlgn="base" hangingPunct="0">
              <a:spcBef>
                <a:spcPct val="0"/>
              </a:spcBef>
              <a:spcAft>
                <a:spcPct val="0"/>
              </a:spcAft>
              <a:defRPr>
                <a:solidFill>
                  <a:schemeClr val="tx1"/>
                </a:solidFill>
                <a:latin typeface="Verdana" pitchFamily="34" charset="0"/>
                <a:cs typeface="Arial" charset="0"/>
              </a:defRPr>
            </a:lvl7pPr>
            <a:lvl8pPr marL="3359391" indent="-223959" eaLnBrk="0" fontAlgn="base" hangingPunct="0">
              <a:spcBef>
                <a:spcPct val="0"/>
              </a:spcBef>
              <a:spcAft>
                <a:spcPct val="0"/>
              </a:spcAft>
              <a:defRPr>
                <a:solidFill>
                  <a:schemeClr val="tx1"/>
                </a:solidFill>
                <a:latin typeface="Verdana" pitchFamily="34" charset="0"/>
                <a:cs typeface="Arial" charset="0"/>
              </a:defRPr>
            </a:lvl8pPr>
            <a:lvl9pPr marL="3807310" indent="-223959"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CFF0A3B-3A57-49F5-87E4-D2338179D12E}" type="slidenum">
              <a:rPr lang="en-IN"/>
              <a:pPr eaLnBrk="1" hangingPunct="1"/>
              <a:t>17</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To understand whether influence probabilities are constant or decay with time, we did some analysis on flick data. We computed the number of actions that propagated b/w pairs of neighbors and plotted it against the time that elapsed b/w them.</a:t>
            </a:r>
          </a:p>
          <a:p>
            <a:endParaRPr lang="en-US" dirty="0" smtClean="0"/>
          </a:p>
          <a:p>
            <a:r>
              <a:rPr lang="en-US" dirty="0" smtClean="0"/>
              <a:t>As you can see the answer is no. The plot indicates that there is some relation b/w time and the influence b/w friends. The more detailed analysis is given in the paper.</a:t>
            </a:r>
          </a:p>
          <a:p>
            <a:endParaRPr lang="en-US" dirty="0" smtClean="0"/>
          </a:p>
          <a:p>
            <a:r>
              <a:rPr lang="en-US" dirty="0" smtClean="0"/>
              <a:t>In view of this, we propose CT models .. Where the influence prob. Are </a:t>
            </a:r>
            <a:r>
              <a:rPr lang="en-US" dirty="0" err="1" smtClean="0"/>
              <a:t>contious</a:t>
            </a:r>
            <a:r>
              <a:rPr lang="en-US" dirty="0" smtClean="0"/>
              <a:t> function of time and based on exponential decay </a:t>
            </a:r>
            <a:r>
              <a:rPr lang="en-US" dirty="0" err="1" smtClean="0"/>
              <a:t>distn</a:t>
            </a:r>
            <a:r>
              <a:rPr lang="en-US" dirty="0" smtClean="0"/>
              <a:t>. </a:t>
            </a:r>
            <a:endParaRPr lang="en-IN" dirty="0"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27868" indent="-279949" eaLnBrk="0" hangingPunct="0">
              <a:defRPr>
                <a:solidFill>
                  <a:schemeClr val="tx1"/>
                </a:solidFill>
                <a:latin typeface="Verdana" pitchFamily="34" charset="0"/>
                <a:cs typeface="Arial" charset="0"/>
              </a:defRPr>
            </a:lvl2pPr>
            <a:lvl3pPr marL="1119797" indent="-223959" eaLnBrk="0" hangingPunct="0">
              <a:defRPr>
                <a:solidFill>
                  <a:schemeClr val="tx1"/>
                </a:solidFill>
                <a:latin typeface="Verdana" pitchFamily="34" charset="0"/>
                <a:cs typeface="Arial" charset="0"/>
              </a:defRPr>
            </a:lvl3pPr>
            <a:lvl4pPr marL="1567716" indent="-223959" eaLnBrk="0" hangingPunct="0">
              <a:defRPr>
                <a:solidFill>
                  <a:schemeClr val="tx1"/>
                </a:solidFill>
                <a:latin typeface="Verdana" pitchFamily="34" charset="0"/>
                <a:cs typeface="Arial" charset="0"/>
              </a:defRPr>
            </a:lvl4pPr>
            <a:lvl5pPr marL="2015635" indent="-223959" eaLnBrk="0" hangingPunct="0">
              <a:defRPr>
                <a:solidFill>
                  <a:schemeClr val="tx1"/>
                </a:solidFill>
                <a:latin typeface="Verdana" pitchFamily="34" charset="0"/>
                <a:cs typeface="Arial" charset="0"/>
              </a:defRPr>
            </a:lvl5pPr>
            <a:lvl6pPr marL="2463554" indent="-223959" eaLnBrk="0" fontAlgn="base" hangingPunct="0">
              <a:spcBef>
                <a:spcPct val="0"/>
              </a:spcBef>
              <a:spcAft>
                <a:spcPct val="0"/>
              </a:spcAft>
              <a:defRPr>
                <a:solidFill>
                  <a:schemeClr val="tx1"/>
                </a:solidFill>
                <a:latin typeface="Verdana" pitchFamily="34" charset="0"/>
                <a:cs typeface="Arial" charset="0"/>
              </a:defRPr>
            </a:lvl6pPr>
            <a:lvl7pPr marL="2911472" indent="-223959" eaLnBrk="0" fontAlgn="base" hangingPunct="0">
              <a:spcBef>
                <a:spcPct val="0"/>
              </a:spcBef>
              <a:spcAft>
                <a:spcPct val="0"/>
              </a:spcAft>
              <a:defRPr>
                <a:solidFill>
                  <a:schemeClr val="tx1"/>
                </a:solidFill>
                <a:latin typeface="Verdana" pitchFamily="34" charset="0"/>
                <a:cs typeface="Arial" charset="0"/>
              </a:defRPr>
            </a:lvl7pPr>
            <a:lvl8pPr marL="3359391" indent="-223959" eaLnBrk="0" fontAlgn="base" hangingPunct="0">
              <a:spcBef>
                <a:spcPct val="0"/>
              </a:spcBef>
              <a:spcAft>
                <a:spcPct val="0"/>
              </a:spcAft>
              <a:defRPr>
                <a:solidFill>
                  <a:schemeClr val="tx1"/>
                </a:solidFill>
                <a:latin typeface="Verdana" pitchFamily="34" charset="0"/>
                <a:cs typeface="Arial" charset="0"/>
              </a:defRPr>
            </a:lvl8pPr>
            <a:lvl9pPr marL="3807310" indent="-223959"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EA76B29B-C1FA-4000-84C5-9A0D809F1954}" type="slidenum">
              <a:rPr lang="en-IN"/>
              <a:pPr eaLnBrk="1" hangingPunct="1"/>
              <a:t>19</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27868" indent="-279949" eaLnBrk="0" hangingPunct="0">
              <a:defRPr>
                <a:solidFill>
                  <a:schemeClr val="tx1"/>
                </a:solidFill>
                <a:latin typeface="Verdana" pitchFamily="34" charset="0"/>
                <a:cs typeface="Arial" charset="0"/>
              </a:defRPr>
            </a:lvl2pPr>
            <a:lvl3pPr marL="1119797" indent="-223959" eaLnBrk="0" hangingPunct="0">
              <a:defRPr>
                <a:solidFill>
                  <a:schemeClr val="tx1"/>
                </a:solidFill>
                <a:latin typeface="Verdana" pitchFamily="34" charset="0"/>
                <a:cs typeface="Arial" charset="0"/>
              </a:defRPr>
            </a:lvl3pPr>
            <a:lvl4pPr marL="1567716" indent="-223959" eaLnBrk="0" hangingPunct="0">
              <a:defRPr>
                <a:solidFill>
                  <a:schemeClr val="tx1"/>
                </a:solidFill>
                <a:latin typeface="Verdana" pitchFamily="34" charset="0"/>
                <a:cs typeface="Arial" charset="0"/>
              </a:defRPr>
            </a:lvl4pPr>
            <a:lvl5pPr marL="2015635" indent="-223959" eaLnBrk="0" hangingPunct="0">
              <a:defRPr>
                <a:solidFill>
                  <a:schemeClr val="tx1"/>
                </a:solidFill>
                <a:latin typeface="Verdana" pitchFamily="34" charset="0"/>
                <a:cs typeface="Arial" charset="0"/>
              </a:defRPr>
            </a:lvl5pPr>
            <a:lvl6pPr marL="2463554" indent="-223959" eaLnBrk="0" fontAlgn="base" hangingPunct="0">
              <a:spcBef>
                <a:spcPct val="0"/>
              </a:spcBef>
              <a:spcAft>
                <a:spcPct val="0"/>
              </a:spcAft>
              <a:defRPr>
                <a:solidFill>
                  <a:schemeClr val="tx1"/>
                </a:solidFill>
                <a:latin typeface="Verdana" pitchFamily="34" charset="0"/>
                <a:cs typeface="Arial" charset="0"/>
              </a:defRPr>
            </a:lvl6pPr>
            <a:lvl7pPr marL="2911472" indent="-223959" eaLnBrk="0" fontAlgn="base" hangingPunct="0">
              <a:spcBef>
                <a:spcPct val="0"/>
              </a:spcBef>
              <a:spcAft>
                <a:spcPct val="0"/>
              </a:spcAft>
              <a:defRPr>
                <a:solidFill>
                  <a:schemeClr val="tx1"/>
                </a:solidFill>
                <a:latin typeface="Verdana" pitchFamily="34" charset="0"/>
                <a:cs typeface="Arial" charset="0"/>
              </a:defRPr>
            </a:lvl7pPr>
            <a:lvl8pPr marL="3359391" indent="-223959" eaLnBrk="0" fontAlgn="base" hangingPunct="0">
              <a:spcBef>
                <a:spcPct val="0"/>
              </a:spcBef>
              <a:spcAft>
                <a:spcPct val="0"/>
              </a:spcAft>
              <a:defRPr>
                <a:solidFill>
                  <a:schemeClr val="tx1"/>
                </a:solidFill>
                <a:latin typeface="Verdana" pitchFamily="34" charset="0"/>
                <a:cs typeface="Arial" charset="0"/>
              </a:defRPr>
            </a:lvl8pPr>
            <a:lvl9pPr marL="3807310" indent="-223959"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3060311-160B-49B5-8666-446ACB77D244}" type="slidenum">
              <a:rPr lang="en-US"/>
              <a:pPr eaLnBrk="1" hangingPunct="1"/>
              <a:t>4</a:t>
            </a:fld>
            <a:endParaRPr lang="en-US"/>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t>We humans like to live in communities. We like to share ideas and knowledge with other people. In the process, we get influence by other people’s ideas. We are more influenced .. than strangers because we trust our friends. </a:t>
            </a:r>
          </a:p>
          <a:p>
            <a:pPr eaLnBrk="1" hangingPunct="1">
              <a:spcBef>
                <a:spcPct val="0"/>
              </a:spcBef>
            </a:pPr>
            <a:endParaRPr lang="en-US" smtClean="0"/>
          </a:p>
          <a:p>
            <a:pPr eaLnBrk="1" hangingPunct="1">
              <a:spcBef>
                <a:spcPct val="0"/>
              </a:spcBef>
            </a:pPr>
            <a:r>
              <a:rPr lang="en-US" smtClean="0"/>
              <a:t>This idea has often been exploited in advertising domains and this kind of advertising is known as viral marketing.</a:t>
            </a:r>
          </a:p>
          <a:p>
            <a:pPr eaLnBrk="1" hangingPunct="1">
              <a:spcBef>
                <a:spcPct val="0"/>
              </a:spcBef>
            </a:pPr>
            <a:endParaRPr lang="en-US" smtClean="0"/>
          </a:p>
          <a:p>
            <a:pPr eaLnBrk="1" hangingPunct="1">
              <a:spcBef>
                <a:spcPct val="0"/>
              </a:spcBef>
            </a:pPr>
            <a:r>
              <a:rPr lang="en-US" smtClean="0"/>
              <a:t>According to a study by Burke, ….</a:t>
            </a:r>
          </a:p>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27868" indent="-279949" eaLnBrk="0" hangingPunct="0">
              <a:defRPr>
                <a:solidFill>
                  <a:schemeClr val="tx1"/>
                </a:solidFill>
                <a:latin typeface="Verdana" pitchFamily="34" charset="0"/>
                <a:cs typeface="Arial" charset="0"/>
              </a:defRPr>
            </a:lvl2pPr>
            <a:lvl3pPr marL="1119797" indent="-223959" eaLnBrk="0" hangingPunct="0">
              <a:defRPr>
                <a:solidFill>
                  <a:schemeClr val="tx1"/>
                </a:solidFill>
                <a:latin typeface="Verdana" pitchFamily="34" charset="0"/>
                <a:cs typeface="Arial" charset="0"/>
              </a:defRPr>
            </a:lvl3pPr>
            <a:lvl4pPr marL="1567716" indent="-223959" eaLnBrk="0" hangingPunct="0">
              <a:defRPr>
                <a:solidFill>
                  <a:schemeClr val="tx1"/>
                </a:solidFill>
                <a:latin typeface="Verdana" pitchFamily="34" charset="0"/>
                <a:cs typeface="Arial" charset="0"/>
              </a:defRPr>
            </a:lvl4pPr>
            <a:lvl5pPr marL="2015635" indent="-223959" eaLnBrk="0" hangingPunct="0">
              <a:defRPr>
                <a:solidFill>
                  <a:schemeClr val="tx1"/>
                </a:solidFill>
                <a:latin typeface="Verdana" pitchFamily="34" charset="0"/>
                <a:cs typeface="Arial" charset="0"/>
              </a:defRPr>
            </a:lvl5pPr>
            <a:lvl6pPr marL="2463554" indent="-223959" eaLnBrk="0" fontAlgn="base" hangingPunct="0">
              <a:spcBef>
                <a:spcPct val="0"/>
              </a:spcBef>
              <a:spcAft>
                <a:spcPct val="0"/>
              </a:spcAft>
              <a:defRPr>
                <a:solidFill>
                  <a:schemeClr val="tx1"/>
                </a:solidFill>
                <a:latin typeface="Verdana" pitchFamily="34" charset="0"/>
                <a:cs typeface="Arial" charset="0"/>
              </a:defRPr>
            </a:lvl6pPr>
            <a:lvl7pPr marL="2911472" indent="-223959" eaLnBrk="0" fontAlgn="base" hangingPunct="0">
              <a:spcBef>
                <a:spcPct val="0"/>
              </a:spcBef>
              <a:spcAft>
                <a:spcPct val="0"/>
              </a:spcAft>
              <a:defRPr>
                <a:solidFill>
                  <a:schemeClr val="tx1"/>
                </a:solidFill>
                <a:latin typeface="Verdana" pitchFamily="34" charset="0"/>
                <a:cs typeface="Arial" charset="0"/>
              </a:defRPr>
            </a:lvl7pPr>
            <a:lvl8pPr marL="3359391" indent="-223959" eaLnBrk="0" fontAlgn="base" hangingPunct="0">
              <a:spcBef>
                <a:spcPct val="0"/>
              </a:spcBef>
              <a:spcAft>
                <a:spcPct val="0"/>
              </a:spcAft>
              <a:defRPr>
                <a:solidFill>
                  <a:schemeClr val="tx1"/>
                </a:solidFill>
                <a:latin typeface="Verdana" pitchFamily="34" charset="0"/>
                <a:cs typeface="Arial" charset="0"/>
              </a:defRPr>
            </a:lvl8pPr>
            <a:lvl9pPr marL="3807310" indent="-223959"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334130C-2BFB-435B-82D1-C6413AB04BC8}" type="slidenum">
              <a:rPr lang="en-US"/>
              <a:pPr eaLnBrk="1" hangingPunct="1"/>
              <a:t>5</a:t>
            </a:fld>
            <a:endParaRPr lang="en-US"/>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t>It is also known as Target advertising. </a:t>
            </a:r>
          </a:p>
          <a:p>
            <a:pPr eaLnBrk="1" hangingPunct="1">
              <a:spcBef>
                <a:spcPct val="0"/>
              </a:spcBef>
            </a:pPr>
            <a:r>
              <a:rPr lang="en-US" dirty="0" smtClean="0"/>
              <a:t>By identifying and targeting influential users in a community, it is possible to spread the word of a new product in the community through initiating a chain reaction by word of mouth effect</a:t>
            </a:r>
          </a:p>
          <a:p>
            <a:pPr eaLnBrk="1" hangingPunct="1">
              <a:spcBef>
                <a:spcPct val="0"/>
              </a:spcBef>
            </a:pPr>
            <a:r>
              <a:rPr lang="en-US" dirty="0" smtClean="0"/>
              <a:t>This form of advertising is one of the oldest and effective form of advertising. Using it, companies try to maximize their gain through low advertising investments.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27868" indent="-279949" eaLnBrk="0" hangingPunct="0">
              <a:defRPr>
                <a:solidFill>
                  <a:schemeClr val="tx1"/>
                </a:solidFill>
                <a:latin typeface="Verdana" pitchFamily="34" charset="0"/>
                <a:cs typeface="Arial" charset="0"/>
              </a:defRPr>
            </a:lvl2pPr>
            <a:lvl3pPr marL="1119797" indent="-223959" eaLnBrk="0" hangingPunct="0">
              <a:defRPr>
                <a:solidFill>
                  <a:schemeClr val="tx1"/>
                </a:solidFill>
                <a:latin typeface="Verdana" pitchFamily="34" charset="0"/>
                <a:cs typeface="Arial" charset="0"/>
              </a:defRPr>
            </a:lvl3pPr>
            <a:lvl4pPr marL="1567716" indent="-223959" eaLnBrk="0" hangingPunct="0">
              <a:defRPr>
                <a:solidFill>
                  <a:schemeClr val="tx1"/>
                </a:solidFill>
                <a:latin typeface="Verdana" pitchFamily="34" charset="0"/>
                <a:cs typeface="Arial" charset="0"/>
              </a:defRPr>
            </a:lvl4pPr>
            <a:lvl5pPr marL="2015635" indent="-223959" eaLnBrk="0" hangingPunct="0">
              <a:defRPr>
                <a:solidFill>
                  <a:schemeClr val="tx1"/>
                </a:solidFill>
                <a:latin typeface="Verdana" pitchFamily="34" charset="0"/>
                <a:cs typeface="Arial" charset="0"/>
              </a:defRPr>
            </a:lvl5pPr>
            <a:lvl6pPr marL="2463554" indent="-223959" eaLnBrk="0" fontAlgn="base" hangingPunct="0">
              <a:spcBef>
                <a:spcPct val="0"/>
              </a:spcBef>
              <a:spcAft>
                <a:spcPct val="0"/>
              </a:spcAft>
              <a:defRPr>
                <a:solidFill>
                  <a:schemeClr val="tx1"/>
                </a:solidFill>
                <a:latin typeface="Verdana" pitchFamily="34" charset="0"/>
                <a:cs typeface="Arial" charset="0"/>
              </a:defRPr>
            </a:lvl6pPr>
            <a:lvl7pPr marL="2911472" indent="-223959" eaLnBrk="0" fontAlgn="base" hangingPunct="0">
              <a:spcBef>
                <a:spcPct val="0"/>
              </a:spcBef>
              <a:spcAft>
                <a:spcPct val="0"/>
              </a:spcAft>
              <a:defRPr>
                <a:solidFill>
                  <a:schemeClr val="tx1"/>
                </a:solidFill>
                <a:latin typeface="Verdana" pitchFamily="34" charset="0"/>
                <a:cs typeface="Arial" charset="0"/>
              </a:defRPr>
            </a:lvl7pPr>
            <a:lvl8pPr marL="3359391" indent="-223959" eaLnBrk="0" fontAlgn="base" hangingPunct="0">
              <a:spcBef>
                <a:spcPct val="0"/>
              </a:spcBef>
              <a:spcAft>
                <a:spcPct val="0"/>
              </a:spcAft>
              <a:defRPr>
                <a:solidFill>
                  <a:schemeClr val="tx1"/>
                </a:solidFill>
                <a:latin typeface="Verdana" pitchFamily="34" charset="0"/>
                <a:cs typeface="Arial" charset="0"/>
              </a:defRPr>
            </a:lvl8pPr>
            <a:lvl9pPr marL="3807310" indent="-223959"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B95E7B3-F0E3-4514-B2F4-5A20837D0C3F}" type="slidenum">
              <a:rPr lang="en-US"/>
              <a:pPr eaLnBrk="1" hangingPunct="1"/>
              <a:t>6</a:t>
            </a:fld>
            <a:endParaRPr lang="en-US"/>
          </a:p>
        </p:txBody>
      </p:sp>
      <p:sp>
        <p:nvSpPr>
          <p:cNvPr id="55299" name="Rectangle 2"/>
          <p:cNvSpPr>
            <a:spLocks noGrp="1" noRot="1" noChangeAspect="1" noChangeArrowheads="1" noTextEdit="1"/>
          </p:cNvSpPr>
          <p:nvPr>
            <p:ph type="sldImg"/>
          </p:nvPr>
        </p:nvSpPr>
        <p:spPr bwMode="auto">
          <a:xfrm>
            <a:off x="1125538" y="684213"/>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t>One of the attractive ways to study it is as an optimization problem. The problem is defined as follows. Input is a network with influence probabilities, e.g. ….  and the problem ask to select top-k leaders such that by targ… </a:t>
            </a:r>
          </a:p>
          <a:p>
            <a:pPr eaLnBrk="1" hangingPunct="1">
              <a:spcBef>
                <a:spcPct val="0"/>
              </a:spcBef>
            </a:pPr>
            <a:endParaRPr lang="en-US" smtClean="0"/>
          </a:p>
          <a:p>
            <a:pPr eaLnBrk="1" hangingPunct="1">
              <a:spcBef>
                <a:spcPct val="0"/>
              </a:spcBef>
            </a:pPr>
            <a:r>
              <a:rPr lang="en-US" smtClean="0"/>
              <a:t>Some of the classical papers which talk about it are .. </a:t>
            </a:r>
          </a:p>
          <a:p>
            <a:pPr eaLnBrk="1" hangingPunct="1">
              <a:spcBef>
                <a:spcPct val="0"/>
              </a:spcBef>
            </a:pPr>
            <a:endParaRPr lang="en-US" smtClean="0"/>
          </a:p>
          <a:p>
            <a:pPr eaLnBrk="1" hangingPunct="1">
              <a:spcBef>
                <a:spcPct val="0"/>
              </a:spcBef>
            </a:pPr>
            <a:r>
              <a:rPr lang="en-US" smtClean="0"/>
              <a:t>But they  open the issue of calculating influence prob? In real world datasets, these probabilities are not available. This is the main problem we address in this paper.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smtClean="0"/>
              <a:t>Before I introduce our framework, lets discuss what are the issues in the current state of art by asking some question.</a:t>
            </a:r>
          </a:p>
          <a:p>
            <a:endParaRPr lang="en-CA" smtClean="0"/>
          </a:p>
          <a:p>
            <a:r>
              <a:rPr lang="en-CA" smtClean="0"/>
              <a:t>As we observed in the last slide, where do these inf prob come from. They are not available in the real data. </a:t>
            </a:r>
          </a:p>
          <a:p>
            <a:r>
              <a:rPr lang="en-CA" smtClean="0"/>
              <a:t>The question we ask is can we learn them from the available data?</a:t>
            </a:r>
          </a:p>
          <a:p>
            <a:endParaRPr lang="en-CA" smtClean="0"/>
          </a:p>
          <a:p>
            <a:r>
              <a:rPr lang="en-CA" smtClean="0"/>
              <a:t>The next observation is that previous studies ignore the effect of time. And the question we ask here how can we take time into account? Do pro. Change over time or are they constant? Similarly, can we predict .. </a:t>
            </a:r>
          </a:p>
          <a:p>
            <a:endParaRPr lang="en-CA" smtClean="0"/>
          </a:p>
          <a:p>
            <a:r>
              <a:rPr lang="en-CA" smtClean="0"/>
              <a:t>Finally, we ask whether all users/actions are prone to influence. Can we distinguish b/w users/actions according to their vulnerability to influence?</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27868" indent="-279949" eaLnBrk="0" hangingPunct="0">
              <a:defRPr>
                <a:solidFill>
                  <a:schemeClr val="tx1"/>
                </a:solidFill>
                <a:latin typeface="Verdana" pitchFamily="34" charset="0"/>
                <a:cs typeface="Arial" charset="0"/>
              </a:defRPr>
            </a:lvl2pPr>
            <a:lvl3pPr marL="1119797" indent="-223959" eaLnBrk="0" hangingPunct="0">
              <a:defRPr>
                <a:solidFill>
                  <a:schemeClr val="tx1"/>
                </a:solidFill>
                <a:latin typeface="Verdana" pitchFamily="34" charset="0"/>
                <a:cs typeface="Arial" charset="0"/>
              </a:defRPr>
            </a:lvl3pPr>
            <a:lvl4pPr marL="1567716" indent="-223959" eaLnBrk="0" hangingPunct="0">
              <a:defRPr>
                <a:solidFill>
                  <a:schemeClr val="tx1"/>
                </a:solidFill>
                <a:latin typeface="Verdana" pitchFamily="34" charset="0"/>
                <a:cs typeface="Arial" charset="0"/>
              </a:defRPr>
            </a:lvl4pPr>
            <a:lvl5pPr marL="2015635" indent="-223959" eaLnBrk="0" hangingPunct="0">
              <a:defRPr>
                <a:solidFill>
                  <a:schemeClr val="tx1"/>
                </a:solidFill>
                <a:latin typeface="Verdana" pitchFamily="34" charset="0"/>
                <a:cs typeface="Arial" charset="0"/>
              </a:defRPr>
            </a:lvl5pPr>
            <a:lvl6pPr marL="2463554" indent="-223959" eaLnBrk="0" fontAlgn="base" hangingPunct="0">
              <a:spcBef>
                <a:spcPct val="0"/>
              </a:spcBef>
              <a:spcAft>
                <a:spcPct val="0"/>
              </a:spcAft>
              <a:defRPr>
                <a:solidFill>
                  <a:schemeClr val="tx1"/>
                </a:solidFill>
                <a:latin typeface="Verdana" pitchFamily="34" charset="0"/>
                <a:cs typeface="Arial" charset="0"/>
              </a:defRPr>
            </a:lvl6pPr>
            <a:lvl7pPr marL="2911472" indent="-223959" eaLnBrk="0" fontAlgn="base" hangingPunct="0">
              <a:spcBef>
                <a:spcPct val="0"/>
              </a:spcBef>
              <a:spcAft>
                <a:spcPct val="0"/>
              </a:spcAft>
              <a:defRPr>
                <a:solidFill>
                  <a:schemeClr val="tx1"/>
                </a:solidFill>
                <a:latin typeface="Verdana" pitchFamily="34" charset="0"/>
                <a:cs typeface="Arial" charset="0"/>
              </a:defRPr>
            </a:lvl7pPr>
            <a:lvl8pPr marL="3359391" indent="-223959" eaLnBrk="0" fontAlgn="base" hangingPunct="0">
              <a:spcBef>
                <a:spcPct val="0"/>
              </a:spcBef>
              <a:spcAft>
                <a:spcPct val="0"/>
              </a:spcAft>
              <a:defRPr>
                <a:solidFill>
                  <a:schemeClr val="tx1"/>
                </a:solidFill>
                <a:latin typeface="Verdana" pitchFamily="34" charset="0"/>
                <a:cs typeface="Arial" charset="0"/>
              </a:defRPr>
            </a:lvl8pPr>
            <a:lvl9pPr marL="3807310" indent="-223959"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71B60EB-A4E8-4B66-958A-1017DA431073}" type="slidenum">
              <a:rPr lang="en-IN"/>
              <a:pPr eaLnBrk="1" hangingPunct="1"/>
              <a:t>7</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work, we analyzed all these questions and try to answer them. </a:t>
            </a:r>
          </a:p>
          <a:p>
            <a:endParaRPr lang="en-US" smtClean="0"/>
          </a:p>
          <a:p>
            <a:r>
              <a:rPr lang="en-US" smtClean="0"/>
              <a:t>Our contributions are as follows: First, we propose several probabilistic influence models … </a:t>
            </a:r>
          </a:p>
          <a:p>
            <a:endParaRPr lang="en-US" smtClean="0"/>
          </a:p>
          <a:p>
            <a:endParaRPr lang="en-US" smtClean="0"/>
          </a:p>
          <a:p>
            <a:r>
              <a:rPr lang="en-US" smtClean="0"/>
              <a:t>Furthermore, we develop .</a:t>
            </a:r>
          </a:p>
          <a:p>
            <a:endParaRPr lang="en-US" smtClean="0"/>
          </a:p>
          <a:p>
            <a:r>
              <a:rPr lang="en-US" smtClean="0"/>
              <a:t>Our models are able to .. .. And in addition, some models are also </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27868" indent="-279949" eaLnBrk="0" hangingPunct="0">
              <a:defRPr>
                <a:solidFill>
                  <a:schemeClr val="tx1"/>
                </a:solidFill>
                <a:latin typeface="Verdana" pitchFamily="34" charset="0"/>
                <a:cs typeface="Arial" charset="0"/>
              </a:defRPr>
            </a:lvl2pPr>
            <a:lvl3pPr marL="1119797" indent="-223959" eaLnBrk="0" hangingPunct="0">
              <a:defRPr>
                <a:solidFill>
                  <a:schemeClr val="tx1"/>
                </a:solidFill>
                <a:latin typeface="Verdana" pitchFamily="34" charset="0"/>
                <a:cs typeface="Arial" charset="0"/>
              </a:defRPr>
            </a:lvl3pPr>
            <a:lvl4pPr marL="1567716" indent="-223959" eaLnBrk="0" hangingPunct="0">
              <a:defRPr>
                <a:solidFill>
                  <a:schemeClr val="tx1"/>
                </a:solidFill>
                <a:latin typeface="Verdana" pitchFamily="34" charset="0"/>
                <a:cs typeface="Arial" charset="0"/>
              </a:defRPr>
            </a:lvl4pPr>
            <a:lvl5pPr marL="2015635" indent="-223959" eaLnBrk="0" hangingPunct="0">
              <a:defRPr>
                <a:solidFill>
                  <a:schemeClr val="tx1"/>
                </a:solidFill>
                <a:latin typeface="Verdana" pitchFamily="34" charset="0"/>
                <a:cs typeface="Arial" charset="0"/>
              </a:defRPr>
            </a:lvl5pPr>
            <a:lvl6pPr marL="2463554" indent="-223959" eaLnBrk="0" fontAlgn="base" hangingPunct="0">
              <a:spcBef>
                <a:spcPct val="0"/>
              </a:spcBef>
              <a:spcAft>
                <a:spcPct val="0"/>
              </a:spcAft>
              <a:defRPr>
                <a:solidFill>
                  <a:schemeClr val="tx1"/>
                </a:solidFill>
                <a:latin typeface="Verdana" pitchFamily="34" charset="0"/>
                <a:cs typeface="Arial" charset="0"/>
              </a:defRPr>
            </a:lvl6pPr>
            <a:lvl7pPr marL="2911472" indent="-223959" eaLnBrk="0" fontAlgn="base" hangingPunct="0">
              <a:spcBef>
                <a:spcPct val="0"/>
              </a:spcBef>
              <a:spcAft>
                <a:spcPct val="0"/>
              </a:spcAft>
              <a:defRPr>
                <a:solidFill>
                  <a:schemeClr val="tx1"/>
                </a:solidFill>
                <a:latin typeface="Verdana" pitchFamily="34" charset="0"/>
                <a:cs typeface="Arial" charset="0"/>
              </a:defRPr>
            </a:lvl7pPr>
            <a:lvl8pPr marL="3359391" indent="-223959" eaLnBrk="0" fontAlgn="base" hangingPunct="0">
              <a:spcBef>
                <a:spcPct val="0"/>
              </a:spcBef>
              <a:spcAft>
                <a:spcPct val="0"/>
              </a:spcAft>
              <a:defRPr>
                <a:solidFill>
                  <a:schemeClr val="tx1"/>
                </a:solidFill>
                <a:latin typeface="Verdana" pitchFamily="34" charset="0"/>
                <a:cs typeface="Arial" charset="0"/>
              </a:defRPr>
            </a:lvl8pPr>
            <a:lvl9pPr marL="3807310" indent="-223959"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38FC93E-BDF8-4DD5-8669-E8FCE1054471}" type="slidenum">
              <a:rPr lang="en-IN"/>
              <a:pPr eaLnBrk="1" hangingPunct="1"/>
              <a:t>9</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IN" dirty="0" smtClean="0"/>
              <a:t>Here is the overview of our framework. We take as input two tables: One is a social graph </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27868" indent="-279949" eaLnBrk="0" hangingPunct="0">
              <a:defRPr>
                <a:solidFill>
                  <a:schemeClr val="tx1"/>
                </a:solidFill>
                <a:latin typeface="Verdana" pitchFamily="34" charset="0"/>
                <a:cs typeface="Arial" charset="0"/>
              </a:defRPr>
            </a:lvl2pPr>
            <a:lvl3pPr marL="1119797" indent="-223959" eaLnBrk="0" hangingPunct="0">
              <a:defRPr>
                <a:solidFill>
                  <a:schemeClr val="tx1"/>
                </a:solidFill>
                <a:latin typeface="Verdana" pitchFamily="34" charset="0"/>
                <a:cs typeface="Arial" charset="0"/>
              </a:defRPr>
            </a:lvl3pPr>
            <a:lvl4pPr marL="1567716" indent="-223959" eaLnBrk="0" hangingPunct="0">
              <a:defRPr>
                <a:solidFill>
                  <a:schemeClr val="tx1"/>
                </a:solidFill>
                <a:latin typeface="Verdana" pitchFamily="34" charset="0"/>
                <a:cs typeface="Arial" charset="0"/>
              </a:defRPr>
            </a:lvl4pPr>
            <a:lvl5pPr marL="2015635" indent="-223959" eaLnBrk="0" hangingPunct="0">
              <a:defRPr>
                <a:solidFill>
                  <a:schemeClr val="tx1"/>
                </a:solidFill>
                <a:latin typeface="Verdana" pitchFamily="34" charset="0"/>
                <a:cs typeface="Arial" charset="0"/>
              </a:defRPr>
            </a:lvl5pPr>
            <a:lvl6pPr marL="2463554" indent="-223959" eaLnBrk="0" fontAlgn="base" hangingPunct="0">
              <a:spcBef>
                <a:spcPct val="0"/>
              </a:spcBef>
              <a:spcAft>
                <a:spcPct val="0"/>
              </a:spcAft>
              <a:defRPr>
                <a:solidFill>
                  <a:schemeClr val="tx1"/>
                </a:solidFill>
                <a:latin typeface="Verdana" pitchFamily="34" charset="0"/>
                <a:cs typeface="Arial" charset="0"/>
              </a:defRPr>
            </a:lvl6pPr>
            <a:lvl7pPr marL="2911472" indent="-223959" eaLnBrk="0" fontAlgn="base" hangingPunct="0">
              <a:spcBef>
                <a:spcPct val="0"/>
              </a:spcBef>
              <a:spcAft>
                <a:spcPct val="0"/>
              </a:spcAft>
              <a:defRPr>
                <a:solidFill>
                  <a:schemeClr val="tx1"/>
                </a:solidFill>
                <a:latin typeface="Verdana" pitchFamily="34" charset="0"/>
                <a:cs typeface="Arial" charset="0"/>
              </a:defRPr>
            </a:lvl7pPr>
            <a:lvl8pPr marL="3359391" indent="-223959" eaLnBrk="0" fontAlgn="base" hangingPunct="0">
              <a:spcBef>
                <a:spcPct val="0"/>
              </a:spcBef>
              <a:spcAft>
                <a:spcPct val="0"/>
              </a:spcAft>
              <a:defRPr>
                <a:solidFill>
                  <a:schemeClr val="tx1"/>
                </a:solidFill>
                <a:latin typeface="Verdana" pitchFamily="34" charset="0"/>
                <a:cs typeface="Arial" charset="0"/>
              </a:defRPr>
            </a:lvl8pPr>
            <a:lvl9pPr marL="3807310" indent="-223959"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3E75DB87-84E8-47AB-9C28-9A626EEA3B93}" type="slidenum">
              <a:rPr lang="en-IN"/>
              <a:pPr eaLnBrk="1" hangingPunct="1"/>
              <a:t>11</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As a part of background knowledge, I will introduce the propagation models here. Propagation models basically simulate the propagation or diffusion of information in the network.  </a:t>
            </a:r>
          </a:p>
          <a:p>
            <a:endParaRPr lang="en-US" smtClean="0"/>
          </a:p>
          <a:p>
            <a:r>
              <a:rPr lang="en-US" smtClean="0"/>
              <a:t>Due to the lack of time, we present here only General Threshold Model.</a:t>
            </a:r>
          </a:p>
          <a:p>
            <a:endParaRPr lang="en-US" smtClean="0"/>
          </a:p>
          <a:p>
            <a:r>
              <a:rPr lang="en-US" smtClean="0"/>
              <a:t>At any point of time .. . Active means that the user has already performed some action. Inactive means the user has not performed the action, and may perform It in future.</a:t>
            </a:r>
          </a:p>
          <a:p>
            <a:endParaRPr lang="en-IN"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27868" indent="-279949" eaLnBrk="0" hangingPunct="0">
              <a:defRPr>
                <a:solidFill>
                  <a:schemeClr val="tx1"/>
                </a:solidFill>
                <a:latin typeface="Verdana" pitchFamily="34" charset="0"/>
                <a:cs typeface="Arial" charset="0"/>
              </a:defRPr>
            </a:lvl2pPr>
            <a:lvl3pPr marL="1119797" indent="-223959" eaLnBrk="0" hangingPunct="0">
              <a:defRPr>
                <a:solidFill>
                  <a:schemeClr val="tx1"/>
                </a:solidFill>
                <a:latin typeface="Verdana" pitchFamily="34" charset="0"/>
                <a:cs typeface="Arial" charset="0"/>
              </a:defRPr>
            </a:lvl3pPr>
            <a:lvl4pPr marL="1567716" indent="-223959" eaLnBrk="0" hangingPunct="0">
              <a:defRPr>
                <a:solidFill>
                  <a:schemeClr val="tx1"/>
                </a:solidFill>
                <a:latin typeface="Verdana" pitchFamily="34" charset="0"/>
                <a:cs typeface="Arial" charset="0"/>
              </a:defRPr>
            </a:lvl4pPr>
            <a:lvl5pPr marL="2015635" indent="-223959" eaLnBrk="0" hangingPunct="0">
              <a:defRPr>
                <a:solidFill>
                  <a:schemeClr val="tx1"/>
                </a:solidFill>
                <a:latin typeface="Verdana" pitchFamily="34" charset="0"/>
                <a:cs typeface="Arial" charset="0"/>
              </a:defRPr>
            </a:lvl5pPr>
            <a:lvl6pPr marL="2463554" indent="-223959" eaLnBrk="0" fontAlgn="base" hangingPunct="0">
              <a:spcBef>
                <a:spcPct val="0"/>
              </a:spcBef>
              <a:spcAft>
                <a:spcPct val="0"/>
              </a:spcAft>
              <a:defRPr>
                <a:solidFill>
                  <a:schemeClr val="tx1"/>
                </a:solidFill>
                <a:latin typeface="Verdana" pitchFamily="34" charset="0"/>
                <a:cs typeface="Arial" charset="0"/>
              </a:defRPr>
            </a:lvl6pPr>
            <a:lvl7pPr marL="2911472" indent="-223959" eaLnBrk="0" fontAlgn="base" hangingPunct="0">
              <a:spcBef>
                <a:spcPct val="0"/>
              </a:spcBef>
              <a:spcAft>
                <a:spcPct val="0"/>
              </a:spcAft>
              <a:defRPr>
                <a:solidFill>
                  <a:schemeClr val="tx1"/>
                </a:solidFill>
                <a:latin typeface="Verdana" pitchFamily="34" charset="0"/>
                <a:cs typeface="Arial" charset="0"/>
              </a:defRPr>
            </a:lvl7pPr>
            <a:lvl8pPr marL="3359391" indent="-223959" eaLnBrk="0" fontAlgn="base" hangingPunct="0">
              <a:spcBef>
                <a:spcPct val="0"/>
              </a:spcBef>
              <a:spcAft>
                <a:spcPct val="0"/>
              </a:spcAft>
              <a:defRPr>
                <a:solidFill>
                  <a:schemeClr val="tx1"/>
                </a:solidFill>
                <a:latin typeface="Verdana" pitchFamily="34" charset="0"/>
                <a:cs typeface="Arial" charset="0"/>
              </a:defRPr>
            </a:lvl8pPr>
            <a:lvl9pPr marL="3807310" indent="-223959"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B5665F4A-E3BF-41D3-B2CD-E6AD16C7B411}" type="slidenum">
              <a:rPr lang="en-IN"/>
              <a:pPr eaLnBrk="1" hangingPunct="1"/>
              <a:t>13</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Probably skip this slide</a:t>
            </a:r>
            <a:endParaRPr lang="en-IN"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27868" indent="-279949" eaLnBrk="0" hangingPunct="0">
              <a:defRPr>
                <a:solidFill>
                  <a:schemeClr val="tx1"/>
                </a:solidFill>
                <a:latin typeface="Verdana" pitchFamily="34" charset="0"/>
                <a:cs typeface="Arial" charset="0"/>
              </a:defRPr>
            </a:lvl2pPr>
            <a:lvl3pPr marL="1119797" indent="-223959" eaLnBrk="0" hangingPunct="0">
              <a:defRPr>
                <a:solidFill>
                  <a:schemeClr val="tx1"/>
                </a:solidFill>
                <a:latin typeface="Verdana" pitchFamily="34" charset="0"/>
                <a:cs typeface="Arial" charset="0"/>
              </a:defRPr>
            </a:lvl3pPr>
            <a:lvl4pPr marL="1567716" indent="-223959" eaLnBrk="0" hangingPunct="0">
              <a:defRPr>
                <a:solidFill>
                  <a:schemeClr val="tx1"/>
                </a:solidFill>
                <a:latin typeface="Verdana" pitchFamily="34" charset="0"/>
                <a:cs typeface="Arial" charset="0"/>
              </a:defRPr>
            </a:lvl4pPr>
            <a:lvl5pPr marL="2015635" indent="-223959" eaLnBrk="0" hangingPunct="0">
              <a:defRPr>
                <a:solidFill>
                  <a:schemeClr val="tx1"/>
                </a:solidFill>
                <a:latin typeface="Verdana" pitchFamily="34" charset="0"/>
                <a:cs typeface="Arial" charset="0"/>
              </a:defRPr>
            </a:lvl5pPr>
            <a:lvl6pPr marL="2463554" indent="-223959" eaLnBrk="0" fontAlgn="base" hangingPunct="0">
              <a:spcBef>
                <a:spcPct val="0"/>
              </a:spcBef>
              <a:spcAft>
                <a:spcPct val="0"/>
              </a:spcAft>
              <a:defRPr>
                <a:solidFill>
                  <a:schemeClr val="tx1"/>
                </a:solidFill>
                <a:latin typeface="Verdana" pitchFamily="34" charset="0"/>
                <a:cs typeface="Arial" charset="0"/>
              </a:defRPr>
            </a:lvl6pPr>
            <a:lvl7pPr marL="2911472" indent="-223959" eaLnBrk="0" fontAlgn="base" hangingPunct="0">
              <a:spcBef>
                <a:spcPct val="0"/>
              </a:spcBef>
              <a:spcAft>
                <a:spcPct val="0"/>
              </a:spcAft>
              <a:defRPr>
                <a:solidFill>
                  <a:schemeClr val="tx1"/>
                </a:solidFill>
                <a:latin typeface="Verdana" pitchFamily="34" charset="0"/>
                <a:cs typeface="Arial" charset="0"/>
              </a:defRPr>
            </a:lvl7pPr>
            <a:lvl8pPr marL="3359391" indent="-223959" eaLnBrk="0" fontAlgn="base" hangingPunct="0">
              <a:spcBef>
                <a:spcPct val="0"/>
              </a:spcBef>
              <a:spcAft>
                <a:spcPct val="0"/>
              </a:spcAft>
              <a:defRPr>
                <a:solidFill>
                  <a:schemeClr val="tx1"/>
                </a:solidFill>
                <a:latin typeface="Verdana" pitchFamily="34" charset="0"/>
                <a:cs typeface="Arial" charset="0"/>
              </a:defRPr>
            </a:lvl8pPr>
            <a:lvl9pPr marL="3807310" indent="-223959"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2BD70294-2CF8-4C56-BAB9-CBB1FB29368E}" type="slidenum">
              <a:rPr lang="en-IN"/>
              <a:pPr eaLnBrk="1" hangingPunct="1"/>
              <a:t>14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6246C7-E21F-42CF-AD02-DC7F2FEFB177}" type="datetimeFigureOut">
              <a:rPr lang="en-US" smtClean="0"/>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1E18C-0F3F-4D75-90D7-6EEAE92F3C0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246C7-E21F-42CF-AD02-DC7F2FEFB177}" type="datetimeFigureOut">
              <a:rPr lang="en-US" smtClean="0"/>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1E18C-0F3F-4D75-90D7-6EEAE92F3C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246C7-E21F-42CF-AD02-DC7F2FEFB177}" type="datetimeFigureOut">
              <a:rPr lang="en-US" smtClean="0"/>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1E18C-0F3F-4D75-90D7-6EEAE92F3C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246C7-E21F-42CF-AD02-DC7F2FEFB177}" type="datetimeFigureOut">
              <a:rPr lang="en-US" smtClean="0"/>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1E18C-0F3F-4D75-90D7-6EEAE92F3C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246C7-E21F-42CF-AD02-DC7F2FEFB177}" type="datetimeFigureOut">
              <a:rPr lang="en-US" smtClean="0"/>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1E18C-0F3F-4D75-90D7-6EEAE92F3C0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6246C7-E21F-42CF-AD02-DC7F2FEFB177}" type="datetimeFigureOut">
              <a:rPr lang="en-US" smtClean="0"/>
              <a:t>5/17/2011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1E18C-0F3F-4D75-90D7-6EEAE92F3C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6246C7-E21F-42CF-AD02-DC7F2FEFB177}" type="datetimeFigureOut">
              <a:rPr lang="en-US" smtClean="0"/>
              <a:t>5/17/2011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1E18C-0F3F-4D75-90D7-6EEAE92F3C0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6246C7-E21F-42CF-AD02-DC7F2FEFB177}" type="datetimeFigureOut">
              <a:rPr lang="en-US" smtClean="0"/>
              <a:t>5/17/2011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1E18C-0F3F-4D75-90D7-6EEAE92F3C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246C7-E21F-42CF-AD02-DC7F2FEFB177}" type="datetimeFigureOut">
              <a:rPr lang="en-US" smtClean="0"/>
              <a:t>5/17/2011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1E18C-0F3F-4D75-90D7-6EEAE92F3C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246C7-E21F-42CF-AD02-DC7F2FEFB177}" type="datetimeFigureOut">
              <a:rPr lang="en-US" smtClean="0"/>
              <a:t>5/17/2011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1E18C-0F3F-4D75-90D7-6EEAE92F3C0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246C7-E21F-42CF-AD02-DC7F2FEFB177}" type="datetimeFigureOut">
              <a:rPr lang="en-US" smtClean="0"/>
              <a:t>5/17/2011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1E18C-0F3F-4D75-90D7-6EEAE92F3C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A6246C7-E21F-42CF-AD02-DC7F2FEFB177}" type="datetimeFigureOut">
              <a:rPr lang="en-US" smtClean="0"/>
              <a:t>5/17/2011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FD1E18C-0F3F-4D75-90D7-6EEAE92F3C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0.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 Id="rId9" Type="http://schemas.openxmlformats.org/officeDocument/2006/relationships/image" Target="../media/image8.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4.w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Learning Influence Probabilities in Social Networks</a:t>
            </a:r>
            <a:endParaRPr lang="en-US" dirty="0"/>
          </a:p>
        </p:txBody>
      </p:sp>
      <p:sp>
        <p:nvSpPr>
          <p:cNvPr id="3" name="Subtitle 2"/>
          <p:cNvSpPr>
            <a:spLocks noGrp="1"/>
          </p:cNvSpPr>
          <p:nvPr>
            <p:ph type="subTitle" idx="1"/>
          </p:nvPr>
        </p:nvSpPr>
        <p:spPr>
          <a:xfrm>
            <a:off x="685800" y="3505200"/>
            <a:ext cx="3505200" cy="1371600"/>
          </a:xfrm>
        </p:spPr>
        <p:txBody>
          <a:bodyPr>
            <a:normAutofit/>
          </a:bodyPr>
          <a:lstStyle/>
          <a:p>
            <a:r>
              <a:rPr lang="en-US" sz="2200" dirty="0" err="1"/>
              <a:t>Amit</a:t>
            </a:r>
            <a:r>
              <a:rPr lang="en-US" sz="2200" dirty="0"/>
              <a:t> </a:t>
            </a:r>
            <a:r>
              <a:rPr lang="en-US" sz="2200" dirty="0" err="1" smtClean="0"/>
              <a:t>Goyal</a:t>
            </a:r>
            <a:endParaRPr lang="en-US" sz="2200" dirty="0" smtClean="0"/>
          </a:p>
          <a:p>
            <a:r>
              <a:rPr lang="en-US" sz="2200" dirty="0"/>
              <a:t>Francesco </a:t>
            </a:r>
            <a:r>
              <a:rPr lang="en-US" sz="2200" dirty="0" err="1" smtClean="0"/>
              <a:t>Bonchi</a:t>
            </a:r>
            <a:endParaRPr lang="en-US" sz="2200" dirty="0" smtClean="0"/>
          </a:p>
          <a:p>
            <a:r>
              <a:rPr lang="en-US" sz="2200" dirty="0" err="1"/>
              <a:t>Laks</a:t>
            </a:r>
            <a:r>
              <a:rPr lang="en-US" sz="2200" dirty="0"/>
              <a:t> V. S. </a:t>
            </a:r>
            <a:r>
              <a:rPr lang="en-US" sz="2200" dirty="0" err="1" smtClean="0"/>
              <a:t>Lakshmanan</a:t>
            </a:r>
            <a:endParaRPr lang="en-US" sz="2200" dirty="0"/>
          </a:p>
        </p:txBody>
      </p:sp>
      <p:sp>
        <p:nvSpPr>
          <p:cNvPr id="4" name="Subtitle 2"/>
          <p:cNvSpPr txBox="1">
            <a:spLocks/>
          </p:cNvSpPr>
          <p:nvPr/>
        </p:nvSpPr>
        <p:spPr>
          <a:xfrm>
            <a:off x="4495800" y="3429001"/>
            <a:ext cx="4038600" cy="1295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r>
              <a:rPr lang="en-US" sz="2200" dirty="0"/>
              <a:t>University of British </a:t>
            </a:r>
            <a:r>
              <a:rPr lang="en-US" sz="2200" dirty="0" smtClean="0"/>
              <a:t>Columbia</a:t>
            </a:r>
            <a:endParaRPr lang="en-US" sz="2200" dirty="0"/>
          </a:p>
          <a:p>
            <a:r>
              <a:rPr lang="en-US" sz="2200" dirty="0"/>
              <a:t>Yahoo! </a:t>
            </a:r>
            <a:r>
              <a:rPr lang="en-US" sz="2200" dirty="0" smtClean="0"/>
              <a:t>Research</a:t>
            </a:r>
            <a:endParaRPr lang="en-US" sz="2200" dirty="0"/>
          </a:p>
          <a:p>
            <a:r>
              <a:rPr lang="en-US" sz="2200" dirty="0"/>
              <a:t>University of British Columbia</a:t>
            </a:r>
          </a:p>
        </p:txBody>
      </p:sp>
      <p:sp>
        <p:nvSpPr>
          <p:cNvPr id="5" name="Subtitle 2"/>
          <p:cNvSpPr txBox="1">
            <a:spLocks/>
          </p:cNvSpPr>
          <p:nvPr/>
        </p:nvSpPr>
        <p:spPr>
          <a:xfrm>
            <a:off x="2743200" y="5181598"/>
            <a:ext cx="3505200" cy="83820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pPr algn="ctr"/>
            <a:r>
              <a:rPr lang="en-US" sz="2200" dirty="0" smtClean="0"/>
              <a:t>Present by </a:t>
            </a:r>
            <a:r>
              <a:rPr lang="en-US" sz="2200" dirty="0" err="1" smtClean="0"/>
              <a:t>Ning</a:t>
            </a:r>
            <a:r>
              <a:rPr lang="en-US" sz="2200" dirty="0" smtClean="0"/>
              <a:t> Chen</a:t>
            </a:r>
            <a:endParaRPr lang="en-US" sz="2200" dirty="0"/>
          </a:p>
        </p:txBody>
      </p:sp>
    </p:spTree>
    <p:extLst>
      <p:ext uri="{BB962C8B-B14F-4D97-AF65-F5344CB8AC3E}">
        <p14:creationId xmlns:p14="http://schemas.microsoft.com/office/powerpoint/2010/main" val="1130047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Contributions </a:t>
            </a:r>
            <a:r>
              <a:rPr lang="en-US" dirty="0" smtClean="0"/>
              <a:t>(2/2)</a:t>
            </a:r>
            <a:endParaRPr lang="en-IN" dirty="0" smtClean="0"/>
          </a:p>
        </p:txBody>
      </p:sp>
      <p:sp>
        <p:nvSpPr>
          <p:cNvPr id="20483" name="Content Placeholder 2"/>
          <p:cNvSpPr>
            <a:spLocks noGrp="1"/>
          </p:cNvSpPr>
          <p:nvPr>
            <p:ph idx="1"/>
          </p:nvPr>
        </p:nvSpPr>
        <p:spPr/>
        <p:txBody>
          <a:bodyPr/>
          <a:lstStyle/>
          <a:p>
            <a:pPr eaLnBrk="1" hangingPunct="1"/>
            <a:r>
              <a:rPr lang="en-US" sz="2400" smtClean="0"/>
              <a:t>Introduce metrics of </a:t>
            </a:r>
            <a:r>
              <a:rPr lang="en-US" sz="2400" smtClean="0">
                <a:solidFill>
                  <a:srgbClr val="FF0000"/>
                </a:solidFill>
              </a:rPr>
              <a:t>users and actions influenceability</a:t>
            </a:r>
            <a:r>
              <a:rPr lang="en-US" sz="2400" smtClean="0"/>
              <a:t>. </a:t>
            </a:r>
          </a:p>
          <a:p>
            <a:pPr lvl="1" eaLnBrk="1" hangingPunct="1"/>
            <a:r>
              <a:rPr lang="en-US" sz="2000" smtClean="0"/>
              <a:t>High values =&gt; genuine influence.</a:t>
            </a:r>
          </a:p>
          <a:p>
            <a:pPr eaLnBrk="1" hangingPunct="1"/>
            <a:endParaRPr lang="en-US" sz="2400" smtClean="0"/>
          </a:p>
          <a:p>
            <a:pPr eaLnBrk="1" hangingPunct="1"/>
            <a:r>
              <a:rPr lang="en-US" sz="2400" smtClean="0"/>
              <a:t>Validated our models on Flickr.</a:t>
            </a:r>
          </a:p>
        </p:txBody>
      </p:sp>
      <p:sp>
        <p:nvSpPr>
          <p:cNvPr id="2048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36D66B92-44EE-4F1B-B9FB-AC5B0A4B88E4}" type="slidenum">
              <a:rPr lang="en-US"/>
              <a:pPr eaLnBrk="1" hangingPunct="1"/>
              <a:t>10</a:t>
            </a:fld>
            <a:endParaRPr lang="en-US"/>
          </a:p>
        </p:txBody>
      </p:sp>
    </p:spTree>
    <p:extLst>
      <p:ext uri="{BB962C8B-B14F-4D97-AF65-F5344CB8AC3E}">
        <p14:creationId xmlns:p14="http://schemas.microsoft.com/office/powerpoint/2010/main" val="171460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p:txBody>
          <a:bodyPr/>
          <a:lstStyle/>
          <a:p>
            <a:pPr eaLnBrk="1" hangingPunct="1"/>
            <a:r>
              <a:rPr lang="en-US" smtClean="0"/>
              <a:t>Overview</a:t>
            </a:r>
            <a:endParaRPr lang="en-IN" smtClean="0"/>
          </a:p>
        </p:txBody>
      </p:sp>
      <p:sp>
        <p:nvSpPr>
          <p:cNvPr id="21507" name="Content Placeholder 4"/>
          <p:cNvSpPr>
            <a:spLocks noGrp="1"/>
          </p:cNvSpPr>
          <p:nvPr>
            <p:ph sz="half" idx="1"/>
          </p:nvPr>
        </p:nvSpPr>
        <p:spPr>
          <a:xfrm>
            <a:off x="457200" y="1600200"/>
            <a:ext cx="4038600" cy="2257425"/>
          </a:xfrm>
          <a:prstGeom prst="rect">
            <a:avLst/>
          </a:prstGeom>
        </p:spPr>
        <p:txBody>
          <a:bodyPr/>
          <a:lstStyle/>
          <a:p>
            <a:pPr eaLnBrk="1" hangingPunct="1"/>
            <a:r>
              <a:rPr lang="en-US" sz="2000" smtClean="0"/>
              <a:t>Input:</a:t>
            </a:r>
          </a:p>
          <a:p>
            <a:pPr lvl="1" eaLnBrk="1" hangingPunct="1"/>
            <a:r>
              <a:rPr lang="en-US" sz="1800" smtClean="0">
                <a:solidFill>
                  <a:srgbClr val="FF0000"/>
                </a:solidFill>
              </a:rPr>
              <a:t>Social Graph: </a:t>
            </a:r>
            <a:r>
              <a:rPr lang="en-US" sz="1800" smtClean="0"/>
              <a:t>P and Q become friends at time 4.</a:t>
            </a:r>
          </a:p>
          <a:p>
            <a:pPr lvl="1" eaLnBrk="1" hangingPunct="1"/>
            <a:r>
              <a:rPr lang="en-US" sz="1800" smtClean="0">
                <a:solidFill>
                  <a:srgbClr val="FF0000"/>
                </a:solidFill>
              </a:rPr>
              <a:t>Action log: </a:t>
            </a:r>
            <a:r>
              <a:rPr lang="en-US" sz="1800" smtClean="0"/>
              <a:t>User P performs actions a1 at time unit 5.</a:t>
            </a:r>
            <a:endParaRPr lang="en-IN" sz="1800" smtClean="0"/>
          </a:p>
        </p:txBody>
      </p:sp>
      <p:sp>
        <p:nvSpPr>
          <p:cNvPr id="21566" name="Slide Number Placeholder 6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4F41C703-8741-4C52-8AB0-9ABBFE0BADE9}" type="slidenum">
              <a:rPr lang="en-US"/>
              <a:pPr eaLnBrk="1" hangingPunct="1"/>
              <a:t>11</a:t>
            </a:fld>
            <a:endParaRPr lang="en-US"/>
          </a:p>
        </p:txBody>
      </p:sp>
      <p:pic>
        <p:nvPicPr>
          <p:cNvPr id="2150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013" y="1819275"/>
            <a:ext cx="1304925"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Table 11"/>
          <p:cNvGraphicFramePr>
            <a:graphicFrameLocks noGrp="1"/>
          </p:cNvGraphicFramePr>
          <p:nvPr/>
        </p:nvGraphicFramePr>
        <p:xfrm>
          <a:off x="6643688" y="1652588"/>
          <a:ext cx="1928811" cy="2184401"/>
        </p:xfrm>
        <a:graphic>
          <a:graphicData uri="http://schemas.openxmlformats.org/drawingml/2006/table">
            <a:tbl>
              <a:tblPr firstRow="1" bandRow="1">
                <a:tableStyleId>{5C22544A-7EE6-4342-B048-85BDC9FD1C3A}</a:tableStyleId>
              </a:tblPr>
              <a:tblGrid>
                <a:gridCol w="642937"/>
                <a:gridCol w="642937"/>
                <a:gridCol w="642937"/>
              </a:tblGrid>
              <a:tr h="264000">
                <a:tc>
                  <a:txBody>
                    <a:bodyPr/>
                    <a:lstStyle/>
                    <a:p>
                      <a:pPr algn="ctr"/>
                      <a:r>
                        <a:rPr lang="en-US" sz="1100" b="0" dirty="0" smtClean="0">
                          <a:solidFill>
                            <a:schemeClr val="bg1"/>
                          </a:solidFill>
                        </a:rPr>
                        <a:t>User</a:t>
                      </a:r>
                      <a:endParaRPr lang="en-US" sz="1100" b="0" dirty="0">
                        <a:solidFill>
                          <a:schemeClr val="bg1"/>
                        </a:solidFill>
                      </a:endParaRPr>
                    </a:p>
                  </a:txBody>
                  <a:tcPr marL="91439" marR="91439" marT="45724" marB="4572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tx1"/>
                    </a:solidFill>
                  </a:tcPr>
                </a:tc>
                <a:tc>
                  <a:txBody>
                    <a:bodyPr/>
                    <a:lstStyle/>
                    <a:p>
                      <a:pPr algn="ctr"/>
                      <a:r>
                        <a:rPr lang="en-US" sz="1100" b="0" dirty="0" smtClean="0">
                          <a:solidFill>
                            <a:schemeClr val="bg1"/>
                          </a:solidFill>
                        </a:rPr>
                        <a:t>Action</a:t>
                      </a:r>
                      <a:endParaRPr lang="en-US" sz="1100" b="0" dirty="0">
                        <a:solidFill>
                          <a:schemeClr val="bg1"/>
                        </a:solidFill>
                      </a:endParaRPr>
                    </a:p>
                  </a:txBody>
                  <a:tcPr marL="91439" marR="91439" marT="45724" marB="45724">
                    <a:lnT w="12700" cap="flat" cmpd="sng" algn="ctr">
                      <a:solidFill>
                        <a:schemeClr val="tx1"/>
                      </a:solidFill>
                      <a:prstDash val="solid"/>
                      <a:round/>
                      <a:headEnd type="none" w="med" len="med"/>
                      <a:tailEnd type="none" w="med" len="med"/>
                    </a:lnT>
                    <a:solidFill>
                      <a:schemeClr val="tx1"/>
                    </a:solidFill>
                  </a:tcPr>
                </a:tc>
                <a:tc>
                  <a:txBody>
                    <a:bodyPr/>
                    <a:lstStyle/>
                    <a:p>
                      <a:pPr algn="ctr"/>
                      <a:r>
                        <a:rPr lang="en-US" sz="1100" b="0" dirty="0" smtClean="0">
                          <a:solidFill>
                            <a:schemeClr val="bg1"/>
                          </a:solidFill>
                        </a:rPr>
                        <a:t>Time</a:t>
                      </a:r>
                      <a:endParaRPr lang="en-US" sz="1100" b="0" dirty="0">
                        <a:solidFill>
                          <a:schemeClr val="bg1"/>
                        </a:solidFill>
                      </a:endParaRPr>
                    </a:p>
                  </a:txBody>
                  <a:tcPr marL="91439" marR="91439" marT="45724" marB="4572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1"/>
                    </a:solidFill>
                  </a:tcPr>
                </a:tc>
              </a:tr>
              <a:tr h="274343">
                <a:tc>
                  <a:txBody>
                    <a:bodyPr/>
                    <a:lstStyle/>
                    <a:p>
                      <a:pPr algn="ctr"/>
                      <a:r>
                        <a:rPr lang="en-US" sz="1200" b="0" dirty="0" smtClean="0">
                          <a:solidFill>
                            <a:schemeClr val="tx1"/>
                          </a:solidFill>
                        </a:rPr>
                        <a:t>P</a:t>
                      </a:r>
                      <a:endParaRPr lang="en-US" sz="1200" b="0" dirty="0">
                        <a:solidFill>
                          <a:schemeClr val="tx1"/>
                        </a:solidFill>
                      </a:endParaRPr>
                    </a:p>
                  </a:txBody>
                  <a:tcPr marL="91439" marR="91439" marT="45724" marB="45724">
                    <a:lnL w="12700" cap="flat" cmpd="sng" algn="ctr">
                      <a:solidFill>
                        <a:schemeClr val="tx1"/>
                      </a:solidFill>
                      <a:prstDash val="solid"/>
                      <a:round/>
                      <a:headEnd type="none" w="med" len="med"/>
                      <a:tailEnd type="none" w="med" len="med"/>
                    </a:lnL>
                    <a:solidFill>
                      <a:schemeClr val="accent5"/>
                    </a:solidFill>
                  </a:tcPr>
                </a:tc>
                <a:tc>
                  <a:txBody>
                    <a:bodyPr/>
                    <a:lstStyle/>
                    <a:p>
                      <a:pPr algn="ctr"/>
                      <a:r>
                        <a:rPr lang="en-US" sz="1200" b="0" dirty="0" smtClean="0">
                          <a:solidFill>
                            <a:schemeClr val="tx1"/>
                          </a:solidFill>
                        </a:rPr>
                        <a:t>a1</a:t>
                      </a:r>
                      <a:endParaRPr lang="en-US" sz="1200" b="0" dirty="0">
                        <a:solidFill>
                          <a:schemeClr val="tx1"/>
                        </a:solidFill>
                      </a:endParaRPr>
                    </a:p>
                  </a:txBody>
                  <a:tcPr marL="91439" marR="91439" marT="45724" marB="45724">
                    <a:solidFill>
                      <a:schemeClr val="accent5"/>
                    </a:solidFill>
                  </a:tcPr>
                </a:tc>
                <a:tc>
                  <a:txBody>
                    <a:bodyPr/>
                    <a:lstStyle/>
                    <a:p>
                      <a:pPr algn="ctr"/>
                      <a:r>
                        <a:rPr lang="en-US" sz="1200" b="0" dirty="0" smtClean="0">
                          <a:solidFill>
                            <a:schemeClr val="tx1"/>
                          </a:solidFill>
                        </a:rPr>
                        <a:t>5</a:t>
                      </a:r>
                      <a:endParaRPr lang="en-US" sz="1200" b="0" dirty="0">
                        <a:solidFill>
                          <a:schemeClr val="tx1"/>
                        </a:solidFill>
                      </a:endParaRPr>
                    </a:p>
                  </a:txBody>
                  <a:tcPr marL="91439" marR="91439" marT="45724" marB="45724">
                    <a:lnR w="12700" cap="flat" cmpd="sng" algn="ctr">
                      <a:solidFill>
                        <a:schemeClr val="tx1"/>
                      </a:solidFill>
                      <a:prstDash val="solid"/>
                      <a:round/>
                      <a:headEnd type="none" w="med" len="med"/>
                      <a:tailEnd type="none" w="med" len="med"/>
                    </a:lnR>
                    <a:solidFill>
                      <a:schemeClr val="accent5"/>
                    </a:solidFill>
                  </a:tcPr>
                </a:tc>
              </a:tr>
              <a:tr h="274343">
                <a:tc>
                  <a:txBody>
                    <a:bodyPr/>
                    <a:lstStyle/>
                    <a:p>
                      <a:pPr algn="ctr"/>
                      <a:r>
                        <a:rPr lang="en-US" sz="1200" b="0" dirty="0" smtClean="0">
                          <a:solidFill>
                            <a:schemeClr val="tx1"/>
                          </a:solidFill>
                        </a:rPr>
                        <a:t>Q</a:t>
                      </a:r>
                      <a:endParaRPr lang="en-US" sz="1200" b="0" dirty="0">
                        <a:solidFill>
                          <a:schemeClr val="tx1"/>
                        </a:solidFill>
                      </a:endParaRPr>
                    </a:p>
                  </a:txBody>
                  <a:tcPr marL="91439" marR="91439" marT="45724" marB="45724">
                    <a:lnL w="12700" cap="flat" cmpd="sng" algn="ctr">
                      <a:solidFill>
                        <a:schemeClr val="tx1"/>
                      </a:solidFill>
                      <a:prstDash val="solid"/>
                      <a:round/>
                      <a:headEnd type="none" w="med" len="med"/>
                      <a:tailEnd type="none" w="med" len="med"/>
                    </a:lnL>
                    <a:solidFill>
                      <a:schemeClr val="accent5"/>
                    </a:solidFill>
                  </a:tcPr>
                </a:tc>
                <a:tc>
                  <a:txBody>
                    <a:bodyPr/>
                    <a:lstStyle/>
                    <a:p>
                      <a:pPr algn="ctr"/>
                      <a:r>
                        <a:rPr lang="en-US" sz="1200" b="0" dirty="0" smtClean="0">
                          <a:solidFill>
                            <a:schemeClr val="tx1"/>
                          </a:solidFill>
                        </a:rPr>
                        <a:t>a1</a:t>
                      </a:r>
                      <a:endParaRPr lang="en-US" sz="1200" b="0" dirty="0">
                        <a:solidFill>
                          <a:schemeClr val="tx1"/>
                        </a:solidFill>
                      </a:endParaRPr>
                    </a:p>
                  </a:txBody>
                  <a:tcPr marL="91439" marR="91439" marT="45724" marB="45724">
                    <a:solidFill>
                      <a:schemeClr val="accent5"/>
                    </a:solidFill>
                  </a:tcPr>
                </a:tc>
                <a:tc>
                  <a:txBody>
                    <a:bodyPr/>
                    <a:lstStyle/>
                    <a:p>
                      <a:pPr algn="ctr"/>
                      <a:r>
                        <a:rPr lang="en-US" sz="1200" b="0" dirty="0" smtClean="0">
                          <a:solidFill>
                            <a:schemeClr val="tx1"/>
                          </a:solidFill>
                        </a:rPr>
                        <a:t>10</a:t>
                      </a:r>
                      <a:endParaRPr lang="en-US" sz="1200" b="0" dirty="0">
                        <a:solidFill>
                          <a:schemeClr val="tx1"/>
                        </a:solidFill>
                      </a:endParaRPr>
                    </a:p>
                  </a:txBody>
                  <a:tcPr marL="91439" marR="91439" marT="45724" marB="45724">
                    <a:lnR w="12700" cap="flat" cmpd="sng" algn="ctr">
                      <a:solidFill>
                        <a:schemeClr val="tx1"/>
                      </a:solidFill>
                      <a:prstDash val="solid"/>
                      <a:round/>
                      <a:headEnd type="none" w="med" len="med"/>
                      <a:tailEnd type="none" w="med" len="med"/>
                    </a:lnR>
                    <a:solidFill>
                      <a:schemeClr val="accent5"/>
                    </a:solidFill>
                  </a:tcPr>
                </a:tc>
              </a:tr>
              <a:tr h="274343">
                <a:tc>
                  <a:txBody>
                    <a:bodyPr/>
                    <a:lstStyle/>
                    <a:p>
                      <a:pPr algn="ctr"/>
                      <a:r>
                        <a:rPr lang="en-US" sz="1200" b="0" dirty="0" smtClean="0">
                          <a:solidFill>
                            <a:schemeClr val="tx1"/>
                          </a:solidFill>
                        </a:rPr>
                        <a:t>R</a:t>
                      </a:r>
                      <a:endParaRPr lang="en-US" sz="1200" b="0" dirty="0">
                        <a:solidFill>
                          <a:schemeClr val="tx1"/>
                        </a:solidFill>
                      </a:endParaRPr>
                    </a:p>
                  </a:txBody>
                  <a:tcPr marL="91439" marR="91439" marT="45724" marB="45724">
                    <a:lnL w="12700" cap="flat" cmpd="sng" algn="ctr">
                      <a:solidFill>
                        <a:schemeClr val="tx1"/>
                      </a:solidFill>
                      <a:prstDash val="solid"/>
                      <a:round/>
                      <a:headEnd type="none" w="med" len="med"/>
                      <a:tailEnd type="none" w="med" len="med"/>
                    </a:lnL>
                    <a:solidFill>
                      <a:schemeClr val="accent5"/>
                    </a:solidFill>
                  </a:tcPr>
                </a:tc>
                <a:tc>
                  <a:txBody>
                    <a:bodyPr/>
                    <a:lstStyle/>
                    <a:p>
                      <a:pPr algn="ctr"/>
                      <a:r>
                        <a:rPr lang="en-US" sz="1200" b="0" dirty="0" smtClean="0">
                          <a:solidFill>
                            <a:schemeClr val="tx1"/>
                          </a:solidFill>
                        </a:rPr>
                        <a:t>a1</a:t>
                      </a:r>
                      <a:endParaRPr lang="en-US" sz="1200" b="0" dirty="0">
                        <a:solidFill>
                          <a:schemeClr val="tx1"/>
                        </a:solidFill>
                      </a:endParaRPr>
                    </a:p>
                  </a:txBody>
                  <a:tcPr marL="91439" marR="91439" marT="45724" marB="45724">
                    <a:solidFill>
                      <a:schemeClr val="accent5"/>
                    </a:solidFill>
                  </a:tcPr>
                </a:tc>
                <a:tc>
                  <a:txBody>
                    <a:bodyPr/>
                    <a:lstStyle/>
                    <a:p>
                      <a:pPr algn="ctr"/>
                      <a:r>
                        <a:rPr lang="en-US" sz="1200" b="0" dirty="0" smtClean="0">
                          <a:solidFill>
                            <a:schemeClr val="tx1"/>
                          </a:solidFill>
                        </a:rPr>
                        <a:t>15</a:t>
                      </a:r>
                      <a:endParaRPr lang="en-US" sz="1200" b="0" dirty="0">
                        <a:solidFill>
                          <a:schemeClr val="tx1"/>
                        </a:solidFill>
                      </a:endParaRPr>
                    </a:p>
                  </a:txBody>
                  <a:tcPr marL="91439" marR="91439" marT="45724" marB="45724">
                    <a:lnR w="12700" cap="flat" cmpd="sng" algn="ctr">
                      <a:solidFill>
                        <a:schemeClr val="tx1"/>
                      </a:solidFill>
                      <a:prstDash val="solid"/>
                      <a:round/>
                      <a:headEnd type="none" w="med" len="med"/>
                      <a:tailEnd type="none" w="med" len="med"/>
                    </a:lnR>
                    <a:solidFill>
                      <a:schemeClr val="accent5"/>
                    </a:solidFill>
                  </a:tcPr>
                </a:tc>
              </a:tr>
              <a:tr h="274343">
                <a:tc>
                  <a:txBody>
                    <a:bodyPr/>
                    <a:lstStyle/>
                    <a:p>
                      <a:pPr algn="ctr"/>
                      <a:r>
                        <a:rPr lang="en-US" sz="1200" b="0" dirty="0" smtClean="0">
                          <a:solidFill>
                            <a:schemeClr val="tx1"/>
                          </a:solidFill>
                        </a:rPr>
                        <a:t>Q</a:t>
                      </a:r>
                      <a:endParaRPr lang="en-US" sz="1200" b="0" dirty="0">
                        <a:solidFill>
                          <a:schemeClr val="tx1"/>
                        </a:solidFill>
                      </a:endParaRPr>
                    </a:p>
                  </a:txBody>
                  <a:tcPr marL="91439" marR="91439" marT="45724" marB="45724">
                    <a:lnL w="12700" cap="flat" cmpd="sng" algn="ctr">
                      <a:solidFill>
                        <a:schemeClr val="tx1"/>
                      </a:solidFill>
                      <a:prstDash val="solid"/>
                      <a:round/>
                      <a:headEnd type="none" w="med" len="med"/>
                      <a:tailEnd type="none" w="med" len="med"/>
                    </a:lnL>
                    <a:solidFill>
                      <a:srgbClr val="00B0F0"/>
                    </a:solidFill>
                  </a:tcPr>
                </a:tc>
                <a:tc>
                  <a:txBody>
                    <a:bodyPr/>
                    <a:lstStyle/>
                    <a:p>
                      <a:pPr algn="ctr"/>
                      <a:r>
                        <a:rPr lang="en-US" sz="1200" b="0" dirty="0" smtClean="0">
                          <a:solidFill>
                            <a:schemeClr val="tx1"/>
                          </a:solidFill>
                        </a:rPr>
                        <a:t>a2</a:t>
                      </a:r>
                      <a:endParaRPr lang="en-US" sz="1200" b="0" dirty="0">
                        <a:solidFill>
                          <a:schemeClr val="tx1"/>
                        </a:solidFill>
                      </a:endParaRPr>
                    </a:p>
                  </a:txBody>
                  <a:tcPr marL="91439" marR="91439" marT="45724" marB="45724">
                    <a:solidFill>
                      <a:srgbClr val="00B0F0"/>
                    </a:solidFill>
                  </a:tcPr>
                </a:tc>
                <a:tc>
                  <a:txBody>
                    <a:bodyPr/>
                    <a:lstStyle/>
                    <a:p>
                      <a:pPr algn="ctr"/>
                      <a:r>
                        <a:rPr lang="en-US" sz="1200" b="0" dirty="0" smtClean="0">
                          <a:solidFill>
                            <a:schemeClr val="tx1"/>
                          </a:solidFill>
                        </a:rPr>
                        <a:t>12</a:t>
                      </a:r>
                      <a:endParaRPr lang="en-US" sz="1200" b="0" dirty="0">
                        <a:solidFill>
                          <a:schemeClr val="tx1"/>
                        </a:solidFill>
                      </a:endParaRPr>
                    </a:p>
                  </a:txBody>
                  <a:tcPr marL="91439" marR="91439" marT="45724" marB="45724">
                    <a:lnR w="12700" cap="flat" cmpd="sng" algn="ctr">
                      <a:solidFill>
                        <a:schemeClr val="tx1"/>
                      </a:solidFill>
                      <a:prstDash val="solid"/>
                      <a:round/>
                      <a:headEnd type="none" w="med" len="med"/>
                      <a:tailEnd type="none" w="med" len="med"/>
                    </a:lnR>
                    <a:solidFill>
                      <a:srgbClr val="00B0F0"/>
                    </a:solidFill>
                  </a:tcPr>
                </a:tc>
              </a:tr>
              <a:tr h="274343">
                <a:tc>
                  <a:txBody>
                    <a:bodyPr/>
                    <a:lstStyle/>
                    <a:p>
                      <a:pPr algn="ctr"/>
                      <a:r>
                        <a:rPr lang="en-US" sz="1200" b="0" dirty="0" smtClean="0">
                          <a:solidFill>
                            <a:schemeClr val="tx1"/>
                          </a:solidFill>
                        </a:rPr>
                        <a:t>R</a:t>
                      </a:r>
                      <a:endParaRPr lang="en-US" sz="1200" b="0" dirty="0">
                        <a:solidFill>
                          <a:schemeClr val="tx1"/>
                        </a:solidFill>
                      </a:endParaRPr>
                    </a:p>
                  </a:txBody>
                  <a:tcPr marL="91439" marR="91439" marT="45724" marB="45724">
                    <a:lnL w="12700" cap="flat" cmpd="sng" algn="ctr">
                      <a:solidFill>
                        <a:schemeClr val="tx1"/>
                      </a:solidFill>
                      <a:prstDash val="solid"/>
                      <a:round/>
                      <a:headEnd type="none" w="med" len="med"/>
                      <a:tailEnd type="none" w="med" len="med"/>
                    </a:lnL>
                    <a:solidFill>
                      <a:srgbClr val="00B0F0"/>
                    </a:solidFill>
                  </a:tcPr>
                </a:tc>
                <a:tc>
                  <a:txBody>
                    <a:bodyPr/>
                    <a:lstStyle/>
                    <a:p>
                      <a:pPr algn="ctr"/>
                      <a:r>
                        <a:rPr lang="en-US" sz="1200" b="0" dirty="0" smtClean="0">
                          <a:solidFill>
                            <a:schemeClr val="tx1"/>
                          </a:solidFill>
                        </a:rPr>
                        <a:t>a2</a:t>
                      </a:r>
                      <a:endParaRPr lang="en-US" sz="1200" b="0" dirty="0">
                        <a:solidFill>
                          <a:schemeClr val="tx1"/>
                        </a:solidFill>
                      </a:endParaRPr>
                    </a:p>
                  </a:txBody>
                  <a:tcPr marL="91439" marR="91439" marT="45724" marB="45724">
                    <a:solidFill>
                      <a:srgbClr val="00B0F0"/>
                    </a:solidFill>
                  </a:tcPr>
                </a:tc>
                <a:tc>
                  <a:txBody>
                    <a:bodyPr/>
                    <a:lstStyle/>
                    <a:p>
                      <a:pPr algn="ctr"/>
                      <a:r>
                        <a:rPr lang="en-US" sz="1200" b="0" dirty="0" smtClean="0">
                          <a:solidFill>
                            <a:schemeClr val="tx1"/>
                          </a:solidFill>
                        </a:rPr>
                        <a:t>14</a:t>
                      </a:r>
                      <a:endParaRPr lang="en-US" sz="1200" b="0" dirty="0">
                        <a:solidFill>
                          <a:schemeClr val="tx1"/>
                        </a:solidFill>
                      </a:endParaRPr>
                    </a:p>
                  </a:txBody>
                  <a:tcPr marL="91439" marR="91439" marT="45724" marB="45724">
                    <a:lnR w="12700" cap="flat" cmpd="sng" algn="ctr">
                      <a:solidFill>
                        <a:schemeClr val="tx1"/>
                      </a:solidFill>
                      <a:prstDash val="solid"/>
                      <a:round/>
                      <a:headEnd type="none" w="med" len="med"/>
                      <a:tailEnd type="none" w="med" len="med"/>
                    </a:lnR>
                    <a:solidFill>
                      <a:srgbClr val="00B0F0"/>
                    </a:solidFill>
                  </a:tcPr>
                </a:tc>
              </a:tr>
              <a:tr h="274343">
                <a:tc>
                  <a:txBody>
                    <a:bodyPr/>
                    <a:lstStyle/>
                    <a:p>
                      <a:pPr algn="ctr"/>
                      <a:r>
                        <a:rPr lang="en-US" sz="1200" b="0" dirty="0" smtClean="0">
                          <a:solidFill>
                            <a:schemeClr val="tx1"/>
                          </a:solidFill>
                        </a:rPr>
                        <a:t>R</a:t>
                      </a:r>
                      <a:endParaRPr lang="en-US" sz="1200" b="0" dirty="0">
                        <a:solidFill>
                          <a:schemeClr val="tx1"/>
                        </a:solidFill>
                      </a:endParaRPr>
                    </a:p>
                  </a:txBody>
                  <a:tcPr marL="91439" marR="91439" marT="45724" marB="45724">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lang="en-US" sz="1200" b="0" dirty="0" smtClean="0">
                          <a:solidFill>
                            <a:schemeClr val="tx1"/>
                          </a:solidFill>
                        </a:rPr>
                        <a:t>a3</a:t>
                      </a:r>
                      <a:endParaRPr lang="en-US" sz="1200" b="0" dirty="0">
                        <a:solidFill>
                          <a:schemeClr val="tx1"/>
                        </a:solidFill>
                      </a:endParaRPr>
                    </a:p>
                  </a:txBody>
                  <a:tcPr marL="91439" marR="91439" marT="45724" marB="45724">
                    <a:solidFill>
                      <a:schemeClr val="bg1">
                        <a:lumMod val="85000"/>
                      </a:schemeClr>
                    </a:solidFill>
                  </a:tcPr>
                </a:tc>
                <a:tc>
                  <a:txBody>
                    <a:bodyPr/>
                    <a:lstStyle/>
                    <a:p>
                      <a:pPr algn="ctr"/>
                      <a:r>
                        <a:rPr lang="en-US" sz="1200" b="0" dirty="0" smtClean="0">
                          <a:solidFill>
                            <a:schemeClr val="tx1"/>
                          </a:solidFill>
                        </a:rPr>
                        <a:t>6</a:t>
                      </a:r>
                      <a:endParaRPr lang="en-US" sz="1200" b="0" dirty="0">
                        <a:solidFill>
                          <a:schemeClr val="tx1"/>
                        </a:solidFill>
                      </a:endParaRPr>
                    </a:p>
                  </a:txBody>
                  <a:tcPr marL="91439" marR="91439" marT="45724" marB="45724">
                    <a:lnR w="12700" cap="flat" cmpd="sng" algn="ctr">
                      <a:solidFill>
                        <a:schemeClr val="tx1"/>
                      </a:solidFill>
                      <a:prstDash val="solid"/>
                      <a:round/>
                      <a:headEnd type="none" w="med" len="med"/>
                      <a:tailEnd type="none" w="med" len="med"/>
                    </a:lnR>
                    <a:solidFill>
                      <a:schemeClr val="bg1">
                        <a:lumMod val="85000"/>
                      </a:schemeClr>
                    </a:solidFill>
                  </a:tcPr>
                </a:tc>
              </a:tr>
              <a:tr h="274343">
                <a:tc>
                  <a:txBody>
                    <a:bodyPr/>
                    <a:lstStyle/>
                    <a:p>
                      <a:pPr algn="ctr"/>
                      <a:r>
                        <a:rPr lang="en-US" sz="1200" b="0" dirty="0" smtClean="0">
                          <a:solidFill>
                            <a:schemeClr val="tx1"/>
                          </a:solidFill>
                        </a:rPr>
                        <a:t>P</a:t>
                      </a:r>
                      <a:endParaRPr lang="en-US" sz="1200" b="0" dirty="0">
                        <a:solidFill>
                          <a:schemeClr val="tx1"/>
                        </a:solidFill>
                      </a:endParaRPr>
                    </a:p>
                  </a:txBody>
                  <a:tcPr marL="91439" marR="91439" marT="45724" marB="45724">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0" dirty="0" smtClean="0">
                          <a:solidFill>
                            <a:schemeClr val="tx1"/>
                          </a:solidFill>
                        </a:rPr>
                        <a:t>a3</a:t>
                      </a:r>
                      <a:endParaRPr lang="en-US" sz="1200" b="0" dirty="0">
                        <a:solidFill>
                          <a:schemeClr val="tx1"/>
                        </a:solidFill>
                      </a:endParaRPr>
                    </a:p>
                  </a:txBody>
                  <a:tcPr marL="91439" marR="91439" marT="45724" marB="45724">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0" dirty="0" smtClean="0">
                          <a:solidFill>
                            <a:schemeClr val="tx1"/>
                          </a:solidFill>
                        </a:rPr>
                        <a:t>14</a:t>
                      </a:r>
                      <a:endParaRPr lang="en-US" sz="1200" b="0" dirty="0">
                        <a:solidFill>
                          <a:schemeClr val="tx1"/>
                        </a:solidFill>
                      </a:endParaRPr>
                    </a:p>
                  </a:txBody>
                  <a:tcPr marL="91439" marR="91439" marT="45724" marB="45724">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14" name="Rectangle 13"/>
          <p:cNvSpPr/>
          <p:nvPr/>
        </p:nvSpPr>
        <p:spPr>
          <a:xfrm>
            <a:off x="5676900" y="4800600"/>
            <a:ext cx="2286000" cy="914400"/>
          </a:xfrm>
          <a:prstGeom prst="rect">
            <a:avLst/>
          </a:prstGeom>
          <a:solidFill>
            <a:schemeClr val="tx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Influence Models</a:t>
            </a:r>
          </a:p>
        </p:txBody>
      </p:sp>
      <p:sp>
        <p:nvSpPr>
          <p:cNvPr id="15" name="Oval 4"/>
          <p:cNvSpPr>
            <a:spLocks noChangeArrowheads="1"/>
          </p:cNvSpPr>
          <p:nvPr/>
        </p:nvSpPr>
        <p:spPr bwMode="auto">
          <a:xfrm>
            <a:off x="1676400" y="5445125"/>
            <a:ext cx="533400" cy="533400"/>
          </a:xfrm>
          <a:prstGeom prst="ellipse">
            <a:avLst/>
          </a:prstGeom>
          <a:solidFill>
            <a:srgbClr val="BBE0E3"/>
          </a:solidFill>
          <a:ln w="9360">
            <a:solidFill>
              <a:srgbClr val="000000"/>
            </a:solidFill>
            <a:miter lim="800000"/>
            <a:headEnd/>
            <a:tailEnd/>
          </a:ln>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rPr>
              <a:t>Q</a:t>
            </a:r>
          </a:p>
        </p:txBody>
      </p:sp>
      <p:sp>
        <p:nvSpPr>
          <p:cNvPr id="16" name="Oval 5"/>
          <p:cNvSpPr>
            <a:spLocks noChangeArrowheads="1"/>
          </p:cNvSpPr>
          <p:nvPr/>
        </p:nvSpPr>
        <p:spPr bwMode="auto">
          <a:xfrm>
            <a:off x="3138488" y="5426075"/>
            <a:ext cx="533400" cy="533400"/>
          </a:xfrm>
          <a:prstGeom prst="ellipse">
            <a:avLst/>
          </a:prstGeom>
          <a:solidFill>
            <a:srgbClr val="BBE0E3"/>
          </a:solidFill>
          <a:ln w="9360">
            <a:solidFill>
              <a:srgbClr val="000000"/>
            </a:solidFill>
            <a:miter lim="800000"/>
            <a:headEnd/>
            <a:tailEnd/>
          </a:ln>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rPr>
              <a:t>R</a:t>
            </a:r>
            <a:endParaRPr lang="en-GB" sz="1400" baseline="-25000">
              <a:solidFill>
                <a:srgbClr val="000000"/>
              </a:solidFill>
            </a:endParaRPr>
          </a:p>
        </p:txBody>
      </p:sp>
      <p:sp>
        <p:nvSpPr>
          <p:cNvPr id="17" name="Oval 6"/>
          <p:cNvSpPr>
            <a:spLocks noChangeArrowheads="1"/>
          </p:cNvSpPr>
          <p:nvPr/>
        </p:nvSpPr>
        <p:spPr bwMode="auto">
          <a:xfrm>
            <a:off x="2366963" y="4211638"/>
            <a:ext cx="533400" cy="533400"/>
          </a:xfrm>
          <a:prstGeom prst="ellipse">
            <a:avLst/>
          </a:prstGeom>
          <a:solidFill>
            <a:srgbClr val="BBE0E3"/>
          </a:solidFill>
          <a:ln w="9360">
            <a:solidFill>
              <a:srgbClr val="000000"/>
            </a:solidFill>
            <a:miter lim="800000"/>
            <a:headEnd/>
            <a:tailEnd/>
          </a:ln>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rPr>
              <a:t>P</a:t>
            </a:r>
          </a:p>
        </p:txBody>
      </p:sp>
      <p:cxnSp>
        <p:nvCxnSpPr>
          <p:cNvPr id="18" name="AutoShape 10"/>
          <p:cNvCxnSpPr>
            <a:cxnSpLocks noChangeShapeType="1"/>
            <a:stCxn id="16" idx="7"/>
            <a:endCxn id="17" idx="6"/>
          </p:cNvCxnSpPr>
          <p:nvPr/>
        </p:nvCxnSpPr>
        <p:spPr bwMode="auto">
          <a:xfrm rot="16200000" flipV="1">
            <a:off x="2734469" y="4644232"/>
            <a:ext cx="1025525" cy="693737"/>
          </a:xfrm>
          <a:prstGeom prst="straightConnector1">
            <a:avLst/>
          </a:prstGeom>
          <a:noFill/>
          <a:ln w="9360">
            <a:solidFill>
              <a:srgbClr val="000000"/>
            </a:solidFill>
            <a:miter lim="800000"/>
            <a:headEnd type="triangle" w="med" len="med"/>
            <a:tailEnd/>
          </a:ln>
          <a:extLst>
            <a:ext uri="{909E8E84-426E-40DD-AFC4-6F175D3DCCD1}">
              <a14:hiddenFill xmlns:a14="http://schemas.microsoft.com/office/drawing/2010/main">
                <a:noFill/>
              </a14:hiddenFill>
            </a:ext>
          </a:extLst>
        </p:spPr>
      </p:cxnSp>
      <p:cxnSp>
        <p:nvCxnSpPr>
          <p:cNvPr id="22" name="AutoShape 10"/>
          <p:cNvCxnSpPr>
            <a:cxnSpLocks noChangeShapeType="1"/>
            <a:stCxn id="16" idx="3"/>
            <a:endCxn id="15" idx="5"/>
          </p:cNvCxnSpPr>
          <p:nvPr/>
        </p:nvCxnSpPr>
        <p:spPr bwMode="auto">
          <a:xfrm rot="5400000">
            <a:off x="2665413" y="5348288"/>
            <a:ext cx="19050" cy="1085850"/>
          </a:xfrm>
          <a:prstGeom prst="straightConnector1">
            <a:avLst/>
          </a:prstGeom>
          <a:noFill/>
          <a:ln w="9360">
            <a:solidFill>
              <a:srgbClr val="000000"/>
            </a:solidFill>
            <a:miter lim="800000"/>
            <a:headEnd type="triangle" w="med" len="med"/>
            <a:tailEnd/>
          </a:ln>
          <a:extLst>
            <a:ext uri="{909E8E84-426E-40DD-AFC4-6F175D3DCCD1}">
              <a14:hiddenFill xmlns:a14="http://schemas.microsoft.com/office/drawing/2010/main">
                <a:noFill/>
              </a14:hiddenFill>
            </a:ext>
          </a:extLst>
        </p:spPr>
      </p:cxnSp>
      <p:sp>
        <p:nvSpPr>
          <p:cNvPr id="24" name="TextBox 40"/>
          <p:cNvSpPr txBox="1">
            <a:spLocks noChangeArrowheads="1"/>
          </p:cNvSpPr>
          <p:nvPr/>
        </p:nvSpPr>
        <p:spPr bwMode="auto">
          <a:xfrm>
            <a:off x="1571625" y="4783138"/>
            <a:ext cx="5334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solidFill>
                  <a:schemeClr val="tx2"/>
                </a:solidFill>
              </a:rPr>
              <a:t>0.33</a:t>
            </a:r>
          </a:p>
        </p:txBody>
      </p:sp>
      <p:sp>
        <p:nvSpPr>
          <p:cNvPr id="25" name="Down Arrow 24"/>
          <p:cNvSpPr/>
          <p:nvPr/>
        </p:nvSpPr>
        <p:spPr>
          <a:xfrm>
            <a:off x="6462713" y="4071938"/>
            <a:ext cx="571500"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26" name="Left Arrow 25"/>
          <p:cNvSpPr/>
          <p:nvPr/>
        </p:nvSpPr>
        <p:spPr>
          <a:xfrm>
            <a:off x="4176713" y="5000625"/>
            <a:ext cx="1071562" cy="5715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cxnSp>
        <p:nvCxnSpPr>
          <p:cNvPr id="46" name="Straight Arrow Connector 45"/>
          <p:cNvCxnSpPr>
            <a:stCxn id="17" idx="2"/>
            <a:endCxn id="15" idx="1"/>
          </p:cNvCxnSpPr>
          <p:nvPr/>
        </p:nvCxnSpPr>
        <p:spPr>
          <a:xfrm rot="10800000" flipV="1">
            <a:off x="1755775" y="4478338"/>
            <a:ext cx="611188" cy="1044575"/>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5" idx="0"/>
            <a:endCxn id="17" idx="3"/>
          </p:cNvCxnSpPr>
          <p:nvPr/>
        </p:nvCxnSpPr>
        <p:spPr>
          <a:xfrm rot="5400000" flipH="1" flipV="1">
            <a:off x="1805781" y="4804569"/>
            <a:ext cx="777875" cy="503238"/>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16" idx="0"/>
            <a:endCxn id="17" idx="5"/>
          </p:cNvCxnSpPr>
          <p:nvPr/>
        </p:nvCxnSpPr>
        <p:spPr>
          <a:xfrm rot="16200000" flipV="1">
            <a:off x="2734469" y="4755356"/>
            <a:ext cx="758825" cy="582613"/>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6" idx="2"/>
            <a:endCxn id="15" idx="6"/>
          </p:cNvCxnSpPr>
          <p:nvPr/>
        </p:nvCxnSpPr>
        <p:spPr>
          <a:xfrm rot="10800000" flipV="1">
            <a:off x="2209800" y="5692775"/>
            <a:ext cx="928688" cy="19050"/>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61" name="TextBox 40"/>
          <p:cNvSpPr txBox="1">
            <a:spLocks noChangeArrowheads="1"/>
          </p:cNvSpPr>
          <p:nvPr/>
        </p:nvSpPr>
        <p:spPr bwMode="auto">
          <a:xfrm>
            <a:off x="2143125" y="4935538"/>
            <a:ext cx="2825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solidFill>
                  <a:schemeClr val="tx2"/>
                </a:solidFill>
              </a:rPr>
              <a:t>0</a:t>
            </a:r>
          </a:p>
        </p:txBody>
      </p:sp>
      <p:sp>
        <p:nvSpPr>
          <p:cNvPr id="62" name="TextBox 40"/>
          <p:cNvSpPr txBox="1">
            <a:spLocks noChangeArrowheads="1"/>
          </p:cNvSpPr>
          <p:nvPr/>
        </p:nvSpPr>
        <p:spPr bwMode="auto">
          <a:xfrm>
            <a:off x="2462213" y="5429250"/>
            <a:ext cx="282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solidFill>
                  <a:schemeClr val="tx2"/>
                </a:solidFill>
              </a:rPr>
              <a:t>0</a:t>
            </a:r>
          </a:p>
        </p:txBody>
      </p:sp>
      <p:sp>
        <p:nvSpPr>
          <p:cNvPr id="63" name="TextBox 40"/>
          <p:cNvSpPr txBox="1">
            <a:spLocks noChangeArrowheads="1"/>
          </p:cNvSpPr>
          <p:nvPr/>
        </p:nvSpPr>
        <p:spPr bwMode="auto">
          <a:xfrm>
            <a:off x="2462213" y="5867400"/>
            <a:ext cx="4365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solidFill>
                  <a:schemeClr val="tx2"/>
                </a:solidFill>
              </a:rPr>
              <a:t>0.5</a:t>
            </a:r>
          </a:p>
        </p:txBody>
      </p:sp>
      <p:sp>
        <p:nvSpPr>
          <p:cNvPr id="64" name="TextBox 40"/>
          <p:cNvSpPr txBox="1">
            <a:spLocks noChangeArrowheads="1"/>
          </p:cNvSpPr>
          <p:nvPr/>
        </p:nvSpPr>
        <p:spPr bwMode="auto">
          <a:xfrm>
            <a:off x="2747963" y="5010150"/>
            <a:ext cx="4365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solidFill>
                  <a:schemeClr val="tx2"/>
                </a:solidFill>
              </a:rPr>
              <a:t>0.5</a:t>
            </a:r>
          </a:p>
        </p:txBody>
      </p:sp>
      <p:sp>
        <p:nvSpPr>
          <p:cNvPr id="65" name="TextBox 40"/>
          <p:cNvSpPr txBox="1">
            <a:spLocks noChangeArrowheads="1"/>
          </p:cNvSpPr>
          <p:nvPr/>
        </p:nvSpPr>
        <p:spPr bwMode="auto">
          <a:xfrm>
            <a:off x="3176588" y="4714875"/>
            <a:ext cx="4365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200">
                <a:solidFill>
                  <a:schemeClr val="tx2"/>
                </a:solidFill>
              </a:rPr>
              <a:t>0.2</a:t>
            </a:r>
          </a:p>
        </p:txBody>
      </p:sp>
    </p:spTree>
    <p:extLst>
      <p:ext uri="{BB962C8B-B14F-4D97-AF65-F5344CB8AC3E}">
        <p14:creationId xmlns:p14="http://schemas.microsoft.com/office/powerpoint/2010/main" val="9924992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linds(horizontal)">
                                      <p:cBhvr>
                                        <p:cTn id="18" dur="500"/>
                                        <p:tgtEl>
                                          <p:spTgt spid="1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linds(horizontal)">
                                      <p:cBhvr>
                                        <p:cTn id="21" dur="500"/>
                                        <p:tgtEl>
                                          <p:spTgt spid="17"/>
                                        </p:tgtEl>
                                      </p:cBhvr>
                                    </p:animEffect>
                                  </p:childTnLst>
                                </p:cTn>
                              </p:par>
                              <p:par>
                                <p:cTn id="22" presetID="3" presetClass="entr" presetSubtype="1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blinds(horizontal)">
                                      <p:cBhvr>
                                        <p:cTn id="24" dur="500"/>
                                        <p:tgtEl>
                                          <p:spTgt spid="18"/>
                                        </p:tgtEl>
                                      </p:cBhvr>
                                    </p:animEffect>
                                  </p:childTnLst>
                                </p:cTn>
                              </p:par>
                              <p:par>
                                <p:cTn id="25" presetID="3" presetClass="entr" presetSubtype="1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linds(horizontal)">
                                      <p:cBhvr>
                                        <p:cTn id="27" dur="500"/>
                                        <p:tgtEl>
                                          <p:spTgt spid="22"/>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blinds(horizontal)">
                                      <p:cBhvr>
                                        <p:cTn id="30" dur="500"/>
                                        <p:tgtEl>
                                          <p:spTgt spid="24"/>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blinds(horizontal)">
                                      <p:cBhvr>
                                        <p:cTn id="33" dur="500"/>
                                        <p:tgtEl>
                                          <p:spTgt spid="26"/>
                                        </p:tgtEl>
                                      </p:cBhvr>
                                    </p:animEffect>
                                  </p:childTnLst>
                                </p:cTn>
                              </p:par>
                              <p:par>
                                <p:cTn id="34" presetID="3" presetClass="entr" presetSubtype="10" fill="hold" nodeType="with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blinds(horizontal)">
                                      <p:cBhvr>
                                        <p:cTn id="36" dur="500"/>
                                        <p:tgtEl>
                                          <p:spTgt spid="46"/>
                                        </p:tgtEl>
                                      </p:cBhvr>
                                    </p:animEffect>
                                  </p:childTnLst>
                                </p:cTn>
                              </p:par>
                              <p:par>
                                <p:cTn id="37" presetID="3" presetClass="entr" presetSubtype="10" fill="hold" nodeType="with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blinds(horizontal)">
                                      <p:cBhvr>
                                        <p:cTn id="39" dur="500"/>
                                        <p:tgtEl>
                                          <p:spTgt spid="47"/>
                                        </p:tgtEl>
                                      </p:cBhvr>
                                    </p:animEffect>
                                  </p:childTnLst>
                                </p:cTn>
                              </p:par>
                              <p:par>
                                <p:cTn id="40" presetID="3" presetClass="entr" presetSubtype="10" fill="hold" nodeType="with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blinds(horizontal)">
                                      <p:cBhvr>
                                        <p:cTn id="42" dur="500"/>
                                        <p:tgtEl>
                                          <p:spTgt spid="53"/>
                                        </p:tgtEl>
                                      </p:cBhvr>
                                    </p:animEffect>
                                  </p:childTnLst>
                                </p:cTn>
                              </p:par>
                              <p:par>
                                <p:cTn id="43" presetID="3" presetClass="entr" presetSubtype="10" fill="hold" nodeType="with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blinds(horizontal)">
                                      <p:cBhvr>
                                        <p:cTn id="45" dur="500"/>
                                        <p:tgtEl>
                                          <p:spTgt spid="58"/>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61"/>
                                        </p:tgtEl>
                                        <p:attrNameLst>
                                          <p:attrName>style.visibility</p:attrName>
                                        </p:attrNameLst>
                                      </p:cBhvr>
                                      <p:to>
                                        <p:strVal val="visible"/>
                                      </p:to>
                                    </p:set>
                                    <p:animEffect transition="in" filter="blinds(horizontal)">
                                      <p:cBhvr>
                                        <p:cTn id="48" dur="500"/>
                                        <p:tgtEl>
                                          <p:spTgt spid="61"/>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blinds(horizontal)">
                                      <p:cBhvr>
                                        <p:cTn id="51" dur="500"/>
                                        <p:tgtEl>
                                          <p:spTgt spid="62"/>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blinds(horizontal)">
                                      <p:cBhvr>
                                        <p:cTn id="54" dur="500"/>
                                        <p:tgtEl>
                                          <p:spTgt spid="63"/>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blinds(horizontal)">
                                      <p:cBhvr>
                                        <p:cTn id="57" dur="500"/>
                                        <p:tgtEl>
                                          <p:spTgt spid="64"/>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blinds(horizontal)">
                                      <p:cBhvr>
                                        <p:cTn id="6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24" grpId="0"/>
      <p:bldP spid="25" grpId="0" animBg="1"/>
      <p:bldP spid="26" grpId="0" animBg="1"/>
      <p:bldP spid="61" grpId="0"/>
      <p:bldP spid="62" grpId="0"/>
      <p:bldP spid="63" grpId="0"/>
      <p:bldP spid="64" grpId="0"/>
      <p:bldP spid="6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ctrTitle"/>
          </p:nvPr>
        </p:nvSpPr>
        <p:spPr/>
        <p:txBody>
          <a:bodyPr/>
          <a:lstStyle/>
          <a:p>
            <a:r>
              <a:rPr lang="en-US" smtClean="0"/>
              <a:t>Background</a:t>
            </a:r>
          </a:p>
        </p:txBody>
      </p:sp>
    </p:spTree>
    <p:extLst>
      <p:ext uri="{BB962C8B-B14F-4D97-AF65-F5344CB8AC3E}">
        <p14:creationId xmlns:p14="http://schemas.microsoft.com/office/powerpoint/2010/main" val="1116056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title"/>
          </p:nvPr>
        </p:nvSpPr>
        <p:spPr/>
        <p:txBody>
          <a:bodyPr>
            <a:normAutofit fontScale="90000"/>
          </a:bodyPr>
          <a:lstStyle/>
          <a:p>
            <a:r>
              <a:rPr lang="en-US" smtClean="0"/>
              <a:t>General Threshold (Propagation) Model</a:t>
            </a:r>
            <a:endParaRPr lang="en-IN" smtClean="0"/>
          </a:p>
        </p:txBody>
      </p:sp>
      <p:sp>
        <p:nvSpPr>
          <p:cNvPr id="23555" name="Content Placeholder 5"/>
          <p:cNvSpPr>
            <a:spLocks noGrp="1"/>
          </p:cNvSpPr>
          <p:nvPr>
            <p:ph idx="1"/>
          </p:nvPr>
        </p:nvSpPr>
        <p:spPr/>
        <p:txBody>
          <a:bodyPr/>
          <a:lstStyle/>
          <a:p>
            <a:r>
              <a:rPr lang="en-US" sz="2200" smtClean="0"/>
              <a:t>At any point of time, each node is either active or inactive.</a:t>
            </a:r>
          </a:p>
          <a:p>
            <a:endParaRPr lang="en-US" sz="2200" smtClean="0"/>
          </a:p>
          <a:p>
            <a:r>
              <a:rPr lang="en-US" sz="2200" smtClean="0"/>
              <a:t>More active neighbors =&gt; </a:t>
            </a:r>
            <a:r>
              <a:rPr lang="en-US" sz="2200" i="1" smtClean="0"/>
              <a:t>u</a:t>
            </a:r>
            <a:r>
              <a:rPr lang="en-US" sz="2200" smtClean="0"/>
              <a:t> more likely to get active.</a:t>
            </a:r>
          </a:p>
          <a:p>
            <a:endParaRPr lang="en-US" sz="2200" smtClean="0"/>
          </a:p>
          <a:p>
            <a:r>
              <a:rPr lang="en-US" sz="2200" smtClean="0"/>
              <a:t>Notations:</a:t>
            </a:r>
          </a:p>
          <a:p>
            <a:pPr lvl="1"/>
            <a:r>
              <a:rPr lang="en-US" sz="1800" i="1" smtClean="0"/>
              <a:t>S</a:t>
            </a:r>
            <a:r>
              <a:rPr lang="en-US" sz="1800" smtClean="0"/>
              <a:t> = {active neighbors of </a:t>
            </a:r>
            <a:r>
              <a:rPr lang="en-US" sz="1800" i="1" smtClean="0"/>
              <a:t>u</a:t>
            </a:r>
            <a:r>
              <a:rPr lang="en-US" sz="1800" smtClean="0"/>
              <a:t>}.</a:t>
            </a:r>
          </a:p>
          <a:p>
            <a:pPr lvl="1"/>
            <a:r>
              <a:rPr lang="en-US" sz="1800" i="1" smtClean="0"/>
              <a:t>p</a:t>
            </a:r>
            <a:r>
              <a:rPr lang="en-US" sz="1800" i="1" baseline="-25000" smtClean="0"/>
              <a:t>u</a:t>
            </a:r>
            <a:r>
              <a:rPr lang="en-US" sz="1800" i="1" smtClean="0"/>
              <a:t>(S)</a:t>
            </a:r>
            <a:r>
              <a:rPr lang="en-US" sz="1800" smtClean="0"/>
              <a:t> : Joint influence probability of </a:t>
            </a:r>
            <a:r>
              <a:rPr lang="en-US" sz="1800" i="1" smtClean="0"/>
              <a:t>S</a:t>
            </a:r>
            <a:r>
              <a:rPr lang="en-US" sz="1800" smtClean="0"/>
              <a:t> on </a:t>
            </a:r>
            <a:r>
              <a:rPr lang="en-US" sz="1800" i="1" smtClean="0"/>
              <a:t>u</a:t>
            </a:r>
            <a:r>
              <a:rPr lang="en-US" sz="1800" smtClean="0"/>
              <a:t>.</a:t>
            </a:r>
          </a:p>
          <a:p>
            <a:pPr lvl="1"/>
            <a:r>
              <a:rPr lang="el-GR" sz="1800" i="1" smtClean="0"/>
              <a:t>Θ</a:t>
            </a:r>
            <a:r>
              <a:rPr lang="en-US" sz="1800" i="1" baseline="-25000" smtClean="0"/>
              <a:t>u</a:t>
            </a:r>
            <a:r>
              <a:rPr lang="en-US" sz="1800" smtClean="0"/>
              <a:t>: Activation threshold of user </a:t>
            </a:r>
            <a:r>
              <a:rPr lang="en-US" sz="1800" i="1" smtClean="0"/>
              <a:t>u</a:t>
            </a:r>
            <a:r>
              <a:rPr lang="en-US" sz="1800" smtClean="0"/>
              <a:t>.</a:t>
            </a:r>
          </a:p>
          <a:p>
            <a:pPr lvl="1"/>
            <a:endParaRPr lang="en-US" sz="2200" smtClean="0"/>
          </a:p>
          <a:p>
            <a:r>
              <a:rPr lang="en-US" sz="2200" smtClean="0"/>
              <a:t>When </a:t>
            </a:r>
            <a:r>
              <a:rPr lang="en-US" sz="2200" i="1" smtClean="0"/>
              <a:t>p</a:t>
            </a:r>
            <a:r>
              <a:rPr lang="en-US" sz="2200" i="1" baseline="-25000" smtClean="0"/>
              <a:t>u</a:t>
            </a:r>
            <a:r>
              <a:rPr lang="en-US" sz="2200" i="1" smtClean="0"/>
              <a:t>(S)</a:t>
            </a:r>
            <a:r>
              <a:rPr lang="en-US" sz="2200" smtClean="0"/>
              <a:t> &gt;= </a:t>
            </a:r>
            <a:r>
              <a:rPr lang="el-GR" sz="2200" i="1" smtClean="0"/>
              <a:t>Θ</a:t>
            </a:r>
            <a:r>
              <a:rPr lang="en-US" sz="2200" i="1" baseline="-25000" smtClean="0"/>
              <a:t>u</a:t>
            </a:r>
            <a:r>
              <a:rPr lang="en-US" sz="2200" smtClean="0"/>
              <a:t>, </a:t>
            </a:r>
            <a:r>
              <a:rPr lang="en-US" sz="2200" i="1" smtClean="0"/>
              <a:t>u</a:t>
            </a:r>
            <a:r>
              <a:rPr lang="en-US" sz="2200" smtClean="0"/>
              <a:t> becomes active. </a:t>
            </a:r>
            <a:endParaRPr lang="en-IN" sz="2200" smtClean="0"/>
          </a:p>
        </p:txBody>
      </p:sp>
      <p:sp>
        <p:nvSpPr>
          <p:cNvPr id="2355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ECBF21ED-F330-4DB6-BA17-58948DB43097}" type="slidenum">
              <a:rPr lang="en-US"/>
              <a:pPr eaLnBrk="1" hangingPunct="1"/>
              <a:t>13</a:t>
            </a:fld>
            <a:endParaRPr lang="en-US"/>
          </a:p>
        </p:txBody>
      </p:sp>
    </p:spTree>
    <p:extLst>
      <p:ext uri="{BB962C8B-B14F-4D97-AF65-F5344CB8AC3E}">
        <p14:creationId xmlns:p14="http://schemas.microsoft.com/office/powerpoint/2010/main" val="526003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General Threshold Model - Example</a:t>
            </a:r>
          </a:p>
        </p:txBody>
      </p:sp>
      <p:sp>
        <p:nvSpPr>
          <p:cNvPr id="24633" name="Slide Number Placeholder 5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78B03EA-0D00-49E7-A170-F425445031AE}" type="slidenum">
              <a:rPr lang="en-US"/>
              <a:pPr eaLnBrk="1" hangingPunct="1"/>
              <a:t>14</a:t>
            </a:fld>
            <a:endParaRPr lang="en-US"/>
          </a:p>
        </p:txBody>
      </p:sp>
      <p:sp>
        <p:nvSpPr>
          <p:cNvPr id="21509" name="Oval 5"/>
          <p:cNvSpPr>
            <a:spLocks noChangeArrowheads="1"/>
          </p:cNvSpPr>
          <p:nvPr/>
        </p:nvSpPr>
        <p:spPr bwMode="auto">
          <a:xfrm>
            <a:off x="2052638" y="3794125"/>
            <a:ext cx="658812" cy="509588"/>
          </a:xfrm>
          <a:prstGeom prst="ellipse">
            <a:avLst/>
          </a:prstGeom>
          <a:solidFill>
            <a:schemeClr val="bg1"/>
          </a:solidFill>
          <a:ln w="9525">
            <a:solidFill>
              <a:schemeClr val="tx1"/>
            </a:solidFill>
            <a:round/>
            <a:headEnd/>
            <a:tailEnd/>
          </a:ln>
        </p:spPr>
        <p:txBody>
          <a:bodyPr wrap="none" anchor="ctr"/>
          <a:lstStyle/>
          <a:p>
            <a:endParaRPr lang="en-IN"/>
          </a:p>
        </p:txBody>
      </p:sp>
      <p:sp>
        <p:nvSpPr>
          <p:cNvPr id="24580" name="Rectangle 6"/>
          <p:cNvSpPr>
            <a:spLocks noChangeArrowheads="1"/>
          </p:cNvSpPr>
          <p:nvPr/>
        </p:nvSpPr>
        <p:spPr bwMode="auto">
          <a:xfrm>
            <a:off x="5949950" y="1544638"/>
            <a:ext cx="2787650" cy="26527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sp>
        <p:nvSpPr>
          <p:cNvPr id="24581" name="Text Box 7"/>
          <p:cNvSpPr txBox="1">
            <a:spLocks noChangeArrowheads="1"/>
          </p:cNvSpPr>
          <p:nvPr/>
        </p:nvSpPr>
        <p:spPr bwMode="auto">
          <a:xfrm>
            <a:off x="6831013" y="1776413"/>
            <a:ext cx="17986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600" b="1"/>
              <a:t>Inactive Node</a:t>
            </a:r>
          </a:p>
        </p:txBody>
      </p:sp>
      <p:sp>
        <p:nvSpPr>
          <p:cNvPr id="24582" name="Text Box 8"/>
          <p:cNvSpPr txBox="1">
            <a:spLocks noChangeArrowheads="1"/>
          </p:cNvSpPr>
          <p:nvPr/>
        </p:nvSpPr>
        <p:spPr bwMode="auto">
          <a:xfrm>
            <a:off x="6858000" y="2419350"/>
            <a:ext cx="1562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600" b="1"/>
              <a:t>Active Node</a:t>
            </a:r>
          </a:p>
        </p:txBody>
      </p:sp>
      <p:sp>
        <p:nvSpPr>
          <p:cNvPr id="24583" name="Text Box 9"/>
          <p:cNvSpPr txBox="1">
            <a:spLocks noChangeArrowheads="1"/>
          </p:cNvSpPr>
          <p:nvPr/>
        </p:nvSpPr>
        <p:spPr bwMode="auto">
          <a:xfrm>
            <a:off x="6858000" y="3067050"/>
            <a:ext cx="13319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600" b="1"/>
              <a:t>Threshold</a:t>
            </a:r>
            <a:endParaRPr lang="en-US" b="1"/>
          </a:p>
        </p:txBody>
      </p:sp>
      <p:sp>
        <p:nvSpPr>
          <p:cNvPr id="24584" name="Text Box 10"/>
          <p:cNvSpPr txBox="1">
            <a:spLocks noChangeArrowheads="1"/>
          </p:cNvSpPr>
          <p:nvPr/>
        </p:nvSpPr>
        <p:spPr bwMode="auto">
          <a:xfrm>
            <a:off x="6858000" y="3571875"/>
            <a:ext cx="1928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600" b="1"/>
              <a:t>Joint Influence Probability</a:t>
            </a:r>
          </a:p>
        </p:txBody>
      </p:sp>
      <p:sp>
        <p:nvSpPr>
          <p:cNvPr id="21515" name="Oval 11"/>
          <p:cNvSpPr>
            <a:spLocks noChangeArrowheads="1"/>
          </p:cNvSpPr>
          <p:nvPr/>
        </p:nvSpPr>
        <p:spPr bwMode="auto">
          <a:xfrm>
            <a:off x="2103438" y="5160963"/>
            <a:ext cx="628650" cy="509587"/>
          </a:xfrm>
          <a:prstGeom prst="ellipse">
            <a:avLst/>
          </a:prstGeom>
          <a:solidFill>
            <a:schemeClr val="bg1"/>
          </a:solidFill>
          <a:ln w="9525">
            <a:solidFill>
              <a:schemeClr val="tx1"/>
            </a:solidFill>
            <a:round/>
            <a:headEnd/>
            <a:tailEnd/>
          </a:ln>
        </p:spPr>
        <p:txBody>
          <a:bodyPr wrap="none" anchor="ctr"/>
          <a:lstStyle/>
          <a:p>
            <a:endParaRPr lang="en-IN"/>
          </a:p>
        </p:txBody>
      </p:sp>
      <p:sp>
        <p:nvSpPr>
          <p:cNvPr id="21516" name="Oval 12"/>
          <p:cNvSpPr>
            <a:spLocks noChangeArrowheads="1"/>
          </p:cNvSpPr>
          <p:nvPr/>
        </p:nvSpPr>
        <p:spPr bwMode="auto">
          <a:xfrm>
            <a:off x="4616450" y="3778250"/>
            <a:ext cx="628650" cy="509588"/>
          </a:xfrm>
          <a:prstGeom prst="ellipse">
            <a:avLst/>
          </a:prstGeom>
          <a:solidFill>
            <a:schemeClr val="bg1"/>
          </a:solidFill>
          <a:ln w="9525">
            <a:solidFill>
              <a:schemeClr val="tx1"/>
            </a:solidFill>
            <a:round/>
            <a:headEnd/>
            <a:tailEnd/>
          </a:ln>
        </p:spPr>
        <p:txBody>
          <a:bodyPr wrap="none" anchor="ctr"/>
          <a:lstStyle/>
          <a:p>
            <a:endParaRPr lang="en-IN"/>
          </a:p>
        </p:txBody>
      </p:sp>
      <p:sp>
        <p:nvSpPr>
          <p:cNvPr id="21517" name="Oval 13"/>
          <p:cNvSpPr>
            <a:spLocks noChangeArrowheads="1"/>
          </p:cNvSpPr>
          <p:nvPr/>
        </p:nvSpPr>
        <p:spPr bwMode="auto">
          <a:xfrm>
            <a:off x="4638675" y="5191125"/>
            <a:ext cx="628650" cy="5095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sp>
        <p:nvSpPr>
          <p:cNvPr id="24588" name="Oval 14"/>
          <p:cNvSpPr>
            <a:spLocks noChangeArrowheads="1"/>
          </p:cNvSpPr>
          <p:nvPr/>
        </p:nvSpPr>
        <p:spPr bwMode="auto">
          <a:xfrm>
            <a:off x="6137275" y="1719263"/>
            <a:ext cx="493713" cy="509587"/>
          </a:xfrm>
          <a:prstGeom prst="ellipse">
            <a:avLst/>
          </a:prstGeom>
          <a:solidFill>
            <a:schemeClr val="bg1"/>
          </a:solidFill>
          <a:ln w="9525">
            <a:solidFill>
              <a:schemeClr val="tx1"/>
            </a:solidFill>
            <a:round/>
            <a:headEnd/>
            <a:tailEnd/>
          </a:ln>
        </p:spPr>
        <p:txBody>
          <a:bodyPr wrap="none" anchor="ctr"/>
          <a:lstStyle/>
          <a:p>
            <a:endParaRPr lang="en-IN"/>
          </a:p>
        </p:txBody>
      </p:sp>
      <p:sp>
        <p:nvSpPr>
          <p:cNvPr id="24589" name="Oval 15"/>
          <p:cNvSpPr>
            <a:spLocks noChangeArrowheads="1"/>
          </p:cNvSpPr>
          <p:nvPr/>
        </p:nvSpPr>
        <p:spPr bwMode="auto">
          <a:xfrm>
            <a:off x="6172200" y="2446338"/>
            <a:ext cx="493713" cy="509587"/>
          </a:xfrm>
          <a:prstGeom prst="ellipse">
            <a:avLst/>
          </a:prstGeom>
          <a:solidFill>
            <a:srgbClr val="92D050"/>
          </a:solidFill>
          <a:ln w="9525">
            <a:solidFill>
              <a:schemeClr val="tx1"/>
            </a:solidFill>
            <a:round/>
            <a:headEnd/>
            <a:tailEnd/>
          </a:ln>
        </p:spPr>
        <p:txBody>
          <a:bodyPr wrap="none" anchor="ctr"/>
          <a:lstStyle/>
          <a:p>
            <a:endParaRPr lang="en-IN"/>
          </a:p>
        </p:txBody>
      </p:sp>
      <p:sp>
        <p:nvSpPr>
          <p:cNvPr id="24590" name="Rectangle 16"/>
          <p:cNvSpPr>
            <a:spLocks noChangeArrowheads="1"/>
          </p:cNvSpPr>
          <p:nvPr/>
        </p:nvSpPr>
        <p:spPr bwMode="auto">
          <a:xfrm>
            <a:off x="6296025" y="3089275"/>
            <a:ext cx="239713" cy="346075"/>
          </a:xfrm>
          <a:prstGeom prst="rect">
            <a:avLst/>
          </a:prstGeom>
          <a:solidFill>
            <a:schemeClr val="folHlink"/>
          </a:solidFill>
          <a:ln w="9525">
            <a:solidFill>
              <a:schemeClr val="tx1"/>
            </a:solidFill>
            <a:miter lim="800000"/>
            <a:headEnd/>
            <a:tailEnd/>
          </a:ln>
        </p:spPr>
        <p:txBody>
          <a:bodyPr wrap="none" anchor="ctr"/>
          <a:lstStyle/>
          <a:p>
            <a:endParaRPr lang="en-IN"/>
          </a:p>
        </p:txBody>
      </p:sp>
      <p:sp>
        <p:nvSpPr>
          <p:cNvPr id="24591" name="Rectangle 17"/>
          <p:cNvSpPr>
            <a:spLocks noChangeArrowheads="1"/>
          </p:cNvSpPr>
          <p:nvPr/>
        </p:nvSpPr>
        <p:spPr bwMode="auto">
          <a:xfrm>
            <a:off x="6316663" y="3590925"/>
            <a:ext cx="239712" cy="346075"/>
          </a:xfrm>
          <a:prstGeom prst="rect">
            <a:avLst/>
          </a:prstGeom>
          <a:solidFill>
            <a:srgbClr val="800000"/>
          </a:solidFill>
          <a:ln w="9525">
            <a:solidFill>
              <a:schemeClr val="tx1"/>
            </a:solidFill>
            <a:miter lim="800000"/>
            <a:headEnd/>
            <a:tailEnd/>
          </a:ln>
        </p:spPr>
        <p:txBody>
          <a:bodyPr wrap="none" anchor="ctr"/>
          <a:lstStyle/>
          <a:p>
            <a:endParaRPr lang="en-IN"/>
          </a:p>
        </p:txBody>
      </p:sp>
      <p:sp>
        <p:nvSpPr>
          <p:cNvPr id="24592" name="Oval 18"/>
          <p:cNvSpPr>
            <a:spLocks noChangeArrowheads="1"/>
          </p:cNvSpPr>
          <p:nvPr/>
        </p:nvSpPr>
        <p:spPr bwMode="auto">
          <a:xfrm>
            <a:off x="614363" y="2198688"/>
            <a:ext cx="612775" cy="509587"/>
          </a:xfrm>
          <a:prstGeom prst="ellipse">
            <a:avLst/>
          </a:prstGeom>
          <a:solidFill>
            <a:schemeClr val="bg1"/>
          </a:solidFill>
          <a:ln w="9525">
            <a:solidFill>
              <a:schemeClr val="tx1"/>
            </a:solidFill>
            <a:round/>
            <a:headEnd/>
            <a:tailEnd/>
          </a:ln>
        </p:spPr>
        <p:txBody>
          <a:bodyPr wrap="none" anchor="ctr"/>
          <a:lstStyle/>
          <a:p>
            <a:endParaRPr lang="en-IN"/>
          </a:p>
        </p:txBody>
      </p:sp>
      <p:sp>
        <p:nvSpPr>
          <p:cNvPr id="24593" name="Oval 19"/>
          <p:cNvSpPr>
            <a:spLocks noChangeArrowheads="1"/>
          </p:cNvSpPr>
          <p:nvPr/>
        </p:nvSpPr>
        <p:spPr bwMode="auto">
          <a:xfrm>
            <a:off x="3616325" y="2174875"/>
            <a:ext cx="673100" cy="509588"/>
          </a:xfrm>
          <a:prstGeom prst="ellipse">
            <a:avLst/>
          </a:prstGeom>
          <a:solidFill>
            <a:schemeClr val="bg1"/>
          </a:solidFill>
          <a:ln w="9525">
            <a:solidFill>
              <a:schemeClr val="tx1"/>
            </a:solidFill>
            <a:round/>
            <a:headEnd/>
            <a:tailEnd/>
          </a:ln>
        </p:spPr>
        <p:txBody>
          <a:bodyPr wrap="none" anchor="ctr"/>
          <a:lstStyle/>
          <a:p>
            <a:endParaRPr lang="en-IN"/>
          </a:p>
        </p:txBody>
      </p:sp>
      <p:sp>
        <p:nvSpPr>
          <p:cNvPr id="24594" name="Line 20"/>
          <p:cNvSpPr>
            <a:spLocks noChangeShapeType="1"/>
          </p:cNvSpPr>
          <p:nvPr/>
        </p:nvSpPr>
        <p:spPr bwMode="auto">
          <a:xfrm>
            <a:off x="2713038" y="5486400"/>
            <a:ext cx="1919287" cy="1428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5" name="Line 21"/>
          <p:cNvSpPr>
            <a:spLocks noChangeShapeType="1"/>
          </p:cNvSpPr>
          <p:nvPr/>
        </p:nvSpPr>
        <p:spPr bwMode="auto">
          <a:xfrm flipV="1">
            <a:off x="2652713" y="4167188"/>
            <a:ext cx="1979612" cy="1049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6" name="Line 22"/>
          <p:cNvSpPr>
            <a:spLocks noChangeShapeType="1"/>
          </p:cNvSpPr>
          <p:nvPr/>
        </p:nvSpPr>
        <p:spPr bwMode="auto">
          <a:xfrm flipV="1">
            <a:off x="2487613" y="4316413"/>
            <a:ext cx="0" cy="8397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7" name="Line 23"/>
          <p:cNvSpPr>
            <a:spLocks noChangeShapeType="1"/>
          </p:cNvSpPr>
          <p:nvPr/>
        </p:nvSpPr>
        <p:spPr bwMode="auto">
          <a:xfrm flipH="1">
            <a:off x="2698750" y="3971925"/>
            <a:ext cx="19177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8" name="Line 24"/>
          <p:cNvSpPr>
            <a:spLocks noChangeShapeType="1"/>
          </p:cNvSpPr>
          <p:nvPr/>
        </p:nvSpPr>
        <p:spPr bwMode="auto">
          <a:xfrm>
            <a:off x="974725" y="2728913"/>
            <a:ext cx="1273175" cy="25320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9" name="Line 25"/>
          <p:cNvSpPr>
            <a:spLocks noChangeShapeType="1"/>
          </p:cNvSpPr>
          <p:nvPr/>
        </p:nvSpPr>
        <p:spPr bwMode="auto">
          <a:xfrm>
            <a:off x="1093788" y="2682875"/>
            <a:ext cx="1109662" cy="11541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0" name="Line 26"/>
          <p:cNvSpPr>
            <a:spLocks noChangeShapeType="1"/>
          </p:cNvSpPr>
          <p:nvPr/>
        </p:nvSpPr>
        <p:spPr bwMode="auto">
          <a:xfrm flipV="1">
            <a:off x="2517775" y="2622550"/>
            <a:ext cx="1154113" cy="11699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1" name="Line 27"/>
          <p:cNvSpPr>
            <a:spLocks noChangeShapeType="1"/>
          </p:cNvSpPr>
          <p:nvPr/>
        </p:nvSpPr>
        <p:spPr bwMode="auto">
          <a:xfrm flipV="1">
            <a:off x="1228725" y="2459038"/>
            <a:ext cx="2368550" cy="1428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2" name="Line 28"/>
          <p:cNvSpPr>
            <a:spLocks noChangeShapeType="1"/>
          </p:cNvSpPr>
          <p:nvPr/>
        </p:nvSpPr>
        <p:spPr bwMode="auto">
          <a:xfrm>
            <a:off x="4017963" y="2638425"/>
            <a:ext cx="719137" cy="11684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24603" name="Line 29"/>
          <p:cNvSpPr>
            <a:spLocks noChangeShapeType="1"/>
          </p:cNvSpPr>
          <p:nvPr/>
        </p:nvSpPr>
        <p:spPr bwMode="auto">
          <a:xfrm flipH="1">
            <a:off x="4841875" y="4302125"/>
            <a:ext cx="14288" cy="88423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4" name="Text Box 30"/>
          <p:cNvSpPr txBox="1">
            <a:spLocks noChangeArrowheads="1"/>
          </p:cNvSpPr>
          <p:nvPr/>
        </p:nvSpPr>
        <p:spPr bwMode="auto">
          <a:xfrm>
            <a:off x="5795963" y="5776913"/>
            <a:ext cx="284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sz="1400"/>
              <a:t>Source: David Kempe’s slides</a:t>
            </a:r>
          </a:p>
        </p:txBody>
      </p:sp>
      <p:sp>
        <p:nvSpPr>
          <p:cNvPr id="24605" name="Text Box 31"/>
          <p:cNvSpPr txBox="1">
            <a:spLocks noChangeArrowheads="1"/>
          </p:cNvSpPr>
          <p:nvPr/>
        </p:nvSpPr>
        <p:spPr bwMode="auto">
          <a:xfrm>
            <a:off x="5200650" y="5260975"/>
            <a:ext cx="314325"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sz="2300" b="1" i="1"/>
              <a:t>v</a:t>
            </a:r>
          </a:p>
        </p:txBody>
      </p:sp>
      <p:sp>
        <p:nvSpPr>
          <p:cNvPr id="24606" name="Text Box 32"/>
          <p:cNvSpPr txBox="1">
            <a:spLocks noChangeArrowheads="1"/>
          </p:cNvSpPr>
          <p:nvPr/>
        </p:nvSpPr>
        <p:spPr bwMode="auto">
          <a:xfrm>
            <a:off x="1730375" y="5251450"/>
            <a:ext cx="344488"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sz="2300" b="1" i="1"/>
              <a:t>w</a:t>
            </a:r>
          </a:p>
        </p:txBody>
      </p:sp>
      <p:sp>
        <p:nvSpPr>
          <p:cNvPr id="24607" name="Text Box 33"/>
          <p:cNvSpPr txBox="1">
            <a:spLocks noChangeArrowheads="1"/>
          </p:cNvSpPr>
          <p:nvPr/>
        </p:nvSpPr>
        <p:spPr bwMode="auto">
          <a:xfrm>
            <a:off x="3297238" y="5157788"/>
            <a:ext cx="6143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b="1"/>
              <a:t>0.5</a:t>
            </a:r>
          </a:p>
        </p:txBody>
      </p:sp>
      <p:sp>
        <p:nvSpPr>
          <p:cNvPr id="24608" name="Text Box 35"/>
          <p:cNvSpPr txBox="1">
            <a:spLocks noChangeArrowheads="1"/>
          </p:cNvSpPr>
          <p:nvPr/>
        </p:nvSpPr>
        <p:spPr bwMode="auto">
          <a:xfrm>
            <a:off x="3141663" y="4445000"/>
            <a:ext cx="6143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b="1"/>
              <a:t>0.3</a:t>
            </a:r>
          </a:p>
        </p:txBody>
      </p:sp>
      <p:sp>
        <p:nvSpPr>
          <p:cNvPr id="24609" name="Text Box 36"/>
          <p:cNvSpPr txBox="1">
            <a:spLocks noChangeArrowheads="1"/>
          </p:cNvSpPr>
          <p:nvPr/>
        </p:nvSpPr>
        <p:spPr bwMode="auto">
          <a:xfrm>
            <a:off x="4829175" y="4660900"/>
            <a:ext cx="614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b="1"/>
              <a:t>0.2</a:t>
            </a:r>
          </a:p>
        </p:txBody>
      </p:sp>
      <p:sp>
        <p:nvSpPr>
          <p:cNvPr id="24610" name="Text Box 37"/>
          <p:cNvSpPr txBox="1">
            <a:spLocks noChangeArrowheads="1"/>
          </p:cNvSpPr>
          <p:nvPr/>
        </p:nvSpPr>
        <p:spPr bwMode="auto">
          <a:xfrm>
            <a:off x="2443163" y="4503738"/>
            <a:ext cx="6143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b="1"/>
              <a:t>0.5</a:t>
            </a:r>
          </a:p>
        </p:txBody>
      </p:sp>
      <p:sp>
        <p:nvSpPr>
          <p:cNvPr id="24611" name="Text Box 38"/>
          <p:cNvSpPr txBox="1">
            <a:spLocks noChangeArrowheads="1"/>
          </p:cNvSpPr>
          <p:nvPr/>
        </p:nvSpPr>
        <p:spPr bwMode="auto">
          <a:xfrm>
            <a:off x="3357563" y="3617913"/>
            <a:ext cx="6143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b="1"/>
              <a:t>0.1</a:t>
            </a:r>
          </a:p>
        </p:txBody>
      </p:sp>
      <p:sp>
        <p:nvSpPr>
          <p:cNvPr id="24612" name="Text Box 39"/>
          <p:cNvSpPr txBox="1">
            <a:spLocks noChangeArrowheads="1"/>
          </p:cNvSpPr>
          <p:nvPr/>
        </p:nvSpPr>
        <p:spPr bwMode="auto">
          <a:xfrm>
            <a:off x="1171575" y="3917950"/>
            <a:ext cx="614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b="1"/>
              <a:t>0.4</a:t>
            </a:r>
          </a:p>
        </p:txBody>
      </p:sp>
      <p:sp>
        <p:nvSpPr>
          <p:cNvPr id="24613" name="Text Box 40"/>
          <p:cNvSpPr txBox="1">
            <a:spLocks noChangeArrowheads="1"/>
          </p:cNvSpPr>
          <p:nvPr/>
        </p:nvSpPr>
        <p:spPr bwMode="auto">
          <a:xfrm>
            <a:off x="1616075" y="2990850"/>
            <a:ext cx="614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b="1"/>
              <a:t>0.3</a:t>
            </a:r>
          </a:p>
        </p:txBody>
      </p:sp>
      <p:sp>
        <p:nvSpPr>
          <p:cNvPr id="24614" name="Text Box 41"/>
          <p:cNvSpPr txBox="1">
            <a:spLocks noChangeArrowheads="1"/>
          </p:cNvSpPr>
          <p:nvPr/>
        </p:nvSpPr>
        <p:spPr bwMode="auto">
          <a:xfrm>
            <a:off x="2703513" y="2906713"/>
            <a:ext cx="6143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b="1"/>
              <a:t>0.2</a:t>
            </a:r>
          </a:p>
        </p:txBody>
      </p:sp>
      <p:sp>
        <p:nvSpPr>
          <p:cNvPr id="24615" name="Text Box 42"/>
          <p:cNvSpPr txBox="1">
            <a:spLocks noChangeArrowheads="1"/>
          </p:cNvSpPr>
          <p:nvPr/>
        </p:nvSpPr>
        <p:spPr bwMode="auto">
          <a:xfrm>
            <a:off x="2246313" y="2106613"/>
            <a:ext cx="6143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b="1"/>
              <a:t>0.6</a:t>
            </a:r>
          </a:p>
        </p:txBody>
      </p:sp>
      <p:sp>
        <p:nvSpPr>
          <p:cNvPr id="24616" name="Text Box 43"/>
          <p:cNvSpPr txBox="1">
            <a:spLocks noChangeArrowheads="1"/>
          </p:cNvSpPr>
          <p:nvPr/>
        </p:nvSpPr>
        <p:spPr bwMode="auto">
          <a:xfrm>
            <a:off x="4318000" y="2921000"/>
            <a:ext cx="614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b="1"/>
              <a:t>0.2</a:t>
            </a:r>
          </a:p>
        </p:txBody>
      </p:sp>
      <p:sp>
        <p:nvSpPr>
          <p:cNvPr id="21548" name="Rectangle 44"/>
          <p:cNvSpPr>
            <a:spLocks noChangeArrowheads="1"/>
          </p:cNvSpPr>
          <p:nvPr/>
        </p:nvSpPr>
        <p:spPr bwMode="auto">
          <a:xfrm>
            <a:off x="4699000" y="5299075"/>
            <a:ext cx="222250" cy="227013"/>
          </a:xfrm>
          <a:prstGeom prst="rect">
            <a:avLst/>
          </a:prstGeom>
          <a:solidFill>
            <a:schemeClr val="folHlink"/>
          </a:solidFill>
          <a:ln w="9525">
            <a:solidFill>
              <a:schemeClr val="tx1"/>
            </a:solidFill>
            <a:miter lim="800000"/>
            <a:headEnd/>
            <a:tailEnd/>
          </a:ln>
        </p:spPr>
        <p:txBody>
          <a:bodyPr wrap="none" anchor="ctr"/>
          <a:lstStyle/>
          <a:p>
            <a:endParaRPr lang="en-IN"/>
          </a:p>
        </p:txBody>
      </p:sp>
      <p:sp>
        <p:nvSpPr>
          <p:cNvPr id="21551" name="Rectangle 47"/>
          <p:cNvSpPr>
            <a:spLocks noChangeArrowheads="1"/>
          </p:cNvSpPr>
          <p:nvPr/>
        </p:nvSpPr>
        <p:spPr bwMode="auto">
          <a:xfrm>
            <a:off x="3716338" y="2324100"/>
            <a:ext cx="222250" cy="180975"/>
          </a:xfrm>
          <a:prstGeom prst="rect">
            <a:avLst/>
          </a:prstGeom>
          <a:solidFill>
            <a:schemeClr val="folHlink"/>
          </a:solidFill>
          <a:ln w="9525">
            <a:solidFill>
              <a:schemeClr val="tx1"/>
            </a:solidFill>
            <a:miter lim="800000"/>
            <a:headEnd/>
            <a:tailEnd/>
          </a:ln>
        </p:spPr>
        <p:txBody>
          <a:bodyPr wrap="none" anchor="ctr"/>
          <a:lstStyle/>
          <a:p>
            <a:endParaRPr lang="en-IN"/>
          </a:p>
        </p:txBody>
      </p:sp>
      <p:sp>
        <p:nvSpPr>
          <p:cNvPr id="21552" name="Rectangle 48"/>
          <p:cNvSpPr>
            <a:spLocks noChangeArrowheads="1"/>
          </p:cNvSpPr>
          <p:nvPr/>
        </p:nvSpPr>
        <p:spPr bwMode="auto">
          <a:xfrm>
            <a:off x="2132013" y="3963988"/>
            <a:ext cx="222250" cy="150812"/>
          </a:xfrm>
          <a:prstGeom prst="rect">
            <a:avLst/>
          </a:prstGeom>
          <a:solidFill>
            <a:schemeClr val="folHlink"/>
          </a:solidFill>
          <a:ln w="9525">
            <a:solidFill>
              <a:schemeClr val="tx1"/>
            </a:solidFill>
            <a:miter lim="800000"/>
            <a:headEnd/>
            <a:tailEnd/>
          </a:ln>
        </p:spPr>
        <p:txBody>
          <a:bodyPr wrap="none" anchor="ctr"/>
          <a:lstStyle/>
          <a:p>
            <a:endParaRPr lang="en-IN"/>
          </a:p>
        </p:txBody>
      </p:sp>
      <p:sp>
        <p:nvSpPr>
          <p:cNvPr id="21553" name="Rectangle 49"/>
          <p:cNvSpPr>
            <a:spLocks noChangeArrowheads="1"/>
          </p:cNvSpPr>
          <p:nvPr/>
        </p:nvSpPr>
        <p:spPr bwMode="auto">
          <a:xfrm>
            <a:off x="4711700" y="3979863"/>
            <a:ext cx="222250" cy="120650"/>
          </a:xfrm>
          <a:prstGeom prst="rect">
            <a:avLst/>
          </a:prstGeom>
          <a:solidFill>
            <a:schemeClr val="folHlink"/>
          </a:solidFill>
          <a:ln w="9525">
            <a:solidFill>
              <a:schemeClr val="tx1"/>
            </a:solidFill>
            <a:miter lim="800000"/>
            <a:headEnd/>
            <a:tailEnd/>
          </a:ln>
        </p:spPr>
        <p:txBody>
          <a:bodyPr wrap="none" anchor="ctr"/>
          <a:lstStyle/>
          <a:p>
            <a:endParaRPr lang="en-IN"/>
          </a:p>
        </p:txBody>
      </p:sp>
      <p:sp>
        <p:nvSpPr>
          <p:cNvPr id="21554" name="Rectangle 50"/>
          <p:cNvSpPr>
            <a:spLocks noChangeArrowheads="1"/>
          </p:cNvSpPr>
          <p:nvPr/>
        </p:nvSpPr>
        <p:spPr bwMode="auto">
          <a:xfrm>
            <a:off x="2184400" y="5454650"/>
            <a:ext cx="252413" cy="44450"/>
          </a:xfrm>
          <a:prstGeom prst="rect">
            <a:avLst/>
          </a:prstGeom>
          <a:solidFill>
            <a:schemeClr val="folHlink"/>
          </a:solidFill>
          <a:ln w="9525">
            <a:solidFill>
              <a:schemeClr val="tx1"/>
            </a:solidFill>
            <a:miter lim="800000"/>
            <a:headEnd/>
            <a:tailEnd/>
          </a:ln>
        </p:spPr>
        <p:txBody>
          <a:bodyPr wrap="none" anchor="ctr"/>
          <a:lstStyle/>
          <a:p>
            <a:endParaRPr lang="en-IN"/>
          </a:p>
        </p:txBody>
      </p:sp>
      <p:sp>
        <p:nvSpPr>
          <p:cNvPr id="21555" name="Rectangle 51"/>
          <p:cNvSpPr>
            <a:spLocks noChangeArrowheads="1"/>
          </p:cNvSpPr>
          <p:nvPr/>
        </p:nvSpPr>
        <p:spPr bwMode="auto">
          <a:xfrm>
            <a:off x="661988" y="2433638"/>
            <a:ext cx="252412" cy="44450"/>
          </a:xfrm>
          <a:prstGeom prst="rect">
            <a:avLst/>
          </a:prstGeom>
          <a:solidFill>
            <a:schemeClr val="folHlink"/>
          </a:solidFill>
          <a:ln w="9525">
            <a:solidFill>
              <a:schemeClr val="tx1"/>
            </a:solidFill>
            <a:miter lim="800000"/>
            <a:headEnd/>
            <a:tailEnd/>
          </a:ln>
        </p:spPr>
        <p:txBody>
          <a:bodyPr wrap="none" anchor="ctr"/>
          <a:lstStyle/>
          <a:p>
            <a:endParaRPr lang="en-IN"/>
          </a:p>
        </p:txBody>
      </p:sp>
      <p:sp>
        <p:nvSpPr>
          <p:cNvPr id="21556" name="Rectangle 52"/>
          <p:cNvSpPr>
            <a:spLocks noChangeArrowheads="1"/>
          </p:cNvSpPr>
          <p:nvPr/>
        </p:nvSpPr>
        <p:spPr bwMode="auto">
          <a:xfrm>
            <a:off x="2452688" y="5365750"/>
            <a:ext cx="269875" cy="120650"/>
          </a:xfrm>
          <a:prstGeom prst="rect">
            <a:avLst/>
          </a:prstGeom>
          <a:solidFill>
            <a:srgbClr val="800000"/>
          </a:solidFill>
          <a:ln w="9525">
            <a:solidFill>
              <a:schemeClr val="tx1"/>
            </a:solidFill>
            <a:miter lim="800000"/>
            <a:headEnd/>
            <a:tailEnd/>
          </a:ln>
        </p:spPr>
        <p:txBody>
          <a:bodyPr wrap="none" anchor="ctr"/>
          <a:lstStyle/>
          <a:p>
            <a:endParaRPr lang="en-IN"/>
          </a:p>
        </p:txBody>
      </p:sp>
      <p:sp>
        <p:nvSpPr>
          <p:cNvPr id="21557" name="Rectangle 53"/>
          <p:cNvSpPr>
            <a:spLocks noChangeArrowheads="1"/>
          </p:cNvSpPr>
          <p:nvPr/>
        </p:nvSpPr>
        <p:spPr bwMode="auto">
          <a:xfrm>
            <a:off x="4964113" y="4038600"/>
            <a:ext cx="211137" cy="60325"/>
          </a:xfrm>
          <a:prstGeom prst="rect">
            <a:avLst/>
          </a:prstGeom>
          <a:solidFill>
            <a:srgbClr val="800000"/>
          </a:solidFill>
          <a:ln w="9525">
            <a:solidFill>
              <a:schemeClr val="tx1"/>
            </a:solidFill>
            <a:miter lim="800000"/>
            <a:headEnd/>
            <a:tailEnd/>
          </a:ln>
        </p:spPr>
        <p:txBody>
          <a:bodyPr wrap="none" anchor="ctr"/>
          <a:lstStyle/>
          <a:p>
            <a:endParaRPr lang="en-IN"/>
          </a:p>
        </p:txBody>
      </p:sp>
      <p:sp>
        <p:nvSpPr>
          <p:cNvPr id="21558" name="Rectangle 54"/>
          <p:cNvSpPr>
            <a:spLocks noChangeArrowheads="1"/>
          </p:cNvSpPr>
          <p:nvPr/>
        </p:nvSpPr>
        <p:spPr bwMode="auto">
          <a:xfrm>
            <a:off x="2382838" y="3995738"/>
            <a:ext cx="239712" cy="120650"/>
          </a:xfrm>
          <a:prstGeom prst="rect">
            <a:avLst/>
          </a:prstGeom>
          <a:solidFill>
            <a:srgbClr val="800000"/>
          </a:solidFill>
          <a:ln w="9525">
            <a:solidFill>
              <a:schemeClr val="tx1"/>
            </a:solidFill>
            <a:miter lim="800000"/>
            <a:headEnd/>
            <a:tailEnd/>
          </a:ln>
        </p:spPr>
        <p:txBody>
          <a:bodyPr wrap="none" anchor="ctr"/>
          <a:lstStyle/>
          <a:p>
            <a:endParaRPr lang="en-IN"/>
          </a:p>
        </p:txBody>
      </p:sp>
      <p:sp>
        <p:nvSpPr>
          <p:cNvPr id="21559" name="Rectangle 55"/>
          <p:cNvSpPr>
            <a:spLocks noChangeArrowheads="1"/>
          </p:cNvSpPr>
          <p:nvPr/>
        </p:nvSpPr>
        <p:spPr bwMode="auto">
          <a:xfrm>
            <a:off x="4957763" y="3956050"/>
            <a:ext cx="239712" cy="150813"/>
          </a:xfrm>
          <a:prstGeom prst="rect">
            <a:avLst/>
          </a:prstGeom>
          <a:solidFill>
            <a:srgbClr val="800000"/>
          </a:solidFill>
          <a:ln w="9525">
            <a:solidFill>
              <a:schemeClr val="tx1"/>
            </a:solidFill>
            <a:miter lim="800000"/>
            <a:headEnd/>
            <a:tailEnd/>
          </a:ln>
        </p:spPr>
        <p:txBody>
          <a:bodyPr wrap="none" anchor="ctr"/>
          <a:lstStyle/>
          <a:p>
            <a:endParaRPr lang="en-IN"/>
          </a:p>
        </p:txBody>
      </p:sp>
      <p:sp>
        <p:nvSpPr>
          <p:cNvPr id="21560" name="Rectangle 56"/>
          <p:cNvSpPr>
            <a:spLocks noChangeArrowheads="1"/>
          </p:cNvSpPr>
          <p:nvPr/>
        </p:nvSpPr>
        <p:spPr bwMode="auto">
          <a:xfrm>
            <a:off x="2370138" y="3932238"/>
            <a:ext cx="255587" cy="180975"/>
          </a:xfrm>
          <a:prstGeom prst="rect">
            <a:avLst/>
          </a:prstGeom>
          <a:solidFill>
            <a:srgbClr val="800000"/>
          </a:solidFill>
          <a:ln w="9525">
            <a:solidFill>
              <a:schemeClr val="tx1"/>
            </a:solidFill>
            <a:miter lim="800000"/>
            <a:headEnd/>
            <a:tailEnd/>
          </a:ln>
        </p:spPr>
        <p:txBody>
          <a:bodyPr wrap="none" anchor="ctr"/>
          <a:lstStyle/>
          <a:p>
            <a:endParaRPr lang="en-IN"/>
          </a:p>
        </p:txBody>
      </p:sp>
      <p:sp>
        <p:nvSpPr>
          <p:cNvPr id="21561" name="Rectangle 57"/>
          <p:cNvSpPr>
            <a:spLocks noChangeArrowheads="1"/>
          </p:cNvSpPr>
          <p:nvPr/>
        </p:nvSpPr>
        <p:spPr bwMode="auto">
          <a:xfrm>
            <a:off x="3956050" y="2427288"/>
            <a:ext cx="269875" cy="80962"/>
          </a:xfrm>
          <a:prstGeom prst="rect">
            <a:avLst/>
          </a:prstGeom>
          <a:solidFill>
            <a:srgbClr val="800000"/>
          </a:solidFill>
          <a:ln w="9525">
            <a:solidFill>
              <a:schemeClr val="tx1"/>
            </a:solidFill>
            <a:miter lim="800000"/>
            <a:headEnd/>
            <a:tailEnd/>
          </a:ln>
        </p:spPr>
        <p:txBody>
          <a:bodyPr wrap="none" anchor="ctr"/>
          <a:lstStyle/>
          <a:p>
            <a:endParaRPr lang="en-IN"/>
          </a:p>
        </p:txBody>
      </p:sp>
      <p:sp>
        <p:nvSpPr>
          <p:cNvPr id="21562" name="Text Box 58"/>
          <p:cNvSpPr txBox="1">
            <a:spLocks noChangeArrowheads="1"/>
          </p:cNvSpPr>
          <p:nvPr/>
        </p:nvSpPr>
        <p:spPr bwMode="auto">
          <a:xfrm>
            <a:off x="6070600" y="4557713"/>
            <a:ext cx="13033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altLang="zh-CN" sz="3000" b="1" i="1">
                <a:ea typeface="SimSun" pitchFamily="2" charset="-122"/>
              </a:rPr>
              <a:t>Stop!</a:t>
            </a:r>
            <a:endParaRPr lang="en-US" sz="3000" b="1" i="1"/>
          </a:p>
        </p:txBody>
      </p:sp>
      <p:sp>
        <p:nvSpPr>
          <p:cNvPr id="24630" name="Text Box 60"/>
          <p:cNvSpPr txBox="1">
            <a:spLocks noChangeArrowheads="1"/>
          </p:cNvSpPr>
          <p:nvPr/>
        </p:nvSpPr>
        <p:spPr bwMode="auto">
          <a:xfrm>
            <a:off x="5313363" y="3989388"/>
            <a:ext cx="3984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b="1"/>
              <a:t>U</a:t>
            </a:r>
          </a:p>
        </p:txBody>
      </p:sp>
      <p:sp>
        <p:nvSpPr>
          <p:cNvPr id="21565" name="Rectangle 61"/>
          <p:cNvSpPr>
            <a:spLocks noChangeArrowheads="1"/>
          </p:cNvSpPr>
          <p:nvPr/>
        </p:nvSpPr>
        <p:spPr bwMode="auto">
          <a:xfrm>
            <a:off x="3960813" y="2365375"/>
            <a:ext cx="269875" cy="80963"/>
          </a:xfrm>
          <a:prstGeom prst="rect">
            <a:avLst/>
          </a:prstGeom>
          <a:solidFill>
            <a:srgbClr val="800000"/>
          </a:solidFill>
          <a:ln w="9525">
            <a:solidFill>
              <a:schemeClr val="tx1"/>
            </a:solidFill>
            <a:miter lim="800000"/>
            <a:headEnd/>
            <a:tailEnd/>
          </a:ln>
        </p:spPr>
        <p:txBody>
          <a:bodyPr wrap="none" anchor="ctr"/>
          <a:lstStyle/>
          <a:p>
            <a:endParaRPr lang="en-IN"/>
          </a:p>
        </p:txBody>
      </p:sp>
      <p:sp>
        <p:nvSpPr>
          <p:cNvPr id="24635" name="Text Box 31"/>
          <p:cNvSpPr txBox="1">
            <a:spLocks noChangeArrowheads="1"/>
          </p:cNvSpPr>
          <p:nvPr/>
        </p:nvSpPr>
        <p:spPr bwMode="auto">
          <a:xfrm>
            <a:off x="2214563" y="3357563"/>
            <a:ext cx="31432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sz="2300" b="1" i="1"/>
              <a:t>x</a:t>
            </a:r>
          </a:p>
        </p:txBody>
      </p:sp>
    </p:spTree>
    <p:extLst>
      <p:ext uri="{BB962C8B-B14F-4D97-AF65-F5344CB8AC3E}">
        <p14:creationId xmlns:p14="http://schemas.microsoft.com/office/powerpoint/2010/main" val="252006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55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5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4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mph" presetSubtype="2" fill="hold" nodeType="clickEffect">
                                  <p:stCondLst>
                                    <p:cond delay="0"/>
                                  </p:stCondLst>
                                  <p:childTnLst>
                                    <p:animClr clrSpc="rgb" dir="cw">
                                      <p:cBhvr>
                                        <p:cTn id="20" dur="2000" fill="hold"/>
                                        <p:tgtEl>
                                          <p:spTgt spid="21517"/>
                                        </p:tgtEl>
                                        <p:attrNameLst>
                                          <p:attrName>fillcolor</p:attrName>
                                        </p:attrNameLst>
                                      </p:cBhvr>
                                      <p:to>
                                        <a:schemeClr val="accent1"/>
                                      </p:to>
                                    </p:animClr>
                                    <p:set>
                                      <p:cBhvr>
                                        <p:cTn id="21" dur="2000" fill="hold"/>
                                        <p:tgtEl>
                                          <p:spTgt spid="21517"/>
                                        </p:tgtEl>
                                        <p:attrNameLst>
                                          <p:attrName>fill.type</p:attrName>
                                        </p:attrNameLst>
                                      </p:cBhvr>
                                      <p:to>
                                        <p:strVal val="solid"/>
                                      </p:to>
                                    </p:set>
                                    <p:set>
                                      <p:cBhvr>
                                        <p:cTn id="22" dur="2000" fill="hold"/>
                                        <p:tgtEl>
                                          <p:spTgt spid="21517"/>
                                        </p:tgtEl>
                                        <p:attrNameLst>
                                          <p:attrName>fill.on</p:attrName>
                                        </p:attrNameLst>
                                      </p:cBhvr>
                                      <p:to>
                                        <p:strVal val="tru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5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55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mph" presetSubtype="1" nodeType="clickEffect">
                                  <p:stCondLst>
                                    <p:cond delay="0"/>
                                  </p:stCondLst>
                                  <p:childTnLst>
                                    <p:set>
                                      <p:cBhvr>
                                        <p:cTn id="32" dur="indefinite"/>
                                        <p:tgtEl>
                                          <p:spTgt spid="21515"/>
                                        </p:tgtEl>
                                        <p:attrNameLst>
                                          <p:attrName>fillcolor</p:attrName>
                                        </p:attrNameLst>
                                      </p:cBhvr>
                                      <p:to>
                                        <p:clrVal>
                                          <a:schemeClr val="accent1"/>
                                        </p:clrVal>
                                      </p:to>
                                    </p:set>
                                    <p:set>
                                      <p:cBhvr>
                                        <p:cTn id="33" dur="indefinite"/>
                                        <p:tgtEl>
                                          <p:spTgt spid="21515"/>
                                        </p:tgtEl>
                                        <p:attrNameLst>
                                          <p:attrName>fill.type</p:attrName>
                                        </p:attrNameLst>
                                      </p:cBhvr>
                                      <p:to>
                                        <p:strVal val="solid"/>
                                      </p:to>
                                    </p:set>
                                    <p:set>
                                      <p:cBhvr>
                                        <p:cTn id="34" dur="indefinite"/>
                                        <p:tgtEl>
                                          <p:spTgt spid="21515"/>
                                        </p:tgtEl>
                                        <p:attrNameLst>
                                          <p:attrName>fill.on</p:attrName>
                                        </p:attrNameLst>
                                      </p:cBhvr>
                                      <p:to>
                                        <p:strVal val="tru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55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55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mph" presetSubtype="1" nodeType="clickEffect">
                                  <p:stCondLst>
                                    <p:cond delay="0"/>
                                  </p:stCondLst>
                                  <p:childTnLst>
                                    <p:set>
                                      <p:cBhvr>
                                        <p:cTn id="44" dur="indefinite"/>
                                        <p:tgtEl>
                                          <p:spTgt spid="21516"/>
                                        </p:tgtEl>
                                        <p:attrNameLst>
                                          <p:attrName>fillcolor</p:attrName>
                                        </p:attrNameLst>
                                      </p:cBhvr>
                                      <p:to>
                                        <p:clrVal>
                                          <a:schemeClr val="accent1"/>
                                        </p:clrVal>
                                      </p:to>
                                    </p:set>
                                    <p:set>
                                      <p:cBhvr>
                                        <p:cTn id="45" dur="indefinite"/>
                                        <p:tgtEl>
                                          <p:spTgt spid="21516"/>
                                        </p:tgtEl>
                                        <p:attrNameLst>
                                          <p:attrName>fill.type</p:attrName>
                                        </p:attrNameLst>
                                      </p:cBhvr>
                                      <p:to>
                                        <p:strVal val="solid"/>
                                      </p:to>
                                    </p:set>
                                    <p:set>
                                      <p:cBhvr>
                                        <p:cTn id="46" dur="indefinite"/>
                                        <p:tgtEl>
                                          <p:spTgt spid="21516"/>
                                        </p:tgtEl>
                                        <p:attrNameLst>
                                          <p:attrName>fill.on</p:attrName>
                                        </p:attrNameLst>
                                      </p:cBhvr>
                                      <p:to>
                                        <p:strVal val="tru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56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56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mph" presetSubtype="1" nodeType="clickEffect">
                                  <p:stCondLst>
                                    <p:cond delay="0"/>
                                  </p:stCondLst>
                                  <p:childTnLst>
                                    <p:set>
                                      <p:cBhvr>
                                        <p:cTn id="56" dur="indefinite"/>
                                        <p:tgtEl>
                                          <p:spTgt spid="21509"/>
                                        </p:tgtEl>
                                        <p:attrNameLst>
                                          <p:attrName>fillcolor</p:attrName>
                                        </p:attrNameLst>
                                      </p:cBhvr>
                                      <p:to>
                                        <p:clrVal>
                                          <a:schemeClr val="accent1"/>
                                        </p:clrVal>
                                      </p:to>
                                    </p:set>
                                    <p:set>
                                      <p:cBhvr>
                                        <p:cTn id="57" dur="indefinite"/>
                                        <p:tgtEl>
                                          <p:spTgt spid="21509"/>
                                        </p:tgtEl>
                                        <p:attrNameLst>
                                          <p:attrName>fill.type</p:attrName>
                                        </p:attrNameLst>
                                      </p:cBhvr>
                                      <p:to>
                                        <p:strVal val="solid"/>
                                      </p:to>
                                    </p:set>
                                    <p:set>
                                      <p:cBhvr>
                                        <p:cTn id="58" dur="indefinite"/>
                                        <p:tgtEl>
                                          <p:spTgt spid="21509"/>
                                        </p:tgtEl>
                                        <p:attrNameLst>
                                          <p:attrName>fill.on</p:attrName>
                                        </p:attrNameLst>
                                      </p:cBhvr>
                                      <p:to>
                                        <p:strVal val="tru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2156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1565"/>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1562"/>
                                        </p:tgtEl>
                                        <p:attrNameLst>
                                          <p:attrName>style.visibility</p:attrName>
                                        </p:attrNameLst>
                                      </p:cBhvr>
                                      <p:to>
                                        <p:strVal val="visible"/>
                                      </p:to>
                                    </p:set>
                                    <p:anim calcmode="lin" valueType="num">
                                      <p:cBhvr additive="base">
                                        <p:cTn id="69" dur="500" fill="hold"/>
                                        <p:tgtEl>
                                          <p:spTgt spid="21562"/>
                                        </p:tgtEl>
                                        <p:attrNameLst>
                                          <p:attrName>ppt_x</p:attrName>
                                        </p:attrNameLst>
                                      </p:cBhvr>
                                      <p:tavLst>
                                        <p:tav tm="0">
                                          <p:val>
                                            <p:strVal val="#ppt_x"/>
                                          </p:val>
                                        </p:tav>
                                        <p:tav tm="100000">
                                          <p:val>
                                            <p:strVal val="#ppt_x"/>
                                          </p:val>
                                        </p:tav>
                                      </p:tavLst>
                                    </p:anim>
                                    <p:anim calcmode="lin" valueType="num">
                                      <p:cBhvr additive="base">
                                        <p:cTn id="70" dur="500" fill="hold"/>
                                        <p:tgtEl>
                                          <p:spTgt spid="215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48" grpId="0" animBg="1"/>
      <p:bldP spid="21551" grpId="0" animBg="1"/>
      <p:bldP spid="21552" grpId="0" animBg="1"/>
      <p:bldP spid="21553" grpId="0" animBg="1"/>
      <p:bldP spid="21554" grpId="0" animBg="1"/>
      <p:bldP spid="21555" grpId="0" animBg="1"/>
      <p:bldP spid="21556" grpId="0" animBg="1"/>
      <p:bldP spid="21557" grpId="0" animBg="1"/>
      <p:bldP spid="21558" grpId="0" animBg="1"/>
      <p:bldP spid="21559" grpId="0" animBg="1"/>
      <p:bldP spid="21560" grpId="0" animBg="1"/>
      <p:bldP spid="21561" grpId="0" animBg="1"/>
      <p:bldP spid="21561" grpId="1" animBg="1"/>
      <p:bldP spid="21562" grpId="0"/>
      <p:bldP spid="2156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ctrTitle"/>
          </p:nvPr>
        </p:nvSpPr>
        <p:spPr/>
        <p:txBody>
          <a:bodyPr/>
          <a:lstStyle/>
          <a:p>
            <a:r>
              <a:rPr lang="en-US" dirty="0" err="1" smtClean="0"/>
              <a:t>PrOPOSED</a:t>
            </a:r>
            <a:r>
              <a:rPr lang="en-US" dirty="0" smtClean="0"/>
              <a:t> </a:t>
            </a:r>
            <a:r>
              <a:rPr lang="en-US" dirty="0" smtClean="0"/>
              <a:t>Framework</a:t>
            </a:r>
          </a:p>
        </p:txBody>
      </p:sp>
    </p:spTree>
    <p:extLst>
      <p:ext uri="{BB962C8B-B14F-4D97-AF65-F5344CB8AC3E}">
        <p14:creationId xmlns:p14="http://schemas.microsoft.com/office/powerpoint/2010/main" val="2233884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itle 1"/>
          <p:cNvSpPr>
            <a:spLocks noGrp="1"/>
          </p:cNvSpPr>
          <p:nvPr>
            <p:ph type="title"/>
          </p:nvPr>
        </p:nvSpPr>
        <p:spPr/>
        <p:txBody>
          <a:bodyPr/>
          <a:lstStyle/>
          <a:p>
            <a:r>
              <a:rPr lang="en-US" smtClean="0"/>
              <a:t>Solution Framework</a:t>
            </a:r>
            <a:endParaRPr lang="en-IN" smtClean="0"/>
          </a:p>
        </p:txBody>
      </p:sp>
      <p:sp>
        <p:nvSpPr>
          <p:cNvPr id="1030" name="Content Placeholder 2"/>
          <p:cNvSpPr>
            <a:spLocks noGrp="1"/>
          </p:cNvSpPr>
          <p:nvPr>
            <p:ph idx="1"/>
          </p:nvPr>
        </p:nvSpPr>
        <p:spPr/>
        <p:txBody>
          <a:bodyPr/>
          <a:lstStyle/>
          <a:p>
            <a:r>
              <a:rPr lang="en-US" sz="2400" dirty="0" smtClean="0"/>
              <a:t>Assuming </a:t>
            </a:r>
            <a:r>
              <a:rPr lang="en-US" sz="2400" dirty="0" smtClean="0">
                <a:solidFill>
                  <a:srgbClr val="FF0000"/>
                </a:solidFill>
              </a:rPr>
              <a:t>independence</a:t>
            </a:r>
            <a:r>
              <a:rPr lang="en-US" sz="2400" dirty="0" smtClean="0"/>
              <a:t>, we define </a:t>
            </a:r>
          </a:p>
          <a:p>
            <a:endParaRPr lang="en-US" sz="2400" dirty="0" smtClean="0"/>
          </a:p>
          <a:p>
            <a:pPr lvl="1"/>
            <a:endParaRPr lang="en-US" sz="2000" i="1" dirty="0" smtClean="0"/>
          </a:p>
          <a:p>
            <a:pPr lvl="1"/>
            <a:r>
              <a:rPr lang="en-US" sz="2000" i="1" dirty="0" err="1" smtClean="0"/>
              <a:t>p</a:t>
            </a:r>
            <a:r>
              <a:rPr lang="en-US" sz="2000" i="1" baseline="-25000" dirty="0" err="1" smtClean="0"/>
              <a:t>v,u</a:t>
            </a:r>
            <a:r>
              <a:rPr lang="en-US" sz="2000" dirty="0" smtClean="0"/>
              <a:t> : influence probability of user </a:t>
            </a:r>
            <a:r>
              <a:rPr lang="en-US" sz="2000" i="1" dirty="0" smtClean="0"/>
              <a:t>v</a:t>
            </a:r>
            <a:r>
              <a:rPr lang="en-US" sz="2000" dirty="0" smtClean="0"/>
              <a:t> on user </a:t>
            </a:r>
            <a:r>
              <a:rPr lang="en-US" sz="2000" i="1" dirty="0" smtClean="0"/>
              <a:t>u</a:t>
            </a:r>
            <a:endParaRPr lang="en-US" dirty="0" smtClean="0">
              <a:solidFill>
                <a:srgbClr val="FF0000"/>
              </a:solidFill>
            </a:endParaRPr>
          </a:p>
          <a:p>
            <a:r>
              <a:rPr lang="en-US" sz="2400" dirty="0" smtClean="0">
                <a:solidFill>
                  <a:srgbClr val="FF0000"/>
                </a:solidFill>
              </a:rPr>
              <a:t>Consistent</a:t>
            </a:r>
            <a:r>
              <a:rPr lang="en-US" sz="2400" dirty="0" smtClean="0"/>
              <a:t> with the existing propagation models – </a:t>
            </a:r>
            <a:r>
              <a:rPr lang="en-US" sz="2400" dirty="0" err="1" smtClean="0"/>
              <a:t>monotonocity</a:t>
            </a:r>
            <a:r>
              <a:rPr lang="en-US" sz="2400" dirty="0" smtClean="0"/>
              <a:t>, </a:t>
            </a:r>
            <a:r>
              <a:rPr lang="en-US" sz="2400" dirty="0" err="1" smtClean="0"/>
              <a:t>submodularity</a:t>
            </a:r>
            <a:r>
              <a:rPr lang="en-US" sz="2400" dirty="0" smtClean="0"/>
              <a:t>.</a:t>
            </a:r>
          </a:p>
          <a:p>
            <a:r>
              <a:rPr lang="en-US" sz="2400" dirty="0" smtClean="0"/>
              <a:t>It is </a:t>
            </a:r>
            <a:r>
              <a:rPr lang="en-US" sz="2400" dirty="0" smtClean="0">
                <a:solidFill>
                  <a:srgbClr val="FF0000"/>
                </a:solidFill>
              </a:rPr>
              <a:t>incremental</a:t>
            </a:r>
            <a:r>
              <a:rPr lang="en-US" sz="2400" dirty="0" smtClean="0"/>
              <a:t>. i.e.               </a:t>
            </a:r>
            <a:r>
              <a:rPr lang="en-US" sz="2400" dirty="0" smtClean="0"/>
              <a:t>   can </a:t>
            </a:r>
            <a:r>
              <a:rPr lang="en-US" sz="2400" dirty="0" smtClean="0"/>
              <a:t>be updated incrementally using </a:t>
            </a:r>
          </a:p>
          <a:p>
            <a:endParaRPr lang="en-US" sz="2400" dirty="0" smtClean="0"/>
          </a:p>
          <a:p>
            <a:r>
              <a:rPr lang="en-US" sz="2400" dirty="0" smtClean="0"/>
              <a:t>Our aim is to learn </a:t>
            </a:r>
            <a:r>
              <a:rPr lang="en-US" sz="2400" i="1" dirty="0" err="1" smtClean="0"/>
              <a:t>p</a:t>
            </a:r>
            <a:r>
              <a:rPr lang="en-US" sz="2400" i="1" baseline="-25000" dirty="0" err="1" smtClean="0"/>
              <a:t>v,u</a:t>
            </a:r>
            <a:r>
              <a:rPr lang="en-US" sz="2400" dirty="0" smtClean="0"/>
              <a:t> for all </a:t>
            </a:r>
            <a:r>
              <a:rPr lang="en-US" sz="2400" dirty="0" smtClean="0"/>
              <a:t>edges from the training set (social network + action log).</a:t>
            </a:r>
            <a:endParaRPr lang="en-US" sz="2400" dirty="0" smtClean="0"/>
          </a:p>
        </p:txBody>
      </p:sp>
      <p:sp>
        <p:nvSpPr>
          <p:cNvPr id="1032"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C77EC80-DC32-4CD2-A75E-996853AE32F7}" type="slidenum">
              <a:rPr lang="en-US"/>
              <a:pPr eaLnBrk="1" hangingPunct="1"/>
              <a:t>16</a:t>
            </a:fld>
            <a:endParaRPr lang="en-US"/>
          </a:p>
        </p:txBody>
      </p:sp>
      <p:graphicFrame>
        <p:nvGraphicFramePr>
          <p:cNvPr id="1026" name="Object 2"/>
          <p:cNvGraphicFramePr>
            <a:graphicFrameLocks noChangeAspect="1"/>
          </p:cNvGraphicFramePr>
          <p:nvPr/>
        </p:nvGraphicFramePr>
        <p:xfrm>
          <a:off x="2714625" y="2181225"/>
          <a:ext cx="2857500" cy="592138"/>
        </p:xfrm>
        <a:graphic>
          <a:graphicData uri="http://schemas.openxmlformats.org/presentationml/2006/ole">
            <mc:AlternateContent xmlns:mc="http://schemas.openxmlformats.org/markup-compatibility/2006">
              <mc:Choice xmlns:v="urn:schemas-microsoft-com:vml" Requires="v">
                <p:oleObj spid="_x0000_s1116" name="Equation" r:id="rId4" imgW="1409400" imgH="291960" progId="Equation.3">
                  <p:embed/>
                </p:oleObj>
              </mc:Choice>
              <mc:Fallback>
                <p:oleObj name="Equation" r:id="rId4" imgW="1409400" imgH="291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4625" y="2181225"/>
                        <a:ext cx="2857500" cy="592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4"/>
          <p:cNvGraphicFramePr>
            <a:graphicFrameLocks noChangeAspect="1"/>
          </p:cNvGraphicFramePr>
          <p:nvPr>
            <p:extLst>
              <p:ext uri="{D42A27DB-BD31-4B8C-83A1-F6EECF244321}">
                <p14:modId xmlns:p14="http://schemas.microsoft.com/office/powerpoint/2010/main" val="1567405111"/>
              </p:ext>
            </p:extLst>
          </p:nvPr>
        </p:nvGraphicFramePr>
        <p:xfrm>
          <a:off x="3524250" y="4071938"/>
          <a:ext cx="1428750" cy="414337"/>
        </p:xfrm>
        <a:graphic>
          <a:graphicData uri="http://schemas.openxmlformats.org/presentationml/2006/ole">
            <mc:AlternateContent xmlns:mc="http://schemas.openxmlformats.org/markup-compatibility/2006">
              <mc:Choice xmlns:v="urn:schemas-microsoft-com:vml" Requires="v">
                <p:oleObj spid="_x0000_s1117" name="Equation" r:id="rId6" imgW="787320" imgH="228600" progId="Equation.3">
                  <p:embed/>
                </p:oleObj>
              </mc:Choice>
              <mc:Fallback>
                <p:oleObj name="Equation" r:id="rId6" imgW="78732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24250" y="4071938"/>
                        <a:ext cx="1428750"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8" name="Object 5"/>
          <p:cNvGraphicFramePr>
            <a:graphicFrameLocks noChangeAspect="1"/>
          </p:cNvGraphicFramePr>
          <p:nvPr>
            <p:extLst>
              <p:ext uri="{D42A27DB-BD31-4B8C-83A1-F6EECF244321}">
                <p14:modId xmlns:p14="http://schemas.microsoft.com/office/powerpoint/2010/main" val="4130219246"/>
              </p:ext>
            </p:extLst>
          </p:nvPr>
        </p:nvGraphicFramePr>
        <p:xfrm>
          <a:off x="3429000" y="4429125"/>
          <a:ext cx="1500188" cy="390525"/>
        </p:xfrm>
        <a:graphic>
          <a:graphicData uri="http://schemas.openxmlformats.org/presentationml/2006/ole">
            <mc:AlternateContent xmlns:mc="http://schemas.openxmlformats.org/markup-compatibility/2006">
              <mc:Choice xmlns:v="urn:schemas-microsoft-com:vml" Requires="v">
                <p:oleObj spid="_x0000_s1118" name="Equation" r:id="rId8" imgW="927000" imgH="241200" progId="Equation.3">
                  <p:embed/>
                </p:oleObj>
              </mc:Choice>
              <mc:Fallback>
                <p:oleObj name="Equation" r:id="rId8" imgW="927000" imgH="2412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29000" y="4429125"/>
                        <a:ext cx="1500188"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38575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30">
                                            <p:txEl>
                                              <p:pRg st="4" end="4"/>
                                            </p:txEl>
                                          </p:spTgt>
                                        </p:tgtEl>
                                        <p:attrNameLst>
                                          <p:attrName>style.visibility</p:attrName>
                                        </p:attrNameLst>
                                      </p:cBhvr>
                                      <p:to>
                                        <p:strVal val="visible"/>
                                      </p:to>
                                    </p:set>
                                    <p:animEffect transition="in" filter="blinds(horizontal)">
                                      <p:cBhvr>
                                        <p:cTn id="7" dur="500"/>
                                        <p:tgtEl>
                                          <p:spTgt spid="1030">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30">
                                            <p:txEl>
                                              <p:pRg st="5" end="5"/>
                                            </p:txEl>
                                          </p:spTgt>
                                        </p:tgtEl>
                                        <p:attrNameLst>
                                          <p:attrName>style.visibility</p:attrName>
                                        </p:attrNameLst>
                                      </p:cBhvr>
                                      <p:to>
                                        <p:strVal val="visible"/>
                                      </p:to>
                                    </p:set>
                                    <p:animEffect transition="in" filter="blinds(horizontal)">
                                      <p:cBhvr>
                                        <p:cTn id="12" dur="500"/>
                                        <p:tgtEl>
                                          <p:spTgt spid="1030">
                                            <p:txEl>
                                              <p:pRg st="5" end="5"/>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blinds(horizontal)">
                                      <p:cBhvr>
                                        <p:cTn id="15" dur="500"/>
                                        <p:tgtEl>
                                          <p:spTgt spid="1027"/>
                                        </p:tgtEl>
                                      </p:cBhvr>
                                    </p:animEffect>
                                  </p:childTnLst>
                                </p:cTn>
                              </p:par>
                              <p:par>
                                <p:cTn id="16" presetID="3" presetClass="entr" presetSubtype="10" fill="hold" nodeType="withEffect">
                                  <p:stCondLst>
                                    <p:cond delay="0"/>
                                  </p:stCondLst>
                                  <p:childTnLst>
                                    <p:set>
                                      <p:cBhvr>
                                        <p:cTn id="17" dur="1" fill="hold">
                                          <p:stCondLst>
                                            <p:cond delay="0"/>
                                          </p:stCondLst>
                                        </p:cTn>
                                        <p:tgtEl>
                                          <p:spTgt spid="1028"/>
                                        </p:tgtEl>
                                        <p:attrNameLst>
                                          <p:attrName>style.visibility</p:attrName>
                                        </p:attrNameLst>
                                      </p:cBhvr>
                                      <p:to>
                                        <p:strVal val="visible"/>
                                      </p:to>
                                    </p:set>
                                    <p:animEffect transition="in" filter="blinds(horizontal)">
                                      <p:cBhvr>
                                        <p:cTn id="18" dur="500"/>
                                        <p:tgtEl>
                                          <p:spTgt spid="102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1030">
                                            <p:txEl>
                                              <p:pRg st="7" end="7"/>
                                            </p:txEl>
                                          </p:spTgt>
                                        </p:tgtEl>
                                        <p:attrNameLst>
                                          <p:attrName>style.visibility</p:attrName>
                                        </p:attrNameLst>
                                      </p:cBhvr>
                                      <p:to>
                                        <p:strVal val="visible"/>
                                      </p:to>
                                    </p:set>
                                    <p:animEffect transition="in" filter="blinds(horizontal)">
                                      <p:cBhvr>
                                        <p:cTn id="23" dur="500"/>
                                        <p:tgtEl>
                                          <p:spTgt spid="103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Influence Models</a:t>
            </a:r>
            <a:endParaRPr lang="en-IN" smtClean="0"/>
          </a:p>
        </p:txBody>
      </p:sp>
      <p:sp>
        <p:nvSpPr>
          <p:cNvPr id="26627" name="Content Placeholder 2"/>
          <p:cNvSpPr>
            <a:spLocks noGrp="1"/>
          </p:cNvSpPr>
          <p:nvPr>
            <p:ph idx="1"/>
          </p:nvPr>
        </p:nvSpPr>
        <p:spPr/>
        <p:txBody>
          <a:bodyPr/>
          <a:lstStyle/>
          <a:p>
            <a:r>
              <a:rPr lang="en-US" sz="2400" smtClean="0"/>
              <a:t>Static Models</a:t>
            </a:r>
          </a:p>
          <a:p>
            <a:pPr lvl="1"/>
            <a:r>
              <a:rPr lang="en-US" sz="2000" smtClean="0"/>
              <a:t>Assume that influence probabilities are static and do not change over time.</a:t>
            </a:r>
          </a:p>
          <a:p>
            <a:pPr lvl="1"/>
            <a:endParaRPr lang="en-US" sz="2000" smtClean="0"/>
          </a:p>
          <a:p>
            <a:r>
              <a:rPr lang="en-US" sz="2400" smtClean="0"/>
              <a:t>Continuous Time (CT) Model</a:t>
            </a:r>
            <a:r>
              <a:rPr lang="en-IN" sz="2400" smtClean="0"/>
              <a:t>s</a:t>
            </a:r>
          </a:p>
          <a:p>
            <a:pPr lvl="1"/>
            <a:r>
              <a:rPr lang="en-US" sz="2000" smtClean="0"/>
              <a:t>Influence probabilities are continuous functions of time.</a:t>
            </a:r>
          </a:p>
          <a:p>
            <a:pPr lvl="1"/>
            <a:r>
              <a:rPr lang="en-US" sz="2000" smtClean="0"/>
              <a:t>Not incremental, hence very expensive to apply on large datasets.</a:t>
            </a:r>
          </a:p>
          <a:p>
            <a:pPr lvl="1"/>
            <a:endParaRPr lang="en-US" sz="2000" smtClean="0"/>
          </a:p>
          <a:p>
            <a:r>
              <a:rPr lang="en-US" sz="2400" smtClean="0"/>
              <a:t>Discrete Time (DT) Models</a:t>
            </a:r>
          </a:p>
          <a:p>
            <a:pPr lvl="1"/>
            <a:r>
              <a:rPr lang="en-US" sz="2000" smtClean="0"/>
              <a:t>Approximation of CT models.</a:t>
            </a:r>
          </a:p>
          <a:p>
            <a:pPr lvl="1"/>
            <a:r>
              <a:rPr lang="en-US" sz="2000" smtClean="0"/>
              <a:t>Incremental, hence efficient.</a:t>
            </a:r>
          </a:p>
        </p:txBody>
      </p:sp>
      <p:sp>
        <p:nvSpPr>
          <p:cNvPr id="2662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E4C23313-B1E9-4042-9BEA-3F9FE599EEBA}" type="slidenum">
              <a:rPr lang="en-US"/>
              <a:pPr eaLnBrk="1" hangingPunct="1"/>
              <a:t>17</a:t>
            </a:fld>
            <a:endParaRPr lang="en-US"/>
          </a:p>
        </p:txBody>
      </p:sp>
    </p:spTree>
    <p:extLst>
      <p:ext uri="{BB962C8B-B14F-4D97-AF65-F5344CB8AC3E}">
        <p14:creationId xmlns:p14="http://schemas.microsoft.com/office/powerpoint/2010/main" val="1018958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Static Models</a:t>
            </a:r>
          </a:p>
        </p:txBody>
      </p:sp>
      <p:sp>
        <p:nvSpPr>
          <p:cNvPr id="27651" name="Content Placeholder 2"/>
          <p:cNvSpPr>
            <a:spLocks noGrp="1"/>
          </p:cNvSpPr>
          <p:nvPr>
            <p:ph idx="1"/>
          </p:nvPr>
        </p:nvSpPr>
        <p:spPr/>
        <p:txBody>
          <a:bodyPr/>
          <a:lstStyle/>
          <a:p>
            <a:r>
              <a:rPr lang="en-US" dirty="0" smtClean="0"/>
              <a:t>4 variants</a:t>
            </a:r>
          </a:p>
          <a:p>
            <a:pPr lvl="1"/>
            <a:r>
              <a:rPr lang="en-US" dirty="0" smtClean="0"/>
              <a:t>Bernoulli as running example</a:t>
            </a:r>
            <a:r>
              <a:rPr lang="en-US" dirty="0" smtClean="0"/>
              <a:t>.</a:t>
            </a:r>
          </a:p>
          <a:p>
            <a:pPr lvl="1"/>
            <a:endParaRPr lang="en-US" dirty="0"/>
          </a:p>
          <a:p>
            <a:pPr lvl="1"/>
            <a:endParaRPr lang="en-US" dirty="0" smtClean="0"/>
          </a:p>
          <a:p>
            <a:pPr lvl="1"/>
            <a:endParaRPr lang="en-US" dirty="0" smtClean="0"/>
          </a:p>
          <a:p>
            <a:r>
              <a:rPr lang="en-US" dirty="0" smtClean="0"/>
              <a:t>Incremental hence most efficient.</a:t>
            </a:r>
          </a:p>
          <a:p>
            <a:r>
              <a:rPr lang="en-US" dirty="0" smtClean="0"/>
              <a:t>We omit details </a:t>
            </a:r>
            <a:r>
              <a:rPr lang="en-US" dirty="0" smtClean="0"/>
              <a:t>of other static models here</a:t>
            </a:r>
            <a:endParaRPr lang="en-US" dirty="0" smtClean="0"/>
          </a:p>
        </p:txBody>
      </p:sp>
      <p:sp>
        <p:nvSpPr>
          <p:cNvPr id="2765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F3A7AC3-AC31-4313-B058-CBFA67F96E68}" type="slidenum">
              <a:rPr lang="en-US"/>
              <a:pPr eaLnBrk="1" hangingPunct="1"/>
              <a:t>18</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3468" y="2514600"/>
            <a:ext cx="1623332" cy="631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2710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Time Conscious Models</a:t>
            </a:r>
            <a:endParaRPr lang="en-IN" smtClean="0"/>
          </a:p>
        </p:txBody>
      </p:sp>
      <p:sp>
        <p:nvSpPr>
          <p:cNvPr id="30723" name="Content Placeholder 2"/>
          <p:cNvSpPr>
            <a:spLocks noGrp="1"/>
          </p:cNvSpPr>
          <p:nvPr>
            <p:ph sz="half" idx="1"/>
          </p:nvPr>
        </p:nvSpPr>
        <p:spPr>
          <a:xfrm>
            <a:off x="457200" y="1600200"/>
            <a:ext cx="4038600" cy="3757613"/>
          </a:xfrm>
          <a:prstGeom prst="rect">
            <a:avLst/>
          </a:prstGeom>
        </p:spPr>
        <p:txBody>
          <a:bodyPr>
            <a:normAutofit fontScale="85000" lnSpcReduction="20000"/>
          </a:bodyPr>
          <a:lstStyle/>
          <a:p>
            <a:r>
              <a:rPr lang="en-US" sz="2400" dirty="0" smtClean="0"/>
              <a:t>Do influence probabilities remain constant independently of time</a:t>
            </a:r>
            <a:r>
              <a:rPr lang="en-US" sz="2400" dirty="0" smtClean="0"/>
              <a:t>?</a:t>
            </a:r>
          </a:p>
          <a:p>
            <a:endParaRPr lang="en-US" sz="2400" dirty="0" smtClean="0"/>
          </a:p>
          <a:p>
            <a:r>
              <a:rPr lang="en-US" sz="2400" dirty="0"/>
              <a:t>Study the </a:t>
            </a:r>
            <a:r>
              <a:rPr lang="en-US" sz="2400" dirty="0" smtClean="0"/>
              <a:t># of actions propagated </a:t>
            </a:r>
            <a:r>
              <a:rPr lang="en-US" sz="2400" dirty="0"/>
              <a:t>between pairs of neighbors in </a:t>
            </a:r>
            <a:r>
              <a:rPr lang="en-US" sz="2400" dirty="0" smtClean="0"/>
              <a:t>Flickr and </a:t>
            </a:r>
            <a:r>
              <a:rPr lang="en-US" sz="2400" dirty="0"/>
              <a:t>plotted it against the time </a:t>
            </a:r>
            <a:endParaRPr lang="en-US" sz="2400" dirty="0" smtClean="0"/>
          </a:p>
          <a:p>
            <a:pPr lvl="1"/>
            <a:r>
              <a:rPr lang="en-IN" sz="2000" dirty="0" smtClean="0"/>
              <a:t>Influence decays exponentially</a:t>
            </a:r>
            <a:endParaRPr lang="en-US" sz="2000" dirty="0"/>
          </a:p>
          <a:p>
            <a:endParaRPr lang="en-US" sz="2400" dirty="0" smtClean="0"/>
          </a:p>
          <a:p>
            <a:r>
              <a:rPr lang="en-IN" sz="2400" dirty="0" smtClean="0"/>
              <a:t>We propose </a:t>
            </a:r>
            <a:r>
              <a:rPr lang="en-IN" sz="2400" dirty="0" smtClean="0">
                <a:solidFill>
                  <a:srgbClr val="FF0000"/>
                </a:solidFill>
              </a:rPr>
              <a:t>Continuous Time (CT) Model</a:t>
            </a:r>
          </a:p>
          <a:p>
            <a:pPr lvl="1"/>
            <a:r>
              <a:rPr lang="en-IN" sz="2000" dirty="0" smtClean="0"/>
              <a:t>Based on exponential decay distribution</a:t>
            </a:r>
          </a:p>
        </p:txBody>
      </p:sp>
      <p:sp>
        <p:nvSpPr>
          <p:cNvPr id="8" name="Content Placeholder 2"/>
          <p:cNvSpPr>
            <a:spLocks noGrp="1"/>
          </p:cNvSpPr>
          <p:nvPr>
            <p:ph sz="half" idx="2"/>
          </p:nvPr>
        </p:nvSpPr>
        <p:spPr>
          <a:xfrm>
            <a:off x="2500313" y="5500688"/>
            <a:ext cx="4038600" cy="928687"/>
          </a:xfrm>
          <a:prstGeom prst="rect">
            <a:avLst/>
          </a:prstGeom>
        </p:spPr>
        <p:txBody>
          <a:bodyPr>
            <a:normAutofit fontScale="85000" lnSpcReduction="20000"/>
          </a:bodyPr>
          <a:lstStyle/>
          <a:p>
            <a:pPr algn="ctr">
              <a:buFont typeface="Wingdings" pitchFamily="2" charset="2"/>
              <a:buNone/>
            </a:pPr>
            <a:r>
              <a:rPr lang="en-US" sz="4000" dirty="0" smtClean="0"/>
              <a:t>NO</a:t>
            </a:r>
            <a:endParaRPr lang="en-US" sz="2400" dirty="0" smtClean="0"/>
          </a:p>
          <a:p>
            <a:endParaRPr lang="en-IN" dirty="0" smtClean="0"/>
          </a:p>
        </p:txBody>
      </p:sp>
      <p:sp>
        <p:nvSpPr>
          <p:cNvPr id="28679" name="Slide Number Placeholder 10"/>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3006419-2BAB-46C8-AFAE-4B7EAE6704DA}" type="slidenum">
              <a:rPr lang="en-US"/>
              <a:pPr eaLnBrk="1" hangingPunct="1"/>
              <a:t>19</a:t>
            </a:fld>
            <a:endParaRPr lang="en-US"/>
          </a:p>
        </p:txBody>
      </p:sp>
      <p:pic>
        <p:nvPicPr>
          <p:cNvPr id="28676" name="Picture 6" descr="data_analysis_week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14875" y="1743075"/>
            <a:ext cx="34290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33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Content</a:t>
            </a:r>
            <a:endParaRPr lang="en-US" dirty="0" smtClean="0"/>
          </a:p>
        </p:txBody>
      </p:sp>
      <p:sp>
        <p:nvSpPr>
          <p:cNvPr id="14339" name="Rectangle 4"/>
          <p:cNvSpPr>
            <a:spLocks noGrp="1" noChangeArrowheads="1"/>
          </p:cNvSpPr>
          <p:nvPr>
            <p:ph type="body" sz="half" idx="1"/>
          </p:nvPr>
        </p:nvSpPr>
        <p:spPr/>
        <p:txBody>
          <a:bodyPr/>
          <a:lstStyle/>
          <a:p>
            <a:pPr eaLnBrk="1" hangingPunct="1"/>
            <a:r>
              <a:rPr lang="en-US" sz="2600" dirty="0" smtClean="0"/>
              <a:t>Motivation</a:t>
            </a:r>
            <a:endParaRPr lang="en-US" sz="2600" dirty="0" smtClean="0"/>
          </a:p>
          <a:p>
            <a:pPr eaLnBrk="1" hangingPunct="1"/>
            <a:r>
              <a:rPr lang="en-US" sz="2600" dirty="0" smtClean="0"/>
              <a:t>Contribution</a:t>
            </a:r>
          </a:p>
          <a:p>
            <a:pPr eaLnBrk="1" hangingPunct="1"/>
            <a:r>
              <a:rPr lang="en-US" sz="2600" dirty="0" smtClean="0"/>
              <a:t>Background</a:t>
            </a:r>
          </a:p>
          <a:p>
            <a:pPr eaLnBrk="1" hangingPunct="1"/>
            <a:r>
              <a:rPr lang="en-US" sz="2600" dirty="0" smtClean="0"/>
              <a:t>Proposed Framework</a:t>
            </a:r>
          </a:p>
          <a:p>
            <a:pPr eaLnBrk="1" hangingPunct="1"/>
            <a:r>
              <a:rPr lang="en-US" sz="2600" dirty="0" smtClean="0"/>
              <a:t>Evaluation</a:t>
            </a:r>
          </a:p>
          <a:p>
            <a:pPr eaLnBrk="1" hangingPunct="1"/>
            <a:r>
              <a:rPr lang="en-US" sz="2600" dirty="0" smtClean="0"/>
              <a:t>Conclusion</a:t>
            </a:r>
            <a:endParaRPr lang="en-US" sz="2600" dirty="0" smtClean="0"/>
          </a:p>
        </p:txBody>
      </p:sp>
      <p:sp>
        <p:nvSpPr>
          <p:cNvPr id="14342"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AE60B4B-D246-439D-8F5E-68894F6212CF}" type="slidenum">
              <a:rPr lang="en-US"/>
              <a:pPr eaLnBrk="1" hangingPunct="1"/>
              <a:t>2</a:t>
            </a:fld>
            <a:endParaRPr lang="en-US"/>
          </a:p>
        </p:txBody>
      </p:sp>
    </p:spTree>
    <p:extLst>
      <p:ext uri="{BB962C8B-B14F-4D97-AF65-F5344CB8AC3E}">
        <p14:creationId xmlns:p14="http://schemas.microsoft.com/office/powerpoint/2010/main" val="892453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Continuous Time Models</a:t>
            </a:r>
            <a:endParaRPr lang="en-IN" smtClean="0"/>
          </a:p>
        </p:txBody>
      </p:sp>
      <p:sp>
        <p:nvSpPr>
          <p:cNvPr id="29699" name="Content Placeholder 2"/>
          <p:cNvSpPr>
            <a:spLocks noGrp="1"/>
          </p:cNvSpPr>
          <p:nvPr>
            <p:ph idx="1"/>
          </p:nvPr>
        </p:nvSpPr>
        <p:spPr/>
        <p:txBody>
          <a:bodyPr/>
          <a:lstStyle/>
          <a:p>
            <a:r>
              <a:rPr lang="en-US" dirty="0" smtClean="0"/>
              <a:t>Best model.</a:t>
            </a:r>
          </a:p>
          <a:p>
            <a:r>
              <a:rPr lang="en-US" dirty="0" smtClean="0"/>
              <a:t>Capable of </a:t>
            </a:r>
            <a:r>
              <a:rPr lang="en-US" dirty="0" smtClean="0">
                <a:solidFill>
                  <a:srgbClr val="FF0000"/>
                </a:solidFill>
              </a:rPr>
              <a:t>predicting time</a:t>
            </a:r>
            <a:r>
              <a:rPr lang="en-US" dirty="0" smtClean="0"/>
              <a:t> at which user is most likely to perform the action.</a:t>
            </a:r>
          </a:p>
          <a:p>
            <a:r>
              <a:rPr lang="en-US" dirty="0" smtClean="0"/>
              <a:t>Not </a:t>
            </a:r>
            <a:r>
              <a:rPr lang="en-US" dirty="0" smtClean="0"/>
              <a:t>incremental: expensive to compute</a:t>
            </a:r>
            <a:endParaRPr lang="en-US" dirty="0" smtClean="0"/>
          </a:p>
          <a:p>
            <a:pPr lvl="1"/>
            <a:r>
              <a:rPr lang="en-US" dirty="0" smtClean="0"/>
              <a:t>Discrete Time Model </a:t>
            </a:r>
          </a:p>
          <a:p>
            <a:pPr lvl="2"/>
            <a:r>
              <a:rPr lang="en-US" dirty="0" smtClean="0"/>
              <a:t>Influence only exist for a certain period</a:t>
            </a:r>
            <a:endParaRPr lang="en-US" dirty="0" smtClean="0"/>
          </a:p>
          <a:p>
            <a:pPr lvl="2"/>
            <a:r>
              <a:rPr lang="en-US" dirty="0" smtClean="0"/>
              <a:t>Incremental</a:t>
            </a:r>
            <a:endParaRPr lang="en-IN" dirty="0" smtClean="0"/>
          </a:p>
        </p:txBody>
      </p:sp>
      <p:sp>
        <p:nvSpPr>
          <p:cNvPr id="29701"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2FB63CEB-34B8-4EE8-A0E4-DA37AD50E49A}" type="slidenum">
              <a:rPr lang="en-US"/>
              <a:pPr eaLnBrk="1" hangingPunct="1"/>
              <a:t>20</a:t>
            </a:fld>
            <a:endParaRPr lang="en-US"/>
          </a:p>
        </p:txBody>
      </p:sp>
    </p:spTree>
    <p:extLst>
      <p:ext uri="{BB962C8B-B14F-4D97-AF65-F5344CB8AC3E}">
        <p14:creationId xmlns:p14="http://schemas.microsoft.com/office/powerpoint/2010/main" val="3345423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CA" smtClean="0"/>
              <a:t>Evaluation Strategy (1/2)</a:t>
            </a:r>
          </a:p>
        </p:txBody>
      </p:sp>
      <p:sp>
        <p:nvSpPr>
          <p:cNvPr id="30723" name="Content Placeholder 2"/>
          <p:cNvSpPr>
            <a:spLocks noGrp="1"/>
          </p:cNvSpPr>
          <p:nvPr>
            <p:ph idx="1"/>
          </p:nvPr>
        </p:nvSpPr>
        <p:spPr/>
        <p:txBody>
          <a:bodyPr/>
          <a:lstStyle/>
          <a:p>
            <a:r>
              <a:rPr lang="en-US" dirty="0" smtClean="0"/>
              <a:t>Split the action log data into training (80%) and testing (20%). </a:t>
            </a:r>
          </a:p>
          <a:p>
            <a:pPr lvl="1"/>
            <a:r>
              <a:rPr lang="en-US" dirty="0" smtClean="0"/>
              <a:t>User “James” have joined “Whistler Mountain” community at time 5.</a:t>
            </a:r>
          </a:p>
          <a:p>
            <a:endParaRPr lang="en-CA" dirty="0" smtClean="0"/>
          </a:p>
          <a:p>
            <a:r>
              <a:rPr lang="en-CA" dirty="0" smtClean="0"/>
              <a:t>In testing phase, we ask the model to predict whether user will become active or not</a:t>
            </a:r>
          </a:p>
          <a:p>
            <a:pPr lvl="1"/>
            <a:r>
              <a:rPr lang="en-CA" dirty="0" smtClean="0"/>
              <a:t>Given all the </a:t>
            </a:r>
            <a:r>
              <a:rPr lang="en-CA" dirty="0" err="1" smtClean="0"/>
              <a:t>neighbors</a:t>
            </a:r>
            <a:r>
              <a:rPr lang="en-CA" dirty="0" smtClean="0"/>
              <a:t> who are active</a:t>
            </a:r>
          </a:p>
          <a:p>
            <a:pPr lvl="1"/>
            <a:r>
              <a:rPr lang="en-CA" dirty="0" smtClean="0">
                <a:solidFill>
                  <a:srgbClr val="FF0000"/>
                </a:solidFill>
              </a:rPr>
              <a:t>Binary Classification</a:t>
            </a:r>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DCDFB577-4A04-4A36-BD7C-D3A6F46E8762}" type="slidenum">
              <a:rPr lang="en-US"/>
              <a:pPr eaLnBrk="1" hangingPunct="1"/>
              <a:t>21</a:t>
            </a:fld>
            <a:endParaRPr lang="en-US"/>
          </a:p>
        </p:txBody>
      </p:sp>
    </p:spTree>
    <p:extLst>
      <p:ext uri="{BB962C8B-B14F-4D97-AF65-F5344CB8AC3E}">
        <p14:creationId xmlns:p14="http://schemas.microsoft.com/office/powerpoint/2010/main" val="22321441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Evaluation Strategy (2/2)</a:t>
            </a:r>
            <a:endParaRPr lang="en-IN" smtClean="0"/>
          </a:p>
        </p:txBody>
      </p:sp>
      <p:sp>
        <p:nvSpPr>
          <p:cNvPr id="29699" name="Content Placeholder 2"/>
          <p:cNvSpPr>
            <a:spLocks noGrp="1"/>
          </p:cNvSpPr>
          <p:nvPr>
            <p:ph sz="half" idx="1"/>
          </p:nvPr>
        </p:nvSpPr>
        <p:spPr>
          <a:xfrm>
            <a:off x="457200" y="1600200"/>
            <a:ext cx="4038600" cy="4530725"/>
          </a:xfrm>
          <a:prstGeom prst="rect">
            <a:avLst/>
          </a:prstGeom>
        </p:spPr>
        <p:txBody>
          <a:bodyPr/>
          <a:lstStyle/>
          <a:p>
            <a:r>
              <a:rPr lang="en-US" sz="2000" dirty="0" smtClean="0"/>
              <a:t>We ignore all the cases when none of the user’s friends is active</a:t>
            </a:r>
          </a:p>
          <a:p>
            <a:pPr lvl="1"/>
            <a:r>
              <a:rPr lang="en-US" sz="1600" dirty="0" smtClean="0"/>
              <a:t>As then the model is inapplicable.</a:t>
            </a:r>
          </a:p>
          <a:p>
            <a:endParaRPr lang="en-US" sz="2000" dirty="0" smtClean="0"/>
          </a:p>
          <a:p>
            <a:r>
              <a:rPr lang="en-US" sz="2000" dirty="0" smtClean="0"/>
              <a:t>We use </a:t>
            </a:r>
            <a:r>
              <a:rPr lang="en-US" sz="2000" dirty="0" smtClean="0">
                <a:solidFill>
                  <a:srgbClr val="FF0000"/>
                </a:solidFill>
              </a:rPr>
              <a:t>ROC</a:t>
            </a:r>
            <a:r>
              <a:rPr lang="en-US" sz="2000" dirty="0" smtClean="0"/>
              <a:t> (Receiver Operating Characteristics) curves</a:t>
            </a:r>
          </a:p>
          <a:p>
            <a:pPr lvl="1"/>
            <a:r>
              <a:rPr lang="en-US" sz="1800" dirty="0" smtClean="0"/>
              <a:t>True Positive Rate (TPR) </a:t>
            </a:r>
            <a:r>
              <a:rPr lang="en-US" sz="1800" dirty="0" err="1" smtClean="0"/>
              <a:t>vs</a:t>
            </a:r>
            <a:r>
              <a:rPr lang="en-US" sz="1800" dirty="0" smtClean="0"/>
              <a:t> False Positive Rate (FPR).</a:t>
            </a:r>
          </a:p>
          <a:p>
            <a:pPr lvl="1"/>
            <a:r>
              <a:rPr lang="en-US" sz="1800" dirty="0" smtClean="0"/>
              <a:t>TPR = TP/P</a:t>
            </a:r>
          </a:p>
          <a:p>
            <a:pPr lvl="1"/>
            <a:r>
              <a:rPr lang="en-US" sz="1800" dirty="0" smtClean="0"/>
              <a:t>FPR = FP/N</a:t>
            </a:r>
          </a:p>
          <a:p>
            <a:pPr lvl="1"/>
            <a:endParaRPr lang="en-IN" sz="1800" dirty="0" smtClean="0"/>
          </a:p>
          <a:p>
            <a:pPr lvl="1"/>
            <a:endParaRPr lang="en-IN" sz="1800" dirty="0" smtClean="0"/>
          </a:p>
          <a:p>
            <a:pPr lvl="1"/>
            <a:endParaRPr lang="en-IN" sz="1800" dirty="0" smtClean="0"/>
          </a:p>
        </p:txBody>
      </p:sp>
      <p:graphicFrame>
        <p:nvGraphicFramePr>
          <p:cNvPr id="8" name="Content Placeholder 7"/>
          <p:cNvGraphicFramePr>
            <a:graphicFrameLocks noGrp="1"/>
          </p:cNvGraphicFramePr>
          <p:nvPr>
            <p:ph sz="half" idx="2"/>
          </p:nvPr>
        </p:nvGraphicFramePr>
        <p:xfrm>
          <a:off x="4357688" y="1785938"/>
          <a:ext cx="4429125" cy="1737360"/>
        </p:xfrm>
        <a:graphic>
          <a:graphicData uri="http://schemas.openxmlformats.org/drawingml/2006/table">
            <a:tbl>
              <a:tblPr/>
              <a:tblGrid>
                <a:gridCol w="1108075"/>
                <a:gridCol w="1106487"/>
                <a:gridCol w="1108075"/>
                <a:gridCol w="1106488"/>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1800" b="1" i="0" u="none" strike="noStrike" cap="none" normalizeH="0" baseline="0" smtClean="0">
                        <a:ln>
                          <a:noFill/>
                        </a:ln>
                        <a:solidFill>
                          <a:srgbClr val="FFFFFF"/>
                        </a:solidFill>
                        <a:effectLst/>
                        <a:latin typeface="Verdana" pitchFamily="34"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Verdana" pitchFamily="34" charset="0"/>
                          <a:cs typeface="Arial" charset="0"/>
                        </a:rPr>
                        <a:t>Reality</a:t>
                      </a:r>
                      <a:endParaRPr kumimoji="0" lang="en-IN" sz="1200" b="1" i="0" u="none" strike="noStrike" cap="none" normalizeH="0" baseline="0" smtClean="0">
                        <a:ln>
                          <a:noFill/>
                        </a:ln>
                        <a:solidFill>
                          <a:srgbClr val="FFFFFF"/>
                        </a:solidFill>
                        <a:effectLst/>
                        <a:latin typeface="Verdana" pitchFamily="34"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34290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Verdana" pitchFamily="34" charset="0"/>
                          <a:cs typeface="Arial" charset="0"/>
                        </a:rPr>
                        <a:t>Prediction</a:t>
                      </a:r>
                      <a:endParaRPr kumimoji="0" lang="en-IN" sz="1200" b="1" i="0" u="none" strike="noStrike" cap="none" normalizeH="0" baseline="0" smtClean="0">
                        <a:ln>
                          <a:noFill/>
                        </a:ln>
                        <a:solidFill>
                          <a:srgbClr val="FFFFFF"/>
                        </a:solidFill>
                        <a:effectLst/>
                        <a:latin typeface="Verdana" pitchFamily="34" charset="0"/>
                        <a:cs typeface="Arial" charset="0"/>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1400" b="0" i="0" u="none" strike="noStrike" cap="none" normalizeH="0" baseline="0" smtClean="0">
                        <a:ln>
                          <a:noFill/>
                        </a:ln>
                        <a:solidFill>
                          <a:srgbClr val="000000"/>
                        </a:solidFill>
                        <a:effectLst/>
                        <a:latin typeface="Verdana" pitchFamily="34"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Verdana" pitchFamily="34" charset="0"/>
                          <a:cs typeface="Arial" charset="0"/>
                        </a:rPr>
                        <a:t>Active</a:t>
                      </a:r>
                      <a:endParaRPr kumimoji="0" lang="en-IN" sz="1400" b="0" i="0" u="none" strike="noStrike" cap="none" normalizeH="0" baseline="0" smtClean="0">
                        <a:ln>
                          <a:noFill/>
                        </a:ln>
                        <a:solidFill>
                          <a:srgbClr val="000000"/>
                        </a:solidFill>
                        <a:effectLst/>
                        <a:latin typeface="Verdana" pitchFamily="34"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Verdana" pitchFamily="34" charset="0"/>
                          <a:cs typeface="Arial" charset="0"/>
                        </a:rPr>
                        <a:t>Inactive</a:t>
                      </a:r>
                      <a:endParaRPr kumimoji="0" lang="en-IN" sz="1400" b="0" i="0" u="none" strike="noStrike" cap="none" normalizeH="0" baseline="0" smtClean="0">
                        <a:ln>
                          <a:noFill/>
                        </a:ln>
                        <a:solidFill>
                          <a:srgbClr val="000000"/>
                        </a:solidFill>
                        <a:effectLst/>
                        <a:latin typeface="Verdana" pitchFamily="34"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r h="34290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Verdana" pitchFamily="34" charset="0"/>
                          <a:cs typeface="Arial" charset="0"/>
                        </a:rPr>
                        <a:t>Active</a:t>
                      </a:r>
                      <a:endParaRPr kumimoji="0" lang="en-IN" sz="1400" b="0" i="0" u="none" strike="noStrike" cap="none" normalizeH="0" baseline="0" smtClean="0">
                        <a:ln>
                          <a:noFill/>
                        </a:ln>
                        <a:solidFill>
                          <a:srgbClr val="000000"/>
                        </a:solidFill>
                        <a:effectLst/>
                        <a:latin typeface="Verdana" pitchFamily="34"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Verdana" pitchFamily="34" charset="0"/>
                          <a:cs typeface="Arial" charset="0"/>
                        </a:rPr>
                        <a:t>TP</a:t>
                      </a:r>
                      <a:endParaRPr kumimoji="0" lang="en-IN" sz="1400" b="0" i="0" u="none" strike="noStrike" cap="none" normalizeH="0" baseline="0" smtClean="0">
                        <a:ln>
                          <a:noFill/>
                        </a:ln>
                        <a:solidFill>
                          <a:srgbClr val="000000"/>
                        </a:solidFill>
                        <a:effectLst/>
                        <a:latin typeface="Verdana" pitchFamily="34"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Verdana" pitchFamily="34" charset="0"/>
                          <a:cs typeface="Arial" charset="0"/>
                        </a:rPr>
                        <a:t>FP</a:t>
                      </a:r>
                      <a:endParaRPr kumimoji="0" lang="en-IN" sz="1400" b="0" i="0" u="none" strike="noStrike" cap="none" normalizeH="0" baseline="0" smtClean="0">
                        <a:ln>
                          <a:noFill/>
                        </a:ln>
                        <a:solidFill>
                          <a:srgbClr val="000000"/>
                        </a:solidFill>
                        <a:effectLst/>
                        <a:latin typeface="Verdana" pitchFamily="34"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4290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Verdana" pitchFamily="34" charset="0"/>
                          <a:cs typeface="Arial" charset="0"/>
                        </a:rPr>
                        <a:t>Inactive</a:t>
                      </a:r>
                      <a:endParaRPr kumimoji="0" lang="en-IN" sz="1400" b="0" i="0" u="none" strike="noStrike" cap="none" normalizeH="0" baseline="0" smtClean="0">
                        <a:ln>
                          <a:noFill/>
                        </a:ln>
                        <a:solidFill>
                          <a:srgbClr val="000000"/>
                        </a:solidFill>
                        <a:effectLst/>
                        <a:latin typeface="Verdana" pitchFamily="34"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Verdana" pitchFamily="34" charset="0"/>
                          <a:cs typeface="Arial" charset="0"/>
                        </a:rPr>
                        <a:t>FN</a:t>
                      </a:r>
                      <a:endParaRPr kumimoji="0" lang="en-IN" sz="1400" b="0" i="0" u="none" strike="noStrike" cap="none" normalizeH="0" baseline="0" smtClean="0">
                        <a:ln>
                          <a:noFill/>
                        </a:ln>
                        <a:solidFill>
                          <a:srgbClr val="000000"/>
                        </a:solidFill>
                        <a:effectLst/>
                        <a:latin typeface="Verdana" pitchFamily="34"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Verdana" pitchFamily="34" charset="0"/>
                          <a:cs typeface="Arial" charset="0"/>
                        </a:rPr>
                        <a:t>TN</a:t>
                      </a:r>
                      <a:endParaRPr kumimoji="0" lang="en-IN" sz="1400" b="0" i="0" u="none" strike="noStrike" cap="none" normalizeH="0" baseline="0" smtClean="0">
                        <a:ln>
                          <a:noFill/>
                        </a:ln>
                        <a:solidFill>
                          <a:srgbClr val="000000"/>
                        </a:solidFill>
                        <a:effectLst/>
                        <a:latin typeface="Verdana" pitchFamily="34"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1200" b="1" i="0" u="none" strike="noStrike" cap="none" normalizeH="0" baseline="0" smtClean="0">
                        <a:ln>
                          <a:noFill/>
                        </a:ln>
                        <a:solidFill>
                          <a:srgbClr val="FFFFFF"/>
                        </a:solidFill>
                        <a:effectLst/>
                        <a:latin typeface="Verdana" pitchFamily="34" charset="0"/>
                        <a:cs typeface="Arial" charset="0"/>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400" b="0" i="0" u="none" strike="noStrike" cap="none" normalizeH="0" baseline="0" smtClean="0">
                          <a:ln>
                            <a:noFill/>
                          </a:ln>
                          <a:solidFill>
                            <a:srgbClr val="000000"/>
                          </a:solidFill>
                          <a:effectLst/>
                          <a:latin typeface="Verdana" pitchFamily="34" charset="0"/>
                          <a:cs typeface="Arial" charset="0"/>
                        </a:rPr>
                        <a:t>Total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400" b="0" i="0" u="none" strike="noStrike" cap="none" normalizeH="0" baseline="0" smtClean="0">
                          <a:ln>
                            <a:noFill/>
                          </a:ln>
                          <a:solidFill>
                            <a:srgbClr val="000000"/>
                          </a:solidFill>
                          <a:effectLst/>
                          <a:latin typeface="Verdana" pitchFamily="34" charset="0"/>
                          <a:cs typeface="Arial" charset="0"/>
                        </a:rPr>
                        <a:t>P</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400" b="0" i="0" u="none" strike="noStrike" cap="none" normalizeH="0" baseline="0" smtClean="0">
                          <a:ln>
                            <a:noFill/>
                          </a:ln>
                          <a:solidFill>
                            <a:srgbClr val="000000"/>
                          </a:solidFill>
                          <a:effectLst/>
                          <a:latin typeface="Verdana" pitchFamily="34" charset="0"/>
                          <a:cs typeface="Arial" charset="0"/>
                        </a:rPr>
                        <a:t>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31784" name="Slide Number Placeholder 2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BAD846FA-01FC-4275-A4A2-025096F79C15}" type="slidenum">
              <a:rPr lang="en-US"/>
              <a:pPr eaLnBrk="1" hangingPunct="1"/>
              <a:t>22</a:t>
            </a:fld>
            <a:endParaRPr lang="en-US"/>
          </a:p>
        </p:txBody>
      </p:sp>
      <p:pic>
        <p:nvPicPr>
          <p:cNvPr id="29728" name="Picture 2" descr="F:\acads\wsdm 2010\roc_all_mode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0688" y="3786188"/>
            <a:ext cx="34290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a:stCxn id="14" idx="1"/>
          </p:cNvCxnSpPr>
          <p:nvPr/>
        </p:nvCxnSpPr>
        <p:spPr>
          <a:xfrm rot="10800000" flipH="1" flipV="1">
            <a:off x="6072188" y="3965575"/>
            <a:ext cx="2643187" cy="18923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357688" y="4357688"/>
            <a:ext cx="1114425" cy="420687"/>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200">
                <a:solidFill>
                  <a:schemeClr val="tx1"/>
                </a:solidFill>
              </a:rPr>
              <a:t>Operating Point</a:t>
            </a:r>
            <a:endParaRPr lang="en-IN" sz="1200">
              <a:solidFill>
                <a:schemeClr val="tx1"/>
              </a:solidFill>
            </a:endParaRPr>
          </a:p>
        </p:txBody>
      </p:sp>
      <p:cxnSp>
        <p:nvCxnSpPr>
          <p:cNvPr id="13" name="Straight Arrow Connector 12"/>
          <p:cNvCxnSpPr>
            <a:stCxn id="12" idx="3"/>
          </p:cNvCxnSpPr>
          <p:nvPr/>
        </p:nvCxnSpPr>
        <p:spPr>
          <a:xfrm flipV="1">
            <a:off x="5472113" y="4286250"/>
            <a:ext cx="957262" cy="282575"/>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072188" y="3929063"/>
            <a:ext cx="71437" cy="71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IN">
              <a:solidFill>
                <a:srgbClr val="FFFFFF"/>
              </a:solidFill>
            </a:endParaRPr>
          </a:p>
        </p:txBody>
      </p:sp>
      <p:sp>
        <p:nvSpPr>
          <p:cNvPr id="15" name="Rectangle 14"/>
          <p:cNvSpPr/>
          <p:nvPr/>
        </p:nvSpPr>
        <p:spPr>
          <a:xfrm>
            <a:off x="4357688" y="3651250"/>
            <a:ext cx="1114425" cy="42068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200">
                <a:solidFill>
                  <a:schemeClr val="tx1"/>
                </a:solidFill>
              </a:rPr>
              <a:t>Ideal Point</a:t>
            </a:r>
            <a:endParaRPr lang="en-IN" sz="1200">
              <a:solidFill>
                <a:schemeClr val="tx1"/>
              </a:solidFill>
            </a:endParaRPr>
          </a:p>
        </p:txBody>
      </p:sp>
      <p:cxnSp>
        <p:nvCxnSpPr>
          <p:cNvPr id="18" name="Straight Arrow Connector 17"/>
          <p:cNvCxnSpPr/>
          <p:nvPr/>
        </p:nvCxnSpPr>
        <p:spPr>
          <a:xfrm>
            <a:off x="5500688" y="3857625"/>
            <a:ext cx="500062" cy="71438"/>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40012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7" dur="500"/>
                                        <p:tgtEl>
                                          <p:spTgt spid="29699">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10" dur="500"/>
                                        <p:tgtEl>
                                          <p:spTgt spid="29699">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9699">
                                            <p:txEl>
                                              <p:pRg st="5" end="5"/>
                                            </p:txEl>
                                          </p:spTgt>
                                        </p:tgtEl>
                                        <p:attrNameLst>
                                          <p:attrName>style.visibility</p:attrName>
                                        </p:attrNameLst>
                                      </p:cBhvr>
                                      <p:to>
                                        <p:strVal val="visible"/>
                                      </p:to>
                                    </p:set>
                                    <p:animEffect transition="in" filter="blinds(horizontal)">
                                      <p:cBhvr>
                                        <p:cTn id="13" dur="500"/>
                                        <p:tgtEl>
                                          <p:spTgt spid="29699">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9699">
                                            <p:txEl>
                                              <p:pRg st="6" end="6"/>
                                            </p:txEl>
                                          </p:spTgt>
                                        </p:tgtEl>
                                        <p:attrNameLst>
                                          <p:attrName>style.visibility</p:attrName>
                                        </p:attrNameLst>
                                      </p:cBhvr>
                                      <p:to>
                                        <p:strVal val="visible"/>
                                      </p:to>
                                    </p:set>
                                    <p:animEffect transition="in" filter="blinds(horizontal)">
                                      <p:cBhvr>
                                        <p:cTn id="16" dur="500"/>
                                        <p:tgtEl>
                                          <p:spTgt spid="29699">
                                            <p:txEl>
                                              <p:pRg st="6" end="6"/>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9728"/>
                                        </p:tgtEl>
                                        <p:attrNameLst>
                                          <p:attrName>style.visibility</p:attrName>
                                        </p:attrNameLst>
                                      </p:cBhvr>
                                      <p:to>
                                        <p:strVal val="visible"/>
                                      </p:to>
                                    </p:set>
                                    <p:animEffect transition="in" filter="blinds(horizontal)">
                                      <p:cBhvr>
                                        <p:cTn id="19" dur="500"/>
                                        <p:tgtEl>
                                          <p:spTgt spid="2972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linds(horizontal)">
                                      <p:cBhvr>
                                        <p:cTn id="24" dur="500"/>
                                        <p:tgtEl>
                                          <p:spTgt spid="15"/>
                                        </p:tgtEl>
                                      </p:cBhvr>
                                    </p:animEffect>
                                  </p:childTnLst>
                                </p:cTn>
                              </p:par>
                              <p:par>
                                <p:cTn id="25" presetID="3" presetClass="entr" presetSubtype="1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linds(horizontal)">
                                      <p:cBhvr>
                                        <p:cTn id="30" dur="500"/>
                                        <p:tgtEl>
                                          <p:spTgt spid="1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500"/>
                                        <p:tgtEl>
                                          <p:spTgt spid="12"/>
                                        </p:tgtEl>
                                      </p:cBhvr>
                                    </p:animEffect>
                                  </p:childTnLst>
                                </p:cTn>
                              </p:par>
                              <p:par>
                                <p:cTn id="36" presetID="3" presetClass="entr" presetSubtype="1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linds(horizontal)">
                                      <p:cBhvr>
                                        <p:cTn id="38" dur="500"/>
                                        <p:tgtEl>
                                          <p:spTgt spid="13"/>
                                        </p:tgtEl>
                                      </p:cBhvr>
                                    </p:animEffect>
                                  </p:childTnLst>
                                </p:cTn>
                              </p:par>
                              <p:par>
                                <p:cTn id="39" presetID="3" presetClass="entr" presetSubtype="10"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blinds(horizontal)">
                                      <p:cBhvr>
                                        <p:cTn id="4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Algorithms</a:t>
            </a:r>
            <a:endParaRPr lang="en-IN" smtClean="0"/>
          </a:p>
        </p:txBody>
      </p:sp>
      <p:sp>
        <p:nvSpPr>
          <p:cNvPr id="32771" name="Content Placeholder 2"/>
          <p:cNvSpPr>
            <a:spLocks noGrp="1"/>
          </p:cNvSpPr>
          <p:nvPr>
            <p:ph idx="1"/>
          </p:nvPr>
        </p:nvSpPr>
        <p:spPr/>
        <p:txBody>
          <a:bodyPr/>
          <a:lstStyle/>
          <a:p>
            <a:r>
              <a:rPr lang="en-US" sz="2400" smtClean="0"/>
              <a:t>Special emphasis on efficiency of applying/testing the models.</a:t>
            </a:r>
          </a:p>
          <a:p>
            <a:pPr lvl="1"/>
            <a:r>
              <a:rPr lang="en-US" sz="2000" smtClean="0"/>
              <a:t>Incremental Property</a:t>
            </a:r>
          </a:p>
          <a:p>
            <a:pPr>
              <a:buFont typeface="Wingdings" pitchFamily="2" charset="2"/>
              <a:buNone/>
            </a:pPr>
            <a:endParaRPr lang="en-US" sz="2400" smtClean="0"/>
          </a:p>
          <a:p>
            <a:r>
              <a:rPr lang="en-US" sz="2400" smtClean="0"/>
              <a:t>In practice, action logs tend to be huge, so we optimize our algorithms to minimize the number of scans over the action log.</a:t>
            </a:r>
          </a:p>
          <a:p>
            <a:pPr lvl="1"/>
            <a:r>
              <a:rPr lang="en-US" sz="2000" smtClean="0"/>
              <a:t>Training: 2 scans to learn all models simultaneously.</a:t>
            </a:r>
          </a:p>
          <a:p>
            <a:pPr lvl="1"/>
            <a:r>
              <a:rPr lang="en-US" sz="2000" smtClean="0"/>
              <a:t>Testing: 1 scan to test one model at a time.</a:t>
            </a:r>
          </a:p>
        </p:txBody>
      </p:sp>
      <p:sp>
        <p:nvSpPr>
          <p:cNvPr id="3277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261BF0A0-0F6A-49F3-BB46-E78F79F62203}" type="slidenum">
              <a:rPr lang="en-US"/>
              <a:pPr eaLnBrk="1" hangingPunct="1"/>
              <a:t>23</a:t>
            </a:fld>
            <a:endParaRPr lang="en-US"/>
          </a:p>
        </p:txBody>
      </p:sp>
    </p:spTree>
    <p:extLst>
      <p:ext uri="{BB962C8B-B14F-4D97-AF65-F5344CB8AC3E}">
        <p14:creationId xmlns:p14="http://schemas.microsoft.com/office/powerpoint/2010/main" val="29699233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4"/>
          <p:cNvSpPr>
            <a:spLocks noGrp="1"/>
          </p:cNvSpPr>
          <p:nvPr>
            <p:ph type="ctrTitle"/>
          </p:nvPr>
        </p:nvSpPr>
        <p:spPr/>
        <p:txBody>
          <a:bodyPr/>
          <a:lstStyle/>
          <a:p>
            <a:r>
              <a:rPr lang="en-US" smtClean="0"/>
              <a:t>Experimental Evaluation</a:t>
            </a:r>
            <a:endParaRPr lang="en-IN" smtClean="0"/>
          </a:p>
        </p:txBody>
      </p:sp>
    </p:spTree>
    <p:extLst>
      <p:ext uri="{BB962C8B-B14F-4D97-AF65-F5344CB8AC3E}">
        <p14:creationId xmlns:p14="http://schemas.microsoft.com/office/powerpoint/2010/main" val="8174435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Dataset</a:t>
            </a:r>
            <a:endParaRPr lang="en-IN" smtClean="0"/>
          </a:p>
        </p:txBody>
      </p:sp>
      <p:sp>
        <p:nvSpPr>
          <p:cNvPr id="34819" name="Content Placeholder 2"/>
          <p:cNvSpPr>
            <a:spLocks noGrp="1"/>
          </p:cNvSpPr>
          <p:nvPr>
            <p:ph idx="1"/>
          </p:nvPr>
        </p:nvSpPr>
        <p:spPr/>
        <p:txBody>
          <a:bodyPr/>
          <a:lstStyle/>
          <a:p>
            <a:r>
              <a:rPr lang="en-US" smtClean="0"/>
              <a:t>Yahoo! Flickr dataset</a:t>
            </a:r>
          </a:p>
          <a:p>
            <a:r>
              <a:rPr lang="en-US" smtClean="0"/>
              <a:t>“Joining a group” is considered as action</a:t>
            </a:r>
          </a:p>
          <a:p>
            <a:pPr lvl="1"/>
            <a:r>
              <a:rPr lang="en-US" smtClean="0"/>
              <a:t>User “James” joined “Whistler Mountains” at time 5.</a:t>
            </a:r>
          </a:p>
          <a:p>
            <a:r>
              <a:rPr lang="en-US" smtClean="0"/>
              <a:t>#users ~ 1.3 million</a:t>
            </a:r>
          </a:p>
          <a:p>
            <a:r>
              <a:rPr lang="en-US" smtClean="0"/>
              <a:t>#edges ~ 40.4 million</a:t>
            </a:r>
          </a:p>
          <a:p>
            <a:r>
              <a:rPr lang="en-US" smtClean="0"/>
              <a:t>Degree: 61.31</a:t>
            </a:r>
          </a:p>
          <a:p>
            <a:r>
              <a:rPr lang="en-US" smtClean="0"/>
              <a:t>#groups/actions ~ 300K</a:t>
            </a:r>
          </a:p>
          <a:p>
            <a:r>
              <a:rPr lang="en-US" smtClean="0"/>
              <a:t>#tuples in action log ~ 35.8 million</a:t>
            </a:r>
          </a:p>
        </p:txBody>
      </p:sp>
      <p:sp>
        <p:nvSpPr>
          <p:cNvPr id="3482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DEB0C581-4F5D-48E9-A3F0-9EDCC2ED29F8}" type="slidenum">
              <a:rPr lang="en-US"/>
              <a:pPr eaLnBrk="1" hangingPunct="1"/>
              <a:t>25</a:t>
            </a:fld>
            <a:endParaRPr lang="en-US"/>
          </a:p>
        </p:txBody>
      </p:sp>
    </p:spTree>
    <p:extLst>
      <p:ext uri="{BB962C8B-B14F-4D97-AF65-F5344CB8AC3E}">
        <p14:creationId xmlns:p14="http://schemas.microsoft.com/office/powerpoint/2010/main" val="2927028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r>
              <a:rPr lang="en-US" smtClean="0"/>
              <a:t>Comparison of Static, CT and DT models</a:t>
            </a:r>
            <a:endParaRPr lang="en-IN" smtClean="0"/>
          </a:p>
        </p:txBody>
      </p:sp>
      <p:sp>
        <p:nvSpPr>
          <p:cNvPr id="35843" name="Content Placeholder 2"/>
          <p:cNvSpPr>
            <a:spLocks noGrp="1"/>
          </p:cNvSpPr>
          <p:nvPr>
            <p:ph idx="1"/>
          </p:nvPr>
        </p:nvSpPr>
        <p:spPr>
          <a:xfrm>
            <a:off x="457200" y="4857750"/>
            <a:ext cx="8229600" cy="1273175"/>
          </a:xfrm>
        </p:spPr>
        <p:txBody>
          <a:bodyPr/>
          <a:lstStyle/>
          <a:p>
            <a:r>
              <a:rPr lang="en-US" sz="2400" smtClean="0"/>
              <a:t>Time conscious Models are better than Static Models.</a:t>
            </a:r>
          </a:p>
          <a:p>
            <a:r>
              <a:rPr lang="en-US" sz="2400" smtClean="0"/>
              <a:t>CT and DT models perform equally well.</a:t>
            </a:r>
            <a:endParaRPr lang="en-IN" sz="2400" smtClean="0"/>
          </a:p>
        </p:txBody>
      </p:sp>
      <p:sp>
        <p:nvSpPr>
          <p:cNvPr id="35846" name="Slide Number Placeholder 1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870D21FE-6BFF-4E45-8C54-A4F337FCD448}" type="slidenum">
              <a:rPr lang="en-US"/>
              <a:pPr eaLnBrk="1" hangingPunct="1"/>
              <a:t>26</a:t>
            </a:fld>
            <a:endParaRPr lang="en-US"/>
          </a:p>
        </p:txBody>
      </p:sp>
      <p:pic>
        <p:nvPicPr>
          <p:cNvPr id="35844" name="Picture 2" descr="F:\acads\wsdm 2010\roc_all_mode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8813" y="1500188"/>
            <a:ext cx="4572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95432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Runtime</a:t>
            </a:r>
            <a:endParaRPr lang="en-IN" smtClean="0"/>
          </a:p>
        </p:txBody>
      </p:sp>
      <p:sp>
        <p:nvSpPr>
          <p:cNvPr id="36867" name="Content Placeholder 2"/>
          <p:cNvSpPr>
            <a:spLocks noGrp="1"/>
          </p:cNvSpPr>
          <p:nvPr>
            <p:ph idx="1"/>
          </p:nvPr>
        </p:nvSpPr>
        <p:spPr>
          <a:xfrm>
            <a:off x="500063" y="4929188"/>
            <a:ext cx="8229600" cy="1285875"/>
          </a:xfrm>
        </p:spPr>
        <p:txBody>
          <a:bodyPr/>
          <a:lstStyle/>
          <a:p>
            <a:r>
              <a:rPr lang="en-US" sz="2000" smtClean="0"/>
              <a:t>Static and DT models are far more efficient compared to CT models because of their </a:t>
            </a:r>
            <a:r>
              <a:rPr lang="en-US" sz="2000" smtClean="0">
                <a:solidFill>
                  <a:srgbClr val="FF0000"/>
                </a:solidFill>
              </a:rPr>
              <a:t>incremental</a:t>
            </a:r>
            <a:r>
              <a:rPr lang="en-US" sz="2000" smtClean="0"/>
              <a:t> nature.</a:t>
            </a:r>
            <a:endParaRPr lang="en-IN" sz="2000" smtClean="0"/>
          </a:p>
        </p:txBody>
      </p:sp>
      <p:sp>
        <p:nvSpPr>
          <p:cNvPr id="36871" name="Slide Number Placeholder 10"/>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AC0DEE11-5B18-4869-B57A-FB108762BE18}" type="slidenum">
              <a:rPr lang="en-US"/>
              <a:pPr eaLnBrk="1" hangingPunct="1"/>
              <a:t>27</a:t>
            </a:fld>
            <a:endParaRPr lang="en-US"/>
          </a:p>
        </p:txBody>
      </p:sp>
      <p:pic>
        <p:nvPicPr>
          <p:cNvPr id="36868" name="Picture 4" descr="F:\acads\wsdm 2010\testing_runti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0" y="2100263"/>
            <a:ext cx="34290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TextBox 7"/>
          <p:cNvSpPr txBox="1">
            <a:spLocks noChangeArrowheads="1"/>
          </p:cNvSpPr>
          <p:nvPr/>
        </p:nvSpPr>
        <p:spPr bwMode="auto">
          <a:xfrm>
            <a:off x="3143250" y="1600200"/>
            <a:ext cx="2571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a:t>Testing</a:t>
            </a:r>
            <a:endParaRPr lang="en-IN"/>
          </a:p>
        </p:txBody>
      </p:sp>
    </p:spTree>
    <p:extLst>
      <p:ext uri="{BB962C8B-B14F-4D97-AF65-F5344CB8AC3E}">
        <p14:creationId xmlns:p14="http://schemas.microsoft.com/office/powerpoint/2010/main" val="12288065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Predicting Time – Distribution of Error</a:t>
            </a:r>
            <a:endParaRPr lang="en-IN" smtClean="0"/>
          </a:p>
        </p:txBody>
      </p:sp>
      <p:sp>
        <p:nvSpPr>
          <p:cNvPr id="37891" name="Content Placeholder 2"/>
          <p:cNvSpPr>
            <a:spLocks noGrp="1"/>
          </p:cNvSpPr>
          <p:nvPr>
            <p:ph idx="1"/>
          </p:nvPr>
        </p:nvSpPr>
        <p:spPr>
          <a:xfrm>
            <a:off x="457200" y="1600200"/>
            <a:ext cx="8229600" cy="2043113"/>
          </a:xfrm>
        </p:spPr>
        <p:txBody>
          <a:bodyPr/>
          <a:lstStyle/>
          <a:p>
            <a:r>
              <a:rPr lang="en-US" sz="2600" smtClean="0"/>
              <a:t>Operating Point is chosen corresponding to </a:t>
            </a:r>
          </a:p>
          <a:p>
            <a:pPr lvl="1"/>
            <a:r>
              <a:rPr lang="en-US" sz="2200" smtClean="0"/>
              <a:t>TPR: 82.5%, FPR: 17.5%.</a:t>
            </a:r>
          </a:p>
        </p:txBody>
      </p:sp>
      <p:sp>
        <p:nvSpPr>
          <p:cNvPr id="37895"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1C50547E-2053-455D-8C02-253771669326}" type="slidenum">
              <a:rPr lang="en-US"/>
              <a:pPr eaLnBrk="1" hangingPunct="1"/>
              <a:t>28</a:t>
            </a:fld>
            <a:endParaRPr lang="en-US"/>
          </a:p>
        </p:txBody>
      </p:sp>
      <p:pic>
        <p:nvPicPr>
          <p:cNvPr id="37892" name="Picture 2" descr="F:\acads\wsdm 2010\images\efmap_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3143250"/>
            <a:ext cx="428625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3"/>
          <p:cNvSpPr txBox="1">
            <a:spLocks/>
          </p:cNvSpPr>
          <p:nvPr/>
        </p:nvSpPr>
        <p:spPr>
          <a:xfrm>
            <a:off x="5643563" y="3286125"/>
            <a:ext cx="3043237" cy="2701925"/>
          </a:xfrm>
          <a:prstGeom prst="rect">
            <a:avLst/>
          </a:prstGeom>
        </p:spPr>
        <p:txBody>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spcBef>
                <a:spcPct val="20000"/>
              </a:spcBef>
              <a:buClr>
                <a:schemeClr val="bg2"/>
              </a:buClr>
              <a:buSzPct val="75000"/>
              <a:buFont typeface="Wingdings" pitchFamily="2" charset="2"/>
              <a:buChar char="p"/>
            </a:pPr>
            <a:r>
              <a:rPr lang="en-US"/>
              <a:t>X-axis: error in predicting time (in weeks)</a:t>
            </a:r>
          </a:p>
          <a:p>
            <a:pPr>
              <a:spcBef>
                <a:spcPct val="20000"/>
              </a:spcBef>
              <a:buClr>
                <a:schemeClr val="bg2"/>
              </a:buClr>
              <a:buSzPct val="75000"/>
              <a:buFont typeface="Wingdings" pitchFamily="2" charset="2"/>
              <a:buChar char="p"/>
            </a:pPr>
            <a:r>
              <a:rPr lang="en-US"/>
              <a:t>Y-axis: frequency of that error</a:t>
            </a:r>
          </a:p>
          <a:p>
            <a:pPr>
              <a:spcBef>
                <a:spcPct val="20000"/>
              </a:spcBef>
              <a:buClr>
                <a:schemeClr val="bg2"/>
              </a:buClr>
              <a:buSzPct val="75000"/>
              <a:buFont typeface="Wingdings" pitchFamily="2" charset="2"/>
              <a:buChar char="p"/>
            </a:pPr>
            <a:r>
              <a:rPr lang="en-US">
                <a:solidFill>
                  <a:srgbClr val="002060"/>
                </a:solidFill>
              </a:rPr>
              <a:t>Most of the time, error in the prediction is very small</a:t>
            </a:r>
            <a:endParaRPr lang="en-IN">
              <a:solidFill>
                <a:srgbClr val="002060"/>
              </a:solidFill>
            </a:endParaRPr>
          </a:p>
        </p:txBody>
      </p:sp>
    </p:spTree>
    <p:extLst>
      <p:ext uri="{BB962C8B-B14F-4D97-AF65-F5344CB8AC3E}">
        <p14:creationId xmlns:p14="http://schemas.microsoft.com/office/powerpoint/2010/main" val="5064851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US" smtClean="0"/>
              <a:t>Predicting Time – Coverage vs Error</a:t>
            </a:r>
            <a:endParaRPr lang="en-IN" smtClean="0"/>
          </a:p>
        </p:txBody>
      </p:sp>
      <p:sp>
        <p:nvSpPr>
          <p:cNvPr id="2056"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D2EB3925-EAB0-4631-BD83-BBD2E4CABE62}" type="slidenum">
              <a:rPr lang="en-US"/>
              <a:pPr eaLnBrk="1" hangingPunct="1"/>
              <a:t>29</a:t>
            </a:fld>
            <a:endParaRPr lang="en-US"/>
          </a:p>
        </p:txBody>
      </p:sp>
      <p:sp>
        <p:nvSpPr>
          <p:cNvPr id="4" name="Content Placeholder 2"/>
          <p:cNvSpPr txBox="1">
            <a:spLocks/>
          </p:cNvSpPr>
          <p:nvPr/>
        </p:nvSpPr>
        <p:spPr bwMode="auto">
          <a:xfrm>
            <a:off x="457200" y="1600200"/>
            <a:ext cx="8229600" cy="2043113"/>
          </a:xfrm>
          <a:prstGeom prst="rect">
            <a:avLst/>
          </a:prstGeom>
          <a:noFill/>
          <a:ln w="9525">
            <a:noFill/>
            <a:miter lim="800000"/>
            <a:headEnd/>
            <a:tailEnd/>
          </a:ln>
        </p:spPr>
        <p:txBody>
          <a:bodyPr/>
          <a:lstStyle/>
          <a:p>
            <a:pPr marL="342900" indent="-342900" eaLnBrk="0" hangingPunct="0">
              <a:spcBef>
                <a:spcPct val="20000"/>
              </a:spcBef>
              <a:buClr>
                <a:schemeClr val="bg2"/>
              </a:buClr>
              <a:buSzPct val="75000"/>
              <a:buFont typeface="Wingdings" pitchFamily="2" charset="2"/>
              <a:buChar char="p"/>
              <a:defRPr/>
            </a:pPr>
            <a:r>
              <a:rPr lang="en-US" sz="2600" kern="0" dirty="0">
                <a:latin typeface="+mn-lt"/>
                <a:cs typeface="+mn-cs"/>
              </a:rPr>
              <a:t>Operating Point is chosen corresponding to </a:t>
            </a:r>
          </a:p>
          <a:p>
            <a:pPr marL="742950" lvl="1" indent="-285750" eaLnBrk="0" hangingPunct="0">
              <a:spcBef>
                <a:spcPct val="20000"/>
              </a:spcBef>
              <a:buClr>
                <a:schemeClr val="tx2"/>
              </a:buClr>
              <a:buSzPct val="75000"/>
              <a:buFont typeface="Wingdings" pitchFamily="2" charset="2"/>
              <a:buChar char="n"/>
              <a:defRPr/>
            </a:pPr>
            <a:r>
              <a:rPr lang="en-US" sz="2200" kern="0" dirty="0">
                <a:latin typeface="+mn-lt"/>
                <a:cs typeface="+mn-cs"/>
              </a:rPr>
              <a:t>TPR: 82.5%, FPR: 17.5%.</a:t>
            </a:r>
          </a:p>
        </p:txBody>
      </p:sp>
      <p:pic>
        <p:nvPicPr>
          <p:cNvPr id="2053" name="Picture 4" descr="F:\acads\wsdm 2010\images\efmap_cover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138" y="3286125"/>
            <a:ext cx="4297362"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3"/>
          <p:cNvSpPr txBox="1">
            <a:spLocks/>
          </p:cNvSpPr>
          <p:nvPr/>
        </p:nvSpPr>
        <p:spPr>
          <a:xfrm>
            <a:off x="5643563" y="3429000"/>
            <a:ext cx="3043237" cy="2701925"/>
          </a:xfrm>
          <a:prstGeom prst="rect">
            <a:avLst/>
          </a:prstGeom>
        </p:spPr>
        <p:txBody>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spcBef>
                <a:spcPct val="20000"/>
              </a:spcBef>
              <a:buClr>
                <a:schemeClr val="bg2"/>
              </a:buClr>
              <a:buSzPct val="75000"/>
              <a:buFont typeface="Wingdings" pitchFamily="2" charset="2"/>
              <a:buChar char="p"/>
            </a:pPr>
            <a:r>
              <a:rPr lang="en-US"/>
              <a:t>A point (x,y) here means for y% of cases, the error is within </a:t>
            </a:r>
            <a:endParaRPr lang="en-US">
              <a:solidFill>
                <a:srgbClr val="002060"/>
              </a:solidFill>
            </a:endParaRPr>
          </a:p>
          <a:p>
            <a:pPr>
              <a:spcBef>
                <a:spcPct val="20000"/>
              </a:spcBef>
              <a:buClr>
                <a:schemeClr val="bg2"/>
              </a:buClr>
              <a:buSzPct val="75000"/>
              <a:buFont typeface="Wingdings" pitchFamily="2" charset="2"/>
              <a:buChar char="p"/>
            </a:pPr>
            <a:r>
              <a:rPr lang="en-US">
                <a:solidFill>
                  <a:srgbClr val="002060"/>
                </a:solidFill>
              </a:rPr>
              <a:t>In particular, for 95% of the cases, the error is within 20 weeks.</a:t>
            </a:r>
            <a:endParaRPr lang="en-IN">
              <a:solidFill>
                <a:srgbClr val="002060"/>
              </a:solidFill>
            </a:endParaRPr>
          </a:p>
        </p:txBody>
      </p:sp>
      <p:graphicFrame>
        <p:nvGraphicFramePr>
          <p:cNvPr id="2050" name="Object 2"/>
          <p:cNvGraphicFramePr>
            <a:graphicFrameLocks noChangeAspect="1"/>
          </p:cNvGraphicFramePr>
          <p:nvPr/>
        </p:nvGraphicFramePr>
        <p:xfrm>
          <a:off x="6858000" y="4286250"/>
          <a:ext cx="468313" cy="295275"/>
        </p:xfrm>
        <a:graphic>
          <a:graphicData uri="http://schemas.openxmlformats.org/presentationml/2006/ole">
            <mc:AlternateContent xmlns:mc="http://schemas.openxmlformats.org/markup-compatibility/2006">
              <mc:Choice xmlns:v="urn:schemas-microsoft-com:vml" Requires="v">
                <p:oleObj spid="_x0000_s2080" name="Equation" r:id="rId4" imgW="241200" imgH="152280" progId="Equation.3">
                  <p:embed/>
                </p:oleObj>
              </mc:Choice>
              <mc:Fallback>
                <p:oleObj name="Equation" r:id="rId4" imgW="241200" imgH="1522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4286250"/>
                        <a:ext cx="468313"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58063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ctrTitle"/>
          </p:nvPr>
        </p:nvSpPr>
        <p:spPr/>
        <p:txBody>
          <a:bodyPr/>
          <a:lstStyle/>
          <a:p>
            <a:r>
              <a:rPr lang="en-US" dirty="0" smtClean="0"/>
              <a:t>Motivation</a:t>
            </a:r>
            <a:endParaRPr lang="en-US" dirty="0" smtClean="0"/>
          </a:p>
        </p:txBody>
      </p:sp>
    </p:spTree>
    <p:extLst>
      <p:ext uri="{BB962C8B-B14F-4D97-AF65-F5344CB8AC3E}">
        <p14:creationId xmlns:p14="http://schemas.microsoft.com/office/powerpoint/2010/main" val="17136701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User Influenceability</a:t>
            </a:r>
            <a:endParaRPr lang="en-IN" smtClean="0"/>
          </a:p>
        </p:txBody>
      </p:sp>
      <p:sp>
        <p:nvSpPr>
          <p:cNvPr id="38917" name="Content Placeholder 2"/>
          <p:cNvSpPr>
            <a:spLocks noGrp="1"/>
          </p:cNvSpPr>
          <p:nvPr>
            <p:ph sz="half" idx="1"/>
          </p:nvPr>
        </p:nvSpPr>
        <p:spPr>
          <a:xfrm>
            <a:off x="457200" y="2171700"/>
            <a:ext cx="4038600" cy="2185988"/>
          </a:xfrm>
          <a:prstGeom prst="rect">
            <a:avLst/>
          </a:prstGeom>
        </p:spPr>
        <p:txBody>
          <a:bodyPr/>
          <a:lstStyle/>
          <a:p>
            <a:r>
              <a:rPr lang="en-US" sz="2000" smtClean="0"/>
              <a:t>Some users are more prone to influence propagation than others.</a:t>
            </a:r>
          </a:p>
          <a:p>
            <a:r>
              <a:rPr lang="en-US" sz="2000" smtClean="0"/>
              <a:t>Learn from Training data</a:t>
            </a:r>
            <a:endParaRPr lang="en-US" sz="1800" smtClean="0"/>
          </a:p>
        </p:txBody>
      </p:sp>
      <p:sp>
        <p:nvSpPr>
          <p:cNvPr id="38919" name="Slide Number Placeholder 1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4BA18BB4-FF53-403D-B6D3-2A25AB72C4B0}" type="slidenum">
              <a:rPr lang="en-US"/>
              <a:pPr eaLnBrk="1" hangingPunct="1"/>
              <a:t>30</a:t>
            </a:fld>
            <a:endParaRPr lang="en-US"/>
          </a:p>
        </p:txBody>
      </p:sp>
      <p:pic>
        <p:nvPicPr>
          <p:cNvPr id="38915" name="Picture 3" descr="F:\acads\wsdm 2010\images\user_inf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1743075"/>
            <a:ext cx="34290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3"/>
          <p:cNvSpPr txBox="1">
            <a:spLocks/>
          </p:cNvSpPr>
          <p:nvPr/>
        </p:nvSpPr>
        <p:spPr>
          <a:xfrm>
            <a:off x="714375" y="5013325"/>
            <a:ext cx="7615238" cy="487363"/>
          </a:xfrm>
          <a:prstGeom prst="rect">
            <a:avLst/>
          </a:prstGeom>
        </p:spPr>
        <p:txBody>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spcBef>
                <a:spcPct val="20000"/>
              </a:spcBef>
              <a:buClr>
                <a:schemeClr val="bg2"/>
              </a:buClr>
              <a:buSzPct val="75000"/>
              <a:buFont typeface="Wingdings" pitchFamily="2" charset="2"/>
              <a:buChar char="p"/>
            </a:pPr>
            <a:r>
              <a:rPr lang="en-US">
                <a:solidFill>
                  <a:srgbClr val="002060"/>
                </a:solidFill>
              </a:rPr>
              <a:t>Users with high influenceability =&gt; easier prediction of influence =&gt; more prone to viral marketing campaigns.</a:t>
            </a:r>
            <a:endParaRPr lang="en-IN">
              <a:solidFill>
                <a:srgbClr val="002060"/>
              </a:solidFill>
            </a:endParaRPr>
          </a:p>
        </p:txBody>
      </p:sp>
    </p:spTree>
    <p:extLst>
      <p:ext uri="{BB962C8B-B14F-4D97-AF65-F5344CB8AC3E}">
        <p14:creationId xmlns:p14="http://schemas.microsoft.com/office/powerpoint/2010/main" val="2949921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Action Influenceability</a:t>
            </a:r>
            <a:endParaRPr lang="en-IN" smtClean="0"/>
          </a:p>
        </p:txBody>
      </p:sp>
      <p:sp>
        <p:nvSpPr>
          <p:cNvPr id="39939" name="Content Placeholder 2"/>
          <p:cNvSpPr>
            <a:spLocks noGrp="1"/>
          </p:cNvSpPr>
          <p:nvPr>
            <p:ph sz="half" idx="1"/>
          </p:nvPr>
        </p:nvSpPr>
        <p:spPr>
          <a:xfrm>
            <a:off x="457200" y="2171700"/>
            <a:ext cx="4038600" cy="2185988"/>
          </a:xfrm>
          <a:prstGeom prst="rect">
            <a:avLst/>
          </a:prstGeom>
        </p:spPr>
        <p:txBody>
          <a:bodyPr/>
          <a:lstStyle/>
          <a:p>
            <a:r>
              <a:rPr lang="en-US" sz="2000" smtClean="0"/>
              <a:t>Some actions are more prone to influence propagation than others.</a:t>
            </a:r>
            <a:endParaRPr lang="en-US" sz="1800" smtClean="0"/>
          </a:p>
        </p:txBody>
      </p:sp>
      <p:sp>
        <p:nvSpPr>
          <p:cNvPr id="39943"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4A4973FF-C9B2-4FD5-8424-8066320C6F1D}" type="slidenum">
              <a:rPr lang="en-US"/>
              <a:pPr eaLnBrk="1" hangingPunct="1"/>
              <a:t>31</a:t>
            </a:fld>
            <a:endParaRPr lang="en-US"/>
          </a:p>
        </p:txBody>
      </p:sp>
      <p:sp>
        <p:nvSpPr>
          <p:cNvPr id="7" name="Content Placeholder 3"/>
          <p:cNvSpPr txBox="1">
            <a:spLocks/>
          </p:cNvSpPr>
          <p:nvPr/>
        </p:nvSpPr>
        <p:spPr>
          <a:xfrm>
            <a:off x="714375" y="5013325"/>
            <a:ext cx="7615238" cy="630238"/>
          </a:xfrm>
          <a:prstGeom prst="rect">
            <a:avLst/>
          </a:prstGeom>
        </p:spPr>
        <p:txBody>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spcBef>
                <a:spcPct val="20000"/>
              </a:spcBef>
              <a:buClr>
                <a:schemeClr val="bg2"/>
              </a:buClr>
              <a:buSzPct val="75000"/>
              <a:buFont typeface="Wingdings" pitchFamily="2" charset="2"/>
              <a:buChar char="p"/>
            </a:pPr>
            <a:r>
              <a:rPr lang="en-US" dirty="0">
                <a:solidFill>
                  <a:srgbClr val="002060"/>
                </a:solidFill>
              </a:rPr>
              <a:t>Actions with high </a:t>
            </a:r>
            <a:r>
              <a:rPr lang="en-US" dirty="0" smtClean="0">
                <a:solidFill>
                  <a:srgbClr val="002060"/>
                </a:solidFill>
              </a:rPr>
              <a:t>action </a:t>
            </a:r>
            <a:r>
              <a:rPr lang="en-US" dirty="0" err="1" smtClean="0">
                <a:solidFill>
                  <a:srgbClr val="002060"/>
                </a:solidFill>
              </a:rPr>
              <a:t>influenceability</a:t>
            </a:r>
            <a:r>
              <a:rPr lang="en-US" dirty="0" smtClean="0">
                <a:solidFill>
                  <a:srgbClr val="002060"/>
                </a:solidFill>
              </a:rPr>
              <a:t> </a:t>
            </a:r>
            <a:r>
              <a:rPr lang="en-US" dirty="0">
                <a:solidFill>
                  <a:srgbClr val="002060"/>
                </a:solidFill>
              </a:rPr>
              <a:t>=&gt; easier prediction of influence =&gt; more suitable to viral marketing campaigns.</a:t>
            </a:r>
            <a:endParaRPr lang="en-IN" dirty="0">
              <a:solidFill>
                <a:srgbClr val="002060"/>
              </a:solidFill>
            </a:endParaRPr>
          </a:p>
        </p:txBody>
      </p:sp>
      <p:pic>
        <p:nvPicPr>
          <p:cNvPr id="39941" name="Picture 3" descr="F:\acads\wsdm 2010\images\action_inf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1743075"/>
            <a:ext cx="34290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96474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6"/>
          <p:cNvSpPr>
            <a:spLocks noGrp="1"/>
          </p:cNvSpPr>
          <p:nvPr>
            <p:ph type="title"/>
          </p:nvPr>
        </p:nvSpPr>
        <p:spPr/>
        <p:txBody>
          <a:bodyPr/>
          <a:lstStyle/>
          <a:p>
            <a:r>
              <a:rPr lang="en-US" smtClean="0"/>
              <a:t>Conclusions (1/2)</a:t>
            </a:r>
            <a:endParaRPr lang="en-IN" smtClean="0"/>
          </a:p>
        </p:txBody>
      </p:sp>
      <p:sp>
        <p:nvSpPr>
          <p:cNvPr id="43011" name="Content Placeholder 7"/>
          <p:cNvSpPr>
            <a:spLocks noGrp="1"/>
          </p:cNvSpPr>
          <p:nvPr>
            <p:ph idx="1"/>
          </p:nvPr>
        </p:nvSpPr>
        <p:spPr/>
        <p:txBody>
          <a:bodyPr/>
          <a:lstStyle/>
          <a:p>
            <a:r>
              <a:rPr lang="en-US" sz="2400" dirty="0" smtClean="0"/>
              <a:t>Previous works typically assume influence probabilities are given as input.</a:t>
            </a:r>
          </a:p>
          <a:p>
            <a:endParaRPr lang="en-US" sz="2400" dirty="0" smtClean="0"/>
          </a:p>
          <a:p>
            <a:r>
              <a:rPr lang="en-US" sz="2400" dirty="0" smtClean="0"/>
              <a:t>Studied the problem of learning such probabilities from a log of past propagations.</a:t>
            </a:r>
          </a:p>
          <a:p>
            <a:endParaRPr lang="en-US" sz="2400" dirty="0" smtClean="0"/>
          </a:p>
          <a:p>
            <a:r>
              <a:rPr lang="en-US" sz="2400" dirty="0" smtClean="0"/>
              <a:t>Proposed both static and time-conscious models of influence.</a:t>
            </a:r>
          </a:p>
          <a:p>
            <a:endParaRPr lang="en-US" sz="2400" dirty="0" smtClean="0"/>
          </a:p>
          <a:p>
            <a:r>
              <a:rPr lang="en-US" dirty="0"/>
              <a:t>P</a:t>
            </a:r>
            <a:r>
              <a:rPr lang="en-US" sz="2400" dirty="0" smtClean="0"/>
              <a:t>roposed </a:t>
            </a:r>
            <a:r>
              <a:rPr lang="en-US" sz="2400" dirty="0" smtClean="0"/>
              <a:t>efficient algorithms to learn and apply the models.</a:t>
            </a:r>
          </a:p>
        </p:txBody>
      </p:sp>
      <p:sp>
        <p:nvSpPr>
          <p:cNvPr id="4301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A0411BFD-F0E4-4585-8DC9-575D76E3511F}" type="slidenum">
              <a:rPr lang="en-US"/>
              <a:pPr eaLnBrk="1" hangingPunct="1"/>
              <a:t>32</a:t>
            </a:fld>
            <a:endParaRPr lang="en-US"/>
          </a:p>
        </p:txBody>
      </p:sp>
    </p:spTree>
    <p:extLst>
      <p:ext uri="{BB962C8B-B14F-4D97-AF65-F5344CB8AC3E}">
        <p14:creationId xmlns:p14="http://schemas.microsoft.com/office/powerpoint/2010/main" val="38344480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Conclusions (2/2)</a:t>
            </a:r>
            <a:endParaRPr lang="en-IN" smtClean="0"/>
          </a:p>
        </p:txBody>
      </p:sp>
      <p:sp>
        <p:nvSpPr>
          <p:cNvPr id="44035" name="Content Placeholder 2"/>
          <p:cNvSpPr>
            <a:spLocks noGrp="1"/>
          </p:cNvSpPr>
          <p:nvPr>
            <p:ph idx="1"/>
          </p:nvPr>
        </p:nvSpPr>
        <p:spPr/>
        <p:txBody>
          <a:bodyPr/>
          <a:lstStyle/>
          <a:p>
            <a:r>
              <a:rPr lang="en-US" smtClean="0"/>
              <a:t>Using CT models, it is possible to predict even the time at which a user will perform it with a good accuracy.</a:t>
            </a:r>
          </a:p>
          <a:p>
            <a:endParaRPr lang="en-US" smtClean="0"/>
          </a:p>
          <a:p>
            <a:r>
              <a:rPr lang="en-US" smtClean="0"/>
              <a:t>Introduce metrics of users and actions influenceability. </a:t>
            </a:r>
          </a:p>
          <a:p>
            <a:pPr lvl="1"/>
            <a:r>
              <a:rPr lang="en-US" smtClean="0"/>
              <a:t>High values =&gt; easier prediction of influence.</a:t>
            </a:r>
          </a:p>
          <a:p>
            <a:pPr lvl="1"/>
            <a:r>
              <a:rPr lang="en-US" smtClean="0"/>
              <a:t>Can be utilized in Viral Marketing decisions.</a:t>
            </a:r>
          </a:p>
          <a:p>
            <a:endParaRPr lang="en-IN" smtClean="0"/>
          </a:p>
        </p:txBody>
      </p:sp>
      <p:sp>
        <p:nvSpPr>
          <p:cNvPr id="4403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BFBAEA81-F507-4707-B454-F50B1C63383F}" type="slidenum">
              <a:rPr lang="en-US"/>
              <a:pPr eaLnBrk="1" hangingPunct="1"/>
              <a:t>33</a:t>
            </a:fld>
            <a:endParaRPr lang="en-US"/>
          </a:p>
        </p:txBody>
      </p:sp>
    </p:spTree>
    <p:extLst>
      <p:ext uri="{BB962C8B-B14F-4D97-AF65-F5344CB8AC3E}">
        <p14:creationId xmlns:p14="http://schemas.microsoft.com/office/powerpoint/2010/main" val="9291454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a:xfrm>
            <a:off x="2971800" y="2895600"/>
            <a:ext cx="2743200" cy="1295400"/>
          </a:xfrm>
        </p:spPr>
        <p:txBody>
          <a:bodyPr>
            <a:normAutofit/>
          </a:bodyPr>
          <a:lstStyle/>
          <a:p>
            <a:pPr marL="0" indent="0" algn="ctr">
              <a:buNone/>
            </a:pPr>
            <a:r>
              <a:rPr lang="en-US" sz="5000" dirty="0" smtClean="0"/>
              <a:t>Thanks!</a:t>
            </a:r>
            <a:endParaRPr lang="en-US" sz="5000" dirty="0"/>
          </a:p>
        </p:txBody>
      </p:sp>
    </p:spTree>
    <p:extLst>
      <p:ext uri="{BB962C8B-B14F-4D97-AF65-F5344CB8AC3E}">
        <p14:creationId xmlns:p14="http://schemas.microsoft.com/office/powerpoint/2010/main" val="1754216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Word of Mouth and Viral Marketing</a:t>
            </a:r>
          </a:p>
        </p:txBody>
      </p:sp>
      <p:sp>
        <p:nvSpPr>
          <p:cNvPr id="14339" name="Rectangle 4"/>
          <p:cNvSpPr>
            <a:spLocks noGrp="1" noChangeArrowheads="1"/>
          </p:cNvSpPr>
          <p:nvPr>
            <p:ph type="body" sz="half" idx="1"/>
          </p:nvPr>
        </p:nvSpPr>
        <p:spPr/>
        <p:txBody>
          <a:bodyPr/>
          <a:lstStyle/>
          <a:p>
            <a:pPr eaLnBrk="1" hangingPunct="1"/>
            <a:r>
              <a:rPr lang="en-US" sz="2600" dirty="0" smtClean="0"/>
              <a:t>We are more influenced by our friends than </a:t>
            </a:r>
            <a:r>
              <a:rPr lang="en-US" sz="2600" dirty="0" smtClean="0"/>
              <a:t>strangers</a:t>
            </a:r>
          </a:p>
          <a:p>
            <a:pPr eaLnBrk="1" hangingPunct="1"/>
            <a:endParaRPr lang="en-US" sz="2600" dirty="0" smtClean="0"/>
          </a:p>
          <a:p>
            <a:pPr eaLnBrk="1" hangingPunct="1"/>
            <a:r>
              <a:rPr lang="en-US" sz="2600" dirty="0" smtClean="0"/>
              <a:t>68% of consumers consult friends and family before purchasing home electronics </a:t>
            </a:r>
            <a:br>
              <a:rPr lang="en-US" sz="2600" dirty="0" smtClean="0"/>
            </a:br>
            <a:r>
              <a:rPr lang="en-US" sz="2600" dirty="0" smtClean="0"/>
              <a:t>(Burke 2003)</a:t>
            </a:r>
          </a:p>
        </p:txBody>
      </p:sp>
      <p:pic>
        <p:nvPicPr>
          <p:cNvPr id="14340" name="Picture 6" descr="Word-of-mouth-marke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1773238"/>
            <a:ext cx="4176712" cy="391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AE60B4B-D246-439D-8F5E-68894F6212CF}" type="slidenum">
              <a:rPr lang="en-US"/>
              <a:pPr eaLnBrk="1" hangingPunct="1"/>
              <a:t>4</a:t>
            </a:fld>
            <a:endParaRPr lang="en-US"/>
          </a:p>
        </p:txBody>
      </p:sp>
    </p:spTree>
    <p:extLst>
      <p:ext uri="{BB962C8B-B14F-4D97-AF65-F5344CB8AC3E}">
        <p14:creationId xmlns:p14="http://schemas.microsoft.com/office/powerpoint/2010/main" val="3948656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Viral Marketing</a:t>
            </a:r>
          </a:p>
        </p:txBody>
      </p:sp>
      <p:sp>
        <p:nvSpPr>
          <p:cNvPr id="15363" name="Rectangle 4"/>
          <p:cNvSpPr>
            <a:spLocks noGrp="1" noChangeArrowheads="1"/>
          </p:cNvSpPr>
          <p:nvPr>
            <p:ph type="body" sz="half" idx="1"/>
          </p:nvPr>
        </p:nvSpPr>
        <p:spPr/>
        <p:txBody>
          <a:bodyPr>
            <a:normAutofit lnSpcReduction="10000"/>
          </a:bodyPr>
          <a:lstStyle/>
          <a:p>
            <a:pPr eaLnBrk="1" hangingPunct="1"/>
            <a:r>
              <a:rPr lang="en-US" sz="2600" dirty="0" smtClean="0"/>
              <a:t>Also known as Target </a:t>
            </a:r>
            <a:r>
              <a:rPr lang="en-US" sz="2600" dirty="0" smtClean="0"/>
              <a:t>Advertising</a:t>
            </a:r>
          </a:p>
          <a:p>
            <a:pPr eaLnBrk="1" hangingPunct="1"/>
            <a:endParaRPr lang="en-US" sz="2600" dirty="0" smtClean="0"/>
          </a:p>
          <a:p>
            <a:r>
              <a:rPr lang="en-US" sz="2600" dirty="0" smtClean="0"/>
              <a:t>Spread </a:t>
            </a:r>
            <a:r>
              <a:rPr lang="en-US" sz="2600" dirty="0"/>
              <a:t>the word of a new product in the community </a:t>
            </a:r>
            <a:r>
              <a:rPr lang="en-US" sz="2600" dirty="0" smtClean="0"/>
              <a:t>– chain reaction </a:t>
            </a:r>
            <a:r>
              <a:rPr lang="en-US" sz="2600" dirty="0"/>
              <a:t>by </a:t>
            </a:r>
            <a:r>
              <a:rPr lang="en-US" sz="2600" dirty="0" smtClean="0"/>
              <a:t>word </a:t>
            </a:r>
            <a:r>
              <a:rPr lang="en-US" sz="2600" dirty="0"/>
              <a:t>of mouth </a:t>
            </a:r>
            <a:r>
              <a:rPr lang="en-US" sz="2600" dirty="0" smtClean="0"/>
              <a:t>effect</a:t>
            </a:r>
          </a:p>
          <a:p>
            <a:endParaRPr lang="en-US" sz="2600" dirty="0"/>
          </a:p>
          <a:p>
            <a:pPr eaLnBrk="1" hangingPunct="1"/>
            <a:r>
              <a:rPr lang="en-US" sz="2600" dirty="0" smtClean="0"/>
              <a:t>Low investments, maximum gain</a:t>
            </a:r>
          </a:p>
        </p:txBody>
      </p:sp>
      <p:pic>
        <p:nvPicPr>
          <p:cNvPr id="15364" name="Picture 6" descr="viral_marke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2060575"/>
            <a:ext cx="3898900"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A5BC8562-5E4F-4DF7-A52A-7BD24D536792}" type="slidenum">
              <a:rPr lang="en-US"/>
              <a:pPr eaLnBrk="1" hangingPunct="1"/>
              <a:t>5</a:t>
            </a:fld>
            <a:endParaRPr lang="en-US"/>
          </a:p>
        </p:txBody>
      </p:sp>
    </p:spTree>
    <p:extLst>
      <p:ext uri="{BB962C8B-B14F-4D97-AF65-F5344CB8AC3E}">
        <p14:creationId xmlns:p14="http://schemas.microsoft.com/office/powerpoint/2010/main" val="3032364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pPr eaLnBrk="1" hangingPunct="1"/>
            <a:r>
              <a:rPr lang="es-ES_tradnl" dirty="0" smtClean="0"/>
              <a:t>Viral Marketing as </a:t>
            </a:r>
            <a:r>
              <a:rPr lang="es-ES_tradnl" dirty="0" err="1" smtClean="0"/>
              <a:t>an</a:t>
            </a:r>
            <a:r>
              <a:rPr lang="es-ES_tradnl" dirty="0" smtClean="0"/>
              <a:t> </a:t>
            </a:r>
            <a:r>
              <a:rPr lang="es-ES_tradnl" dirty="0" err="1" smtClean="0"/>
              <a:t>Optimization</a:t>
            </a:r>
            <a:r>
              <a:rPr lang="es-ES_tradnl" dirty="0" smtClean="0"/>
              <a:t> </a:t>
            </a:r>
            <a:r>
              <a:rPr lang="es-ES_tradnl" dirty="0" err="1" smtClean="0"/>
              <a:t>Problem</a:t>
            </a:r>
            <a:endParaRPr lang="en-US" dirty="0" smtClean="0"/>
          </a:p>
        </p:txBody>
      </p:sp>
      <p:sp>
        <p:nvSpPr>
          <p:cNvPr id="9" name="Content Placeholder 2"/>
          <p:cNvSpPr>
            <a:spLocks noGrp="1"/>
          </p:cNvSpPr>
          <p:nvPr>
            <p:ph sz="half" idx="1"/>
          </p:nvPr>
        </p:nvSpPr>
        <p:spPr>
          <a:xfrm>
            <a:off x="500063" y="5357813"/>
            <a:ext cx="8229600" cy="928687"/>
          </a:xfrm>
          <a:prstGeom prst="rect">
            <a:avLst/>
          </a:prstGeom>
        </p:spPr>
        <p:txBody>
          <a:bodyPr/>
          <a:lstStyle/>
          <a:p>
            <a:r>
              <a:rPr lang="es-ES_tradnl" sz="2600" smtClean="0">
                <a:solidFill>
                  <a:srgbClr val="FF0000"/>
                </a:solidFill>
              </a:rPr>
              <a:t>How to calculate true influence probabilities?</a:t>
            </a:r>
          </a:p>
        </p:txBody>
      </p:sp>
      <p:sp>
        <p:nvSpPr>
          <p:cNvPr id="16387" name="Rectangle 6"/>
          <p:cNvSpPr>
            <a:spLocks noGrp="1" noChangeArrowheads="1"/>
          </p:cNvSpPr>
          <p:nvPr>
            <p:ph sz="half" idx="2"/>
          </p:nvPr>
        </p:nvSpPr>
        <p:spPr>
          <a:xfrm>
            <a:off x="457200" y="2209800"/>
            <a:ext cx="4038600" cy="3219450"/>
          </a:xfrm>
          <a:prstGeom prst="rect">
            <a:avLst/>
          </a:prstGeom>
          <a:noFill/>
        </p:spPr>
        <p:txBody>
          <a:bodyPr/>
          <a:lstStyle/>
          <a:p>
            <a:pPr eaLnBrk="1" hangingPunct="1"/>
            <a:r>
              <a:rPr lang="es-ES_tradnl" sz="1800" dirty="0" err="1" smtClean="0">
                <a:solidFill>
                  <a:srgbClr val="FF0000"/>
                </a:solidFill>
              </a:rPr>
              <a:t>Given</a:t>
            </a:r>
            <a:r>
              <a:rPr lang="es-ES_tradnl" sz="1800" dirty="0" smtClean="0">
                <a:solidFill>
                  <a:srgbClr val="FF0000"/>
                </a:solidFill>
              </a:rPr>
              <a:t>:</a:t>
            </a:r>
            <a:r>
              <a:rPr lang="es-ES_tradnl" sz="1800" dirty="0" smtClean="0"/>
              <a:t> Network </a:t>
            </a:r>
            <a:r>
              <a:rPr lang="es-ES_tradnl" sz="1800" dirty="0" err="1" smtClean="0"/>
              <a:t>with</a:t>
            </a:r>
            <a:r>
              <a:rPr lang="es-ES_tradnl" sz="1800" dirty="0" smtClean="0"/>
              <a:t> </a:t>
            </a:r>
            <a:r>
              <a:rPr lang="es-ES_tradnl" sz="1800" dirty="0" err="1" smtClean="0"/>
              <a:t>influence</a:t>
            </a:r>
            <a:r>
              <a:rPr lang="es-ES_tradnl" sz="1800" dirty="0" smtClean="0"/>
              <a:t> </a:t>
            </a:r>
            <a:r>
              <a:rPr lang="es-ES_tradnl" sz="1800" dirty="0" err="1" smtClean="0"/>
              <a:t>probabilities</a:t>
            </a:r>
            <a:endParaRPr lang="es-ES_tradnl" sz="1800" dirty="0" smtClean="0"/>
          </a:p>
          <a:p>
            <a:pPr eaLnBrk="1" hangingPunct="1"/>
            <a:r>
              <a:rPr lang="es-ES_tradnl" sz="1800" dirty="0" err="1" smtClean="0">
                <a:solidFill>
                  <a:srgbClr val="FF0000"/>
                </a:solidFill>
              </a:rPr>
              <a:t>Problem</a:t>
            </a:r>
            <a:r>
              <a:rPr lang="es-ES_tradnl" sz="1800" dirty="0" smtClean="0">
                <a:solidFill>
                  <a:srgbClr val="FF0000"/>
                </a:solidFill>
              </a:rPr>
              <a:t>:</a:t>
            </a:r>
            <a:r>
              <a:rPr lang="es-ES_tradnl" sz="1800" dirty="0" smtClean="0"/>
              <a:t> </a:t>
            </a:r>
            <a:r>
              <a:rPr lang="es-ES_tradnl" sz="1800" dirty="0" err="1" smtClean="0"/>
              <a:t>Select</a:t>
            </a:r>
            <a:r>
              <a:rPr lang="es-ES_tradnl" sz="1800" dirty="0" smtClean="0"/>
              <a:t> </a:t>
            </a:r>
            <a:r>
              <a:rPr lang="es-ES_tradnl" sz="1800" i="1" dirty="0" smtClean="0">
                <a:solidFill>
                  <a:srgbClr val="7B0099"/>
                </a:solidFill>
              </a:rPr>
              <a:t>top-k</a:t>
            </a:r>
            <a:r>
              <a:rPr lang="es-ES_tradnl" sz="1800" dirty="0" smtClean="0"/>
              <a:t> </a:t>
            </a:r>
            <a:r>
              <a:rPr lang="es-ES_tradnl" sz="1800" dirty="0" err="1" smtClean="0"/>
              <a:t>users</a:t>
            </a:r>
            <a:r>
              <a:rPr lang="es-ES_tradnl" sz="1800" dirty="0" smtClean="0"/>
              <a:t> </a:t>
            </a:r>
            <a:r>
              <a:rPr lang="es-ES_tradnl" sz="1800" dirty="0" err="1" smtClean="0"/>
              <a:t>such</a:t>
            </a:r>
            <a:r>
              <a:rPr lang="es-ES_tradnl" sz="1800" dirty="0" smtClean="0"/>
              <a:t> </a:t>
            </a:r>
            <a:r>
              <a:rPr lang="es-ES_tradnl" sz="1800" dirty="0" err="1" smtClean="0"/>
              <a:t>that</a:t>
            </a:r>
            <a:r>
              <a:rPr lang="es-ES_tradnl" sz="1800" dirty="0" smtClean="0"/>
              <a:t> </a:t>
            </a:r>
            <a:r>
              <a:rPr lang="es-ES_tradnl" sz="1800" dirty="0" err="1" smtClean="0"/>
              <a:t>by</a:t>
            </a:r>
            <a:r>
              <a:rPr lang="es-ES_tradnl" sz="1800" dirty="0" smtClean="0"/>
              <a:t> </a:t>
            </a:r>
            <a:r>
              <a:rPr lang="es-ES_tradnl" sz="1800" dirty="0" err="1" smtClean="0"/>
              <a:t>targeting</a:t>
            </a:r>
            <a:r>
              <a:rPr lang="es-ES_tradnl" sz="1800" dirty="0" smtClean="0"/>
              <a:t> </a:t>
            </a:r>
            <a:r>
              <a:rPr lang="es-ES_tradnl" sz="1800" dirty="0" err="1" smtClean="0"/>
              <a:t>them</a:t>
            </a:r>
            <a:r>
              <a:rPr lang="es-ES_tradnl" sz="1800" dirty="0" smtClean="0"/>
              <a:t>, </a:t>
            </a:r>
            <a:r>
              <a:rPr lang="es-ES_tradnl" sz="1800" dirty="0" err="1" smtClean="0"/>
              <a:t>the</a:t>
            </a:r>
            <a:r>
              <a:rPr lang="es-ES_tradnl" sz="1800" dirty="0" smtClean="0"/>
              <a:t> spread of </a:t>
            </a:r>
            <a:r>
              <a:rPr lang="es-ES_tradnl" sz="1800" dirty="0" err="1" smtClean="0"/>
              <a:t>influence</a:t>
            </a:r>
            <a:r>
              <a:rPr lang="es-ES_tradnl" sz="1800" dirty="0" smtClean="0"/>
              <a:t> </a:t>
            </a:r>
            <a:r>
              <a:rPr lang="es-ES_tradnl" sz="1800" dirty="0" err="1" smtClean="0"/>
              <a:t>is</a:t>
            </a:r>
            <a:r>
              <a:rPr lang="es-ES_tradnl" sz="1800" dirty="0" smtClean="0"/>
              <a:t> </a:t>
            </a:r>
            <a:r>
              <a:rPr lang="es-ES_tradnl" sz="1800" dirty="0" err="1" smtClean="0"/>
              <a:t>maximized</a:t>
            </a:r>
            <a:endParaRPr lang="es-ES_tradnl" sz="1800" dirty="0" smtClean="0"/>
          </a:p>
          <a:p>
            <a:pPr eaLnBrk="1" hangingPunct="1"/>
            <a:r>
              <a:rPr lang="es-ES_tradnl" sz="1800" i="1" dirty="0" smtClean="0"/>
              <a:t>Domingos et al 2001, Richardson et al 2002, </a:t>
            </a:r>
            <a:r>
              <a:rPr lang="es-ES_tradnl" sz="1800" i="1" dirty="0" err="1" smtClean="0"/>
              <a:t>Kempe</a:t>
            </a:r>
            <a:r>
              <a:rPr lang="es-ES_tradnl" sz="1800" i="1" dirty="0" smtClean="0"/>
              <a:t> et al 2003</a:t>
            </a:r>
          </a:p>
        </p:txBody>
      </p:sp>
      <p:sp>
        <p:nvSpPr>
          <p:cNvPr id="16390"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BC0FBE2-19EC-429F-903E-8F8792413138}" type="slidenum">
              <a:rPr lang="en-US"/>
              <a:pPr eaLnBrk="1" hangingPunct="1"/>
              <a:t>6</a:t>
            </a:fld>
            <a:endParaRPr lang="en-US"/>
          </a:p>
        </p:txBody>
      </p:sp>
      <p:pic>
        <p:nvPicPr>
          <p:cNvPr id="16388" name="Picture 14" descr="net_d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2011363"/>
            <a:ext cx="4192587" cy="271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75530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Some Questions</a:t>
            </a:r>
            <a:endParaRPr lang="en-IN" smtClean="0"/>
          </a:p>
        </p:txBody>
      </p:sp>
      <p:sp>
        <p:nvSpPr>
          <p:cNvPr id="17411" name="Content Placeholder 2"/>
          <p:cNvSpPr>
            <a:spLocks noGrp="1"/>
          </p:cNvSpPr>
          <p:nvPr>
            <p:ph idx="1"/>
          </p:nvPr>
        </p:nvSpPr>
        <p:spPr/>
        <p:txBody>
          <a:bodyPr/>
          <a:lstStyle/>
          <a:p>
            <a:r>
              <a:rPr lang="en-US" sz="2400" dirty="0" smtClean="0"/>
              <a:t>Where do those influence probabilities come from?</a:t>
            </a:r>
          </a:p>
          <a:p>
            <a:pPr lvl="1"/>
            <a:r>
              <a:rPr lang="en-US" sz="2000" dirty="0" smtClean="0"/>
              <a:t>Available real world datasets don’t have prob.!</a:t>
            </a:r>
          </a:p>
          <a:p>
            <a:r>
              <a:rPr lang="en-US" sz="2400" dirty="0" smtClean="0"/>
              <a:t>Can we learn those probabilities from available data?</a:t>
            </a:r>
          </a:p>
          <a:p>
            <a:r>
              <a:rPr lang="en-US" sz="2400" dirty="0" smtClean="0"/>
              <a:t>Previous Viral Marketing studies ignore the effect of time.</a:t>
            </a:r>
          </a:p>
          <a:p>
            <a:pPr lvl="1"/>
            <a:r>
              <a:rPr lang="en-US" sz="2000" dirty="0" smtClean="0"/>
              <a:t>How can we take time into account?</a:t>
            </a:r>
          </a:p>
          <a:p>
            <a:pPr lvl="2"/>
            <a:r>
              <a:rPr lang="en-US" sz="1600" dirty="0" smtClean="0"/>
              <a:t>Do </a:t>
            </a:r>
            <a:r>
              <a:rPr lang="en-US" sz="1600" dirty="0" smtClean="0"/>
              <a:t>influential probabilities </a:t>
            </a:r>
            <a:r>
              <a:rPr lang="en-US" sz="1600" dirty="0" smtClean="0"/>
              <a:t>change over time?</a:t>
            </a:r>
          </a:p>
          <a:p>
            <a:pPr lvl="1"/>
            <a:r>
              <a:rPr lang="en-US" sz="2000" dirty="0" smtClean="0"/>
              <a:t>Can we predict time at which user is most likely to perform an action.</a:t>
            </a:r>
          </a:p>
          <a:p>
            <a:r>
              <a:rPr lang="en-US" sz="2400" dirty="0" smtClean="0"/>
              <a:t>What users/actions are more prone to influence?</a:t>
            </a:r>
            <a:endParaRPr lang="en-IN" sz="2400" dirty="0" smtClean="0"/>
          </a:p>
        </p:txBody>
      </p:sp>
      <p:sp>
        <p:nvSpPr>
          <p:cNvPr id="1741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ACA8EB76-E400-4926-9552-046B6C5CB9B1}" type="slidenum">
              <a:rPr lang="en-US"/>
              <a:pPr eaLnBrk="1" hangingPunct="1"/>
              <a:t>7</a:t>
            </a:fld>
            <a:endParaRPr lang="en-US"/>
          </a:p>
        </p:txBody>
      </p:sp>
    </p:spTree>
    <p:extLst>
      <p:ext uri="{BB962C8B-B14F-4D97-AF65-F5344CB8AC3E}">
        <p14:creationId xmlns:p14="http://schemas.microsoft.com/office/powerpoint/2010/main" val="3955878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7" dur="500"/>
                                        <p:tgtEl>
                                          <p:spTgt spid="17411">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10" dur="500"/>
                                        <p:tgtEl>
                                          <p:spTgt spid="17411">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13" dur="500"/>
                                        <p:tgtEl>
                                          <p:spTgt spid="17411">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7411">
                                            <p:txEl>
                                              <p:pRg st="6" end="6"/>
                                            </p:txEl>
                                          </p:spTgt>
                                        </p:tgtEl>
                                        <p:attrNameLst>
                                          <p:attrName>style.visibility</p:attrName>
                                        </p:attrNameLst>
                                      </p:cBhvr>
                                      <p:to>
                                        <p:strVal val="visible"/>
                                      </p:to>
                                    </p:set>
                                    <p:animEffect transition="in" filter="blinds(horizontal)">
                                      <p:cBhvr>
                                        <p:cTn id="16" dur="500"/>
                                        <p:tgtEl>
                                          <p:spTgt spid="17411">
                                            <p:txEl>
                                              <p:pRg st="6" end="6"/>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17411">
                                            <p:txEl>
                                              <p:pRg st="7" end="7"/>
                                            </p:txEl>
                                          </p:spTgt>
                                        </p:tgtEl>
                                        <p:attrNameLst>
                                          <p:attrName>style.visibility</p:attrName>
                                        </p:attrNameLst>
                                      </p:cBhvr>
                                      <p:to>
                                        <p:strVal val="visible"/>
                                      </p:to>
                                    </p:set>
                                    <p:animEffect transition="in" filter="blinds(horizontal)">
                                      <p:cBhvr>
                                        <p:cTn id="21"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ctrTitle"/>
          </p:nvPr>
        </p:nvSpPr>
        <p:spPr/>
        <p:txBody>
          <a:bodyPr/>
          <a:lstStyle/>
          <a:p>
            <a:r>
              <a:rPr lang="en-US" dirty="0" smtClean="0"/>
              <a:t>Contribution</a:t>
            </a:r>
            <a:endParaRPr lang="en-US" dirty="0" smtClean="0"/>
          </a:p>
        </p:txBody>
      </p:sp>
    </p:spTree>
    <p:extLst>
      <p:ext uri="{BB962C8B-B14F-4D97-AF65-F5344CB8AC3E}">
        <p14:creationId xmlns:p14="http://schemas.microsoft.com/office/powerpoint/2010/main" val="302065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a:t>C</a:t>
            </a:r>
            <a:r>
              <a:rPr lang="en-US" dirty="0" smtClean="0"/>
              <a:t>ontributions </a:t>
            </a:r>
            <a:r>
              <a:rPr lang="en-US" dirty="0" smtClean="0"/>
              <a:t>(1/2)</a:t>
            </a:r>
            <a:endParaRPr lang="en-IN" dirty="0" smtClean="0"/>
          </a:p>
        </p:txBody>
      </p:sp>
      <p:sp>
        <p:nvSpPr>
          <p:cNvPr id="18435" name="Content Placeholder 2"/>
          <p:cNvSpPr>
            <a:spLocks noGrp="1"/>
          </p:cNvSpPr>
          <p:nvPr>
            <p:ph idx="1"/>
          </p:nvPr>
        </p:nvSpPr>
        <p:spPr/>
        <p:txBody>
          <a:bodyPr/>
          <a:lstStyle/>
          <a:p>
            <a:pPr eaLnBrk="1" hangingPunct="1"/>
            <a:r>
              <a:rPr lang="en-US" sz="2400" smtClean="0"/>
              <a:t>Propose several probabilistic influence models between users.</a:t>
            </a:r>
          </a:p>
          <a:p>
            <a:pPr lvl="1" eaLnBrk="1" hangingPunct="1"/>
            <a:r>
              <a:rPr lang="en-US" sz="2000" smtClean="0"/>
              <a:t>Consistent with existing propagation models.</a:t>
            </a:r>
          </a:p>
          <a:p>
            <a:pPr lvl="1" eaLnBrk="1" hangingPunct="1"/>
            <a:endParaRPr lang="en-US" smtClean="0"/>
          </a:p>
          <a:p>
            <a:pPr eaLnBrk="1" hangingPunct="1"/>
            <a:r>
              <a:rPr lang="en-US" sz="2400" smtClean="0"/>
              <a:t>Develop efficient algorithms to learn the parameters of the models.</a:t>
            </a:r>
          </a:p>
          <a:p>
            <a:pPr eaLnBrk="1" hangingPunct="1"/>
            <a:endParaRPr lang="en-US" sz="2400" smtClean="0"/>
          </a:p>
          <a:p>
            <a:pPr eaLnBrk="1" hangingPunct="1"/>
            <a:r>
              <a:rPr lang="en-US" sz="2400" smtClean="0"/>
              <a:t>Able to predict whether a user perform an action or not.</a:t>
            </a:r>
          </a:p>
          <a:p>
            <a:pPr eaLnBrk="1" hangingPunct="1"/>
            <a:endParaRPr lang="en-US" sz="2400" smtClean="0"/>
          </a:p>
          <a:p>
            <a:pPr eaLnBrk="1" hangingPunct="1"/>
            <a:r>
              <a:rPr lang="en-US" sz="2400" smtClean="0"/>
              <a:t>Predict the time at which she will perform it.</a:t>
            </a:r>
          </a:p>
        </p:txBody>
      </p:sp>
      <p:sp>
        <p:nvSpPr>
          <p:cNvPr id="1946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446FBB-0EFD-4980-AA50-DB2C90B7864F}" type="slidenum">
              <a:rPr lang="en-US"/>
              <a:pPr eaLnBrk="1" hangingPunct="1"/>
              <a:t>9</a:t>
            </a:fld>
            <a:endParaRPr lang="en-US"/>
          </a:p>
        </p:txBody>
      </p:sp>
    </p:spTree>
    <p:extLst>
      <p:ext uri="{BB962C8B-B14F-4D97-AF65-F5344CB8AC3E}">
        <p14:creationId xmlns:p14="http://schemas.microsoft.com/office/powerpoint/2010/main" val="1008098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7" dur="500"/>
                                        <p:tgtEl>
                                          <p:spTgt spid="1843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12" dur="500"/>
                                        <p:tgtEl>
                                          <p:spTgt spid="18435">
                                            <p:txEl>
                                              <p:pRg st="5" end="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8435">
                                            <p:txEl>
                                              <p:pRg st="7" end="7"/>
                                            </p:txEl>
                                          </p:spTgt>
                                        </p:tgtEl>
                                        <p:attrNameLst>
                                          <p:attrName>style.visibility</p:attrName>
                                        </p:attrNameLst>
                                      </p:cBhvr>
                                      <p:to>
                                        <p:strVal val="visible"/>
                                      </p:to>
                                    </p:set>
                                    <p:animEffect transition="in" filter="blinds(horizontal)">
                                      <p:cBhvr>
                                        <p:cTn id="17" dur="500"/>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167</TotalTime>
  <Words>2005</Words>
  <Application>Microsoft Office PowerPoint</Application>
  <PresentationFormat>On-screen Show (4:3)</PresentationFormat>
  <Paragraphs>346</Paragraphs>
  <Slides>34</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Clarity</vt:lpstr>
      <vt:lpstr>Equation</vt:lpstr>
      <vt:lpstr>Learning Influence Probabilities in Social Networks</vt:lpstr>
      <vt:lpstr>Content</vt:lpstr>
      <vt:lpstr>Motivation</vt:lpstr>
      <vt:lpstr>Word of Mouth and Viral Marketing</vt:lpstr>
      <vt:lpstr>Viral Marketing</vt:lpstr>
      <vt:lpstr>Viral Marketing as an Optimization Problem</vt:lpstr>
      <vt:lpstr>Some Questions</vt:lpstr>
      <vt:lpstr>Contribution</vt:lpstr>
      <vt:lpstr>Contributions (1/2)</vt:lpstr>
      <vt:lpstr>Contributions (2/2)</vt:lpstr>
      <vt:lpstr>Overview</vt:lpstr>
      <vt:lpstr>Background</vt:lpstr>
      <vt:lpstr>General Threshold (Propagation) Model</vt:lpstr>
      <vt:lpstr>General Threshold Model - Example</vt:lpstr>
      <vt:lpstr>PrOPOSED Framework</vt:lpstr>
      <vt:lpstr>Solution Framework</vt:lpstr>
      <vt:lpstr>Influence Models</vt:lpstr>
      <vt:lpstr>Static Models</vt:lpstr>
      <vt:lpstr>Time Conscious Models</vt:lpstr>
      <vt:lpstr>Continuous Time Models</vt:lpstr>
      <vt:lpstr>Evaluation Strategy (1/2)</vt:lpstr>
      <vt:lpstr>Evaluation Strategy (2/2)</vt:lpstr>
      <vt:lpstr>Algorithms</vt:lpstr>
      <vt:lpstr>Experimental Evaluation</vt:lpstr>
      <vt:lpstr>Dataset</vt:lpstr>
      <vt:lpstr>Comparison of Static, CT and DT models</vt:lpstr>
      <vt:lpstr>Runtime</vt:lpstr>
      <vt:lpstr>Predicting Time – Distribution of Error</vt:lpstr>
      <vt:lpstr>Predicting Time – Coverage vs Error</vt:lpstr>
      <vt:lpstr>User Influenceability</vt:lpstr>
      <vt:lpstr>Action Influenceability</vt:lpstr>
      <vt:lpstr>Conclusions (1/2)</vt:lpstr>
      <vt:lpstr>Conclusions (2/2)</vt:lpstr>
      <vt:lpstr>Q&amp;A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Influence Probabilities in Social Networks</dc:title>
  <dc:creator>ning</dc:creator>
  <cp:lastModifiedBy>ning</cp:lastModifiedBy>
  <cp:revision>27</cp:revision>
  <dcterms:created xsi:type="dcterms:W3CDTF">2011-05-16T16:36:14Z</dcterms:created>
  <dcterms:modified xsi:type="dcterms:W3CDTF">2011-05-16T19:24:13Z</dcterms:modified>
</cp:coreProperties>
</file>