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54" r:id="rId3"/>
    <p:sldId id="333" r:id="rId4"/>
    <p:sldId id="334" r:id="rId5"/>
    <p:sldId id="368" r:id="rId6"/>
    <p:sldId id="369" r:id="rId7"/>
    <p:sldId id="335" r:id="rId8"/>
    <p:sldId id="336" r:id="rId9"/>
    <p:sldId id="366" r:id="rId10"/>
    <p:sldId id="367" r:id="rId11"/>
    <p:sldId id="357" r:id="rId12"/>
    <p:sldId id="347" r:id="rId13"/>
    <p:sldId id="358" r:id="rId14"/>
    <p:sldId id="326" r:id="rId15"/>
    <p:sldId id="327" r:id="rId16"/>
    <p:sldId id="328" r:id="rId17"/>
    <p:sldId id="329" r:id="rId18"/>
    <p:sldId id="330" r:id="rId19"/>
    <p:sldId id="331" r:id="rId20"/>
    <p:sldId id="332" r:id="rId21"/>
    <p:sldId id="359" r:id="rId22"/>
    <p:sldId id="348" r:id="rId23"/>
    <p:sldId id="351" r:id="rId24"/>
    <p:sldId id="360" r:id="rId25"/>
    <p:sldId id="342" r:id="rId26"/>
    <p:sldId id="353" r:id="rId27"/>
    <p:sldId id="361" r:id="rId28"/>
    <p:sldId id="355" r:id="rId29"/>
    <p:sldId id="343" r:id="rId30"/>
    <p:sldId id="356" r:id="rId31"/>
    <p:sldId id="362" r:id="rId32"/>
    <p:sldId id="344" r:id="rId33"/>
    <p:sldId id="364" r:id="rId34"/>
    <p:sldId id="365" r:id="rId35"/>
    <p:sldId id="346" r:id="rId36"/>
    <p:sldId id="337" r:id="rId37"/>
    <p:sldId id="363" r:id="rId38"/>
    <p:sldId id="352" r:id="rId3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105" autoAdjust="0"/>
  </p:normalViewPr>
  <p:slideViewPr>
    <p:cSldViewPr>
      <p:cViewPr>
        <p:scale>
          <a:sx n="80" d="100"/>
          <a:sy n="80" d="100"/>
        </p:scale>
        <p:origin x="-1878" y="-3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2E3EEBC5-C1E2-4E29-BEF1-7660EBFD367E}" type="datetimeFigureOut">
              <a:rPr lang="zh-CN" altLang="en-US"/>
              <a:pPr>
                <a:defRPr/>
              </a:pPr>
              <a:t>2012/3/6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AF5F3BC8-7610-4245-ACFD-631F7C8F7226}" type="slidenum">
              <a:rPr lang="zh-CN" altLang="en-US"/>
              <a:pPr>
                <a:defRPr/>
              </a:pPr>
              <a:t>‹#›</a:t>
            </a:fld>
            <a:endParaRPr lang="zh-CN" altLang="en-US"/>
          </a:p>
        </p:txBody>
      </p:sp>
    </p:spTree>
    <p:extLst>
      <p:ext uri="{BB962C8B-B14F-4D97-AF65-F5344CB8AC3E}">
        <p14:creationId xmlns:p14="http://schemas.microsoft.com/office/powerpoint/2010/main" val="36329087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CN" smtClean="0"/>
              <a:t>DataNodes holding blocks of multiple files with a replication factor of 2. The NameNode maps the filenames onto the block ids.</a:t>
            </a:r>
            <a:endParaRPr lang="zh-CN" altLang="en-US" smtClean="0"/>
          </a:p>
        </p:txBody>
      </p:sp>
      <p:sp>
        <p:nvSpPr>
          <p:cNvPr id="4" name="灯片编号占位符 3"/>
          <p:cNvSpPr>
            <a:spLocks noGrp="1"/>
          </p:cNvSpPr>
          <p:nvPr>
            <p:ph type="sldNum" sz="quarter" idx="5"/>
          </p:nvPr>
        </p:nvSpPr>
        <p:spPr/>
        <p:txBody>
          <a:bodyPr/>
          <a:lstStyle/>
          <a:p>
            <a:pPr>
              <a:defRPr/>
            </a:pPr>
            <a:fld id="{93600FA9-D3D8-441B-9F1A-BD7A6FED1024}" type="slidenum">
              <a:rPr lang="zh-CN" altLang="en-US" smtClean="0"/>
              <a:pPr>
                <a:defRPr/>
              </a:pPr>
              <a:t>5</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4" name="灯片编号占位符 3"/>
          <p:cNvSpPr>
            <a:spLocks noGrp="1"/>
          </p:cNvSpPr>
          <p:nvPr>
            <p:ph type="sldNum" sz="quarter" idx="5"/>
          </p:nvPr>
        </p:nvSpPr>
        <p:spPr/>
        <p:txBody>
          <a:bodyPr/>
          <a:lstStyle/>
          <a:p>
            <a:pPr>
              <a:defRPr/>
            </a:pPr>
            <a:fld id="{EEBABE5C-AC70-4C3A-A4B9-97140EAAEE3D}" type="slidenum">
              <a:rPr lang="zh-CN" altLang="en-US" smtClean="0"/>
              <a:pPr>
                <a:defRPr/>
              </a:pPr>
              <a:t>30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CN" smtClean="0"/>
              <a:t>Remember that each block of data will be replicated to multiple machines to prevent the failure of one machine from losing all copies of data.  Wouldn’t it be unfortunate if all copies of data happened to be located on machines in the same rack, and that rack experiences a failure? Such as a switch failure or power failure.  So to avoid this, somebody needs to know where Data Nodes are located in the network topology and use that information to make an intelligent decision about where data replicas should exist in the cluster.  That “somebody” is the Name Node.</a:t>
            </a:r>
            <a:endParaRPr lang="zh-CN" altLang="en-US" smtClean="0"/>
          </a:p>
        </p:txBody>
      </p:sp>
      <p:sp>
        <p:nvSpPr>
          <p:cNvPr id="4" name="灯片编号占位符 3"/>
          <p:cNvSpPr>
            <a:spLocks noGrp="1"/>
          </p:cNvSpPr>
          <p:nvPr>
            <p:ph type="sldNum" sz="quarter" idx="5"/>
          </p:nvPr>
        </p:nvSpPr>
        <p:spPr/>
        <p:txBody>
          <a:bodyPr/>
          <a:lstStyle/>
          <a:p>
            <a:pPr>
              <a:defRPr/>
            </a:pPr>
            <a:fld id="{D3973754-96F2-4664-B825-1B4BC799FE1A}" type="slidenum">
              <a:rPr lang="zh-CN" altLang="en-US" smtClean="0"/>
              <a:pPr>
                <a:defRPr/>
              </a:pPr>
              <a:t>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smtClean="0"/>
              <a:t>A Map/Reduce </a:t>
            </a:r>
            <a:r>
              <a:rPr lang="en-US" altLang="zh-CN" i="1" smtClean="0"/>
              <a:t>job</a:t>
            </a:r>
            <a:r>
              <a:rPr lang="en-US" altLang="zh-CN" smtClean="0"/>
              <a:t> usually splits the input data-set into independent chunks which are processed by the </a:t>
            </a:r>
            <a:r>
              <a:rPr lang="en-US" altLang="zh-CN" i="1" smtClean="0"/>
              <a:t>map tasks</a:t>
            </a:r>
            <a:r>
              <a:rPr lang="en-US" altLang="zh-CN" smtClean="0"/>
              <a:t> in a completely parallel manner. The framework sorts the outputs of the maps, which are then input to the </a:t>
            </a:r>
            <a:r>
              <a:rPr lang="en-US" altLang="zh-CN" i="1" smtClean="0"/>
              <a:t>reduce tasks</a:t>
            </a:r>
            <a:r>
              <a:rPr lang="en-US" altLang="zh-CN" smtClean="0"/>
              <a:t>. Typically both the input and the output of the job are stored in a file-system. The framework takes care of scheduling tasks, monitoring them and re-executes the failed tasks.</a:t>
            </a:r>
            <a:endParaRPr lang="zh-CN" altLang="en-US" smtClean="0"/>
          </a:p>
        </p:txBody>
      </p:sp>
      <p:sp>
        <p:nvSpPr>
          <p:cNvPr id="48132"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E23382-83EC-4346-8926-A4D7E79D1355}" type="slidenum">
              <a:rPr lang="zh-CN" altLang="en-US" smtClean="0"/>
              <a:pPr fontAlgn="base">
                <a:spcBef>
                  <a:spcPct val="0"/>
                </a:spcBef>
                <a:spcAft>
                  <a:spcPct val="0"/>
                </a:spcAft>
                <a:defRPr/>
              </a:pPr>
              <a:t>8</a:t>
            </a:fld>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36811D-4377-4B77-86EE-31BB8D0319AC}" type="slidenum">
              <a:rPr lang="en-US" altLang="zh-CN" smtClean="0">
                <a:latin typeface="Arial" charset="0"/>
                <a:cs typeface="Arial" charset="0"/>
              </a:rPr>
              <a:pPr fontAlgn="base">
                <a:spcBef>
                  <a:spcPct val="0"/>
                </a:spcBef>
                <a:spcAft>
                  <a:spcPct val="0"/>
                </a:spcAft>
                <a:defRPr/>
              </a:pPr>
              <a:t>14</a:t>
            </a:fld>
            <a:endParaRPr lang="en-US" altLang="zh-CN" smtClean="0">
              <a:latin typeface="Arial" charset="0"/>
              <a:cs typeface="Arial" charset="0"/>
            </a:endParaRPr>
          </a:p>
        </p:txBody>
      </p:sp>
      <p:sp>
        <p:nvSpPr>
          <p:cNvPr id="4710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smtClean="0">
                <a:latin typeface="Arial" charset="0"/>
                <a:cs typeface="Arial" charset="0"/>
              </a:rPr>
              <a:t>A trivial sol is to take each vector and compute its similarity (dot prod) with every other vector in the coll, which means that we will oad each vector o(n) times</a:t>
            </a:r>
          </a:p>
          <a:p>
            <a:pPr eaLnBrk="1" hangingPunct="1">
              <a:spcBef>
                <a:spcPct val="0"/>
              </a:spcBef>
            </a:pPr>
            <a:r>
              <a:rPr lang="en-US" altLang="zh-CN" smtClean="0">
                <a:latin typeface="Arial" charset="0"/>
                <a:cs typeface="Arial" charset="0"/>
              </a:rPr>
              <a:t>This will work for small coll, but our goal is to have a scalable and efficient sol for large colls</a:t>
            </a:r>
          </a:p>
          <a:p>
            <a:pPr eaLnBrk="1" hangingPunct="1">
              <a:spcBef>
                <a:spcPct val="0"/>
              </a:spcBef>
            </a:pPr>
            <a:endParaRPr lang="en-US" altLang="zh-CN"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B50DAC-A3C4-4223-9110-9A7BFE119AC7}" type="slidenum">
              <a:rPr lang="en-US" altLang="zh-CN" smtClean="0">
                <a:latin typeface="Arial" charset="0"/>
                <a:cs typeface="Arial" charset="0"/>
              </a:rPr>
              <a:pPr fontAlgn="base">
                <a:spcBef>
                  <a:spcPct val="0"/>
                </a:spcBef>
                <a:spcAft>
                  <a:spcPct val="0"/>
                </a:spcAft>
                <a:defRPr/>
              </a:pPr>
              <a:t>15</a:t>
            </a:fld>
            <a:endParaRPr lang="en-US" altLang="zh-CN" smtClean="0">
              <a:latin typeface="Arial" charset="0"/>
              <a:cs typeface="Arial" charset="0"/>
            </a:endParaRPr>
          </a:p>
        </p:txBody>
      </p:sp>
      <p:sp>
        <p:nvSpPr>
          <p:cNvPr id="4813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smtClean="0">
                <a:latin typeface="Arial" charset="0"/>
                <a:cs typeface="Arial" charset="0"/>
              </a:rPr>
              <a:t>We can have a better solution if we notice that each term contributes to a pair only if it appears in both</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EE0496-7AE7-4AF8-83DA-31A1BB314522}" type="slidenum">
              <a:rPr lang="en-US" altLang="zh-CN" smtClean="0">
                <a:latin typeface="Arial" charset="0"/>
                <a:cs typeface="Arial" charset="0"/>
              </a:rPr>
              <a:pPr fontAlgn="base">
                <a:spcBef>
                  <a:spcPct val="0"/>
                </a:spcBef>
                <a:spcAft>
                  <a:spcPct val="0"/>
                </a:spcAft>
                <a:defRPr/>
              </a:pPr>
              <a:t>16</a:t>
            </a:fld>
            <a:endParaRPr lang="en-US" altLang="zh-CN" smtClean="0">
              <a:latin typeface="Arial" charset="0"/>
              <a:cs typeface="Arial" charset="0"/>
            </a:endParaRPr>
          </a:p>
        </p:txBody>
      </p:sp>
      <p:sp>
        <p:nvSpPr>
          <p:cNvPr id="4915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smtClean="0">
                <a:latin typeface="Arial" charset="0"/>
                <a:cs typeface="Arial" charset="0"/>
              </a:rPr>
              <a:t>This maps well to the mapreduce framework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527B78-840A-4B17-9482-9ABD2A299C38}" type="slidenum">
              <a:rPr lang="en-US" altLang="zh-CN" smtClean="0">
                <a:latin typeface="Arial" charset="0"/>
                <a:cs typeface="Arial" charset="0"/>
              </a:rPr>
              <a:pPr fontAlgn="base">
                <a:spcBef>
                  <a:spcPct val="0"/>
                </a:spcBef>
                <a:spcAft>
                  <a:spcPct val="0"/>
                </a:spcAft>
                <a:defRPr/>
              </a:pPr>
              <a:t>17</a:t>
            </a:fld>
            <a:endParaRPr lang="en-US" altLang="zh-CN" smtClean="0">
              <a:latin typeface="Arial" charset="0"/>
              <a:cs typeface="Arial" charset="0"/>
            </a:endParaRPr>
          </a:p>
        </p:txBody>
      </p:sp>
      <p:sp>
        <p:nvSpPr>
          <p:cNvPr id="5017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3838" indent="-223838" eaLnBrk="1" hangingPunct="1">
              <a:lnSpc>
                <a:spcPct val="80000"/>
              </a:lnSpc>
              <a:spcBef>
                <a:spcPct val="0"/>
              </a:spcBef>
            </a:pPr>
            <a:r>
              <a:rPr lang="en-US" altLang="zh-CN" sz="800" smtClean="0">
                <a:latin typeface="Arial" charset="0"/>
                <a:cs typeface="Arial" charset="0"/>
              </a:rPr>
              <a:t>Let me show u an example of using mapreduce</a:t>
            </a:r>
          </a:p>
          <a:p>
            <a:pPr marL="223838" indent="-223838" eaLnBrk="1" hangingPunct="1">
              <a:lnSpc>
                <a:spcPct val="80000"/>
              </a:lnSpc>
              <a:spcBef>
                <a:spcPct val="0"/>
              </a:spcBef>
            </a:pPr>
            <a:r>
              <a:rPr lang="en-US" altLang="zh-CN" sz="800" smtClean="0">
                <a:latin typeface="Arial" charset="0"/>
                <a:cs typeface="Arial" charset="0"/>
              </a:rPr>
              <a:t>It turns out that this what we need ….</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buFontTx/>
              <a:buChar char="•"/>
            </a:pPr>
            <a:r>
              <a:rPr lang="en-US" altLang="zh-CN" sz="800" smtClean="0">
                <a:latin typeface="Arial" charset="0"/>
                <a:cs typeface="Arial" charset="0"/>
              </a:rPr>
              <a:t>U have to compute</a:t>
            </a:r>
          </a:p>
          <a:p>
            <a:pPr marL="223838" indent="-223838" eaLnBrk="1" hangingPunct="1">
              <a:lnSpc>
                <a:spcPct val="80000"/>
              </a:lnSpc>
              <a:spcBef>
                <a:spcPct val="0"/>
              </a:spcBef>
              <a:buFontTx/>
              <a:buChar char="•"/>
            </a:pPr>
            <a:r>
              <a:rPr lang="en-US" altLang="zh-CN" sz="800" smtClean="0">
                <a:latin typeface="Arial" charset="0"/>
                <a:cs typeface="Arial" charset="0"/>
              </a:rPr>
              <a:t>indexing</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If u have to do this on disk, then there are 3 things to do</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buFontTx/>
              <a:buChar char="•"/>
            </a:pPr>
            <a:r>
              <a:rPr lang="en-US" altLang="zh-CN" sz="800" smtClean="0">
                <a:latin typeface="Arial" charset="0"/>
                <a:cs typeface="Arial" charset="0"/>
              </a:rPr>
              <a:t>Compute partial products/results (the product stage pf the inner prod) We can do that efficiently on disk by working with this data structure (standard IR inverted index) that tells me for a term where it appears</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And here is how to do that for ………. Example</a:t>
            </a:r>
          </a:p>
          <a:p>
            <a:pPr marL="223838" indent="-223838" eaLnBrk="1" hangingPunct="1">
              <a:lnSpc>
                <a:spcPct val="80000"/>
              </a:lnSpc>
              <a:spcBef>
                <a:spcPct val="0"/>
              </a:spcBef>
            </a:pPr>
            <a:r>
              <a:rPr lang="en-US" altLang="zh-CN" sz="800" smtClean="0">
                <a:latin typeface="Arial" charset="0"/>
                <a:cs typeface="Arial" charset="0"/>
              </a:rPr>
              <a:t>and store them on disk,</a:t>
            </a:r>
          </a:p>
          <a:p>
            <a:pPr marL="223838" indent="-223838" eaLnBrk="1" hangingPunct="1">
              <a:lnSpc>
                <a:spcPct val="80000"/>
              </a:lnSpc>
              <a:spcBef>
                <a:spcPct val="0"/>
              </a:spcBef>
              <a:buFontTx/>
              <a:buChar char="•"/>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2) On disk, we must sort the partial products/results so that we can now access them by pairs of document</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3) then we do the final computation which is very simple: summation</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We have taken the problem and reduced it to 3 steps:</a:t>
            </a:r>
          </a:p>
          <a:p>
            <a:pPr marL="223838" indent="-223838" eaLnBrk="1" hangingPunct="1">
              <a:lnSpc>
                <a:spcPct val="80000"/>
              </a:lnSpc>
              <a:spcBef>
                <a:spcPct val="0"/>
              </a:spcBef>
            </a:pPr>
            <a:r>
              <a:rPr lang="en-US" altLang="zh-CN" sz="800" smtClean="0">
                <a:latin typeface="Arial" charset="0"/>
                <a:cs typeface="Arial" charset="0"/>
              </a:rPr>
              <a:t>1) Initial processing: Partial prod </a:t>
            </a:r>
          </a:p>
          <a:p>
            <a:pPr marL="223838" indent="-223838" eaLnBrk="1" hangingPunct="1">
              <a:lnSpc>
                <a:spcPct val="80000"/>
              </a:lnSpc>
              <a:spcBef>
                <a:spcPct val="0"/>
              </a:spcBef>
            </a:pPr>
            <a:r>
              <a:rPr lang="en-US" altLang="zh-CN" sz="800" smtClean="0">
                <a:latin typeface="Arial" charset="0"/>
                <a:cs typeface="Arial" charset="0"/>
              </a:rPr>
              <a:t>2) Sort on disk</a:t>
            </a:r>
          </a:p>
          <a:p>
            <a:pPr marL="223838" indent="-223838" eaLnBrk="1" hangingPunct="1">
              <a:lnSpc>
                <a:spcPct val="80000"/>
              </a:lnSpc>
              <a:spcBef>
                <a:spcPct val="0"/>
              </a:spcBef>
            </a:pPr>
            <a:r>
              <a:rPr lang="en-US" altLang="zh-CN" sz="800" smtClean="0">
                <a:latin typeface="Arial" charset="0"/>
                <a:cs typeface="Arial" charset="0"/>
              </a:rPr>
              <a:t>3) Produce our results: summation</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This is the general framework of MapReduce</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A real problem that maps to MapReduce</a:t>
            </a:r>
          </a:p>
          <a:p>
            <a:pPr marL="223838" indent="-223838" eaLnBrk="1" hangingPunct="1">
              <a:lnSpc>
                <a:spcPct val="80000"/>
              </a:lnSpc>
              <a:spcBef>
                <a:spcPct val="0"/>
              </a:spcBef>
            </a:pPr>
            <a:r>
              <a:rPr lang="en-US" altLang="zh-CN" sz="800" smtClean="0">
                <a:latin typeface="Arial" charset="0"/>
                <a:cs typeface="Arial" charset="0"/>
              </a:rPr>
              <a:t>Morph it</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Requires that I define these 4 steps</a:t>
            </a:r>
          </a:p>
          <a:p>
            <a:pPr marL="223838" indent="-223838" eaLnBrk="1" hangingPunct="1">
              <a:lnSpc>
                <a:spcPct val="80000"/>
              </a:lnSpc>
              <a:spcBef>
                <a:spcPct val="0"/>
              </a:spcBef>
            </a:pPr>
            <a:r>
              <a:rPr lang="en-US" altLang="zh-CN" sz="800" smtClean="0">
                <a:latin typeface="Arial" charset="0"/>
                <a:cs typeface="Arial" charset="0"/>
              </a:rPr>
              <a:t>Setup: Structure of i/p</a:t>
            </a:r>
          </a:p>
          <a:p>
            <a:pPr marL="223838" indent="-223838" eaLnBrk="1" hangingPunct="1">
              <a:lnSpc>
                <a:spcPct val="80000"/>
              </a:lnSpc>
              <a:spcBef>
                <a:spcPct val="0"/>
              </a:spcBef>
            </a:pPr>
            <a:r>
              <a:rPr lang="en-US" altLang="zh-CN" sz="800" smtClean="0">
                <a:latin typeface="Arial" charset="0"/>
                <a:cs typeface="Arial" charset="0"/>
              </a:rPr>
              <a:t>Processing/ computation</a:t>
            </a:r>
          </a:p>
          <a:p>
            <a:pPr marL="223838" indent="-223838" eaLnBrk="1" hangingPunct="1">
              <a:lnSpc>
                <a:spcPct val="80000"/>
              </a:lnSpc>
              <a:spcBef>
                <a:spcPct val="0"/>
              </a:spcBef>
            </a:pPr>
            <a:r>
              <a:rPr lang="en-US" altLang="zh-CN" sz="800" smtClean="0">
                <a:latin typeface="Arial" charset="0"/>
                <a:cs typeface="Arial" charset="0"/>
              </a:rPr>
              <a:t>Structure of intermediate</a:t>
            </a:r>
          </a:p>
          <a:p>
            <a:pPr marL="223838" indent="-223838" eaLnBrk="1" hangingPunct="1">
              <a:lnSpc>
                <a:spcPct val="80000"/>
              </a:lnSpc>
              <a:spcBef>
                <a:spcPct val="0"/>
              </a:spcBef>
            </a:pPr>
            <a:r>
              <a:rPr lang="en-US" altLang="zh-CN" sz="800" smtClean="0">
                <a:latin typeface="Arial" charset="0"/>
                <a:cs typeface="Arial" charset="0"/>
              </a:rPr>
              <a:t>Processing </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Mapreduce handle everything: balance the date across macahines/ sorting done for me</a:t>
            </a:r>
          </a:p>
          <a:p>
            <a:pPr marL="223838" indent="-223838" eaLnBrk="1" hangingPunct="1">
              <a:lnSpc>
                <a:spcPct val="80000"/>
              </a:lnSpc>
              <a:spcBef>
                <a:spcPct val="0"/>
              </a:spcBef>
            </a:pPr>
            <a:r>
              <a:rPr lang="en-US" altLang="zh-CN" sz="800" smtClean="0">
                <a:latin typeface="Arial" charset="0"/>
                <a:cs typeface="Arial" charset="0"/>
              </a:rPr>
              <a:t>So I save time by not having to spend time on thinking about handling those details</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endParaRPr lang="en-US" altLang="zh-CN" sz="800"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CD0DD1-A096-4625-8EBB-D9A6ADBD0EF7}" type="slidenum">
              <a:rPr lang="en-US" altLang="zh-CN" smtClean="0">
                <a:latin typeface="Arial" charset="0"/>
                <a:cs typeface="Arial" charset="0"/>
              </a:rPr>
              <a:pPr fontAlgn="base">
                <a:spcBef>
                  <a:spcPct val="0"/>
                </a:spcBef>
                <a:spcAft>
                  <a:spcPct val="0"/>
                </a:spcAft>
                <a:defRPr/>
              </a:pPr>
              <a:t>19</a:t>
            </a:fld>
            <a:endParaRPr lang="en-US" altLang="zh-CN" smtClean="0">
              <a:latin typeface="Arial" charset="0"/>
              <a:cs typeface="Arial" charset="0"/>
            </a:endParaRPr>
          </a:p>
        </p:txBody>
      </p:sp>
      <p:sp>
        <p:nvSpPr>
          <p:cNvPr id="5120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smtClean="0">
                <a:latin typeface="Arial" charset="0"/>
                <a:cs typeface="Arial" charset="0"/>
              </a:rPr>
              <a:t>For simplicity I will use symbols here, so the first one will be a triangle,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813962-44A5-4690-B1F5-4FE770604FF9}" type="slidenum">
              <a:rPr lang="en-US" altLang="zh-CN" smtClean="0">
                <a:latin typeface="Arial" charset="0"/>
                <a:cs typeface="Arial" charset="0"/>
              </a:rPr>
              <a:pPr fontAlgn="base">
                <a:spcBef>
                  <a:spcPct val="0"/>
                </a:spcBef>
                <a:spcAft>
                  <a:spcPct val="0"/>
                </a:spcAft>
                <a:defRPr/>
              </a:pPr>
              <a:t>20</a:t>
            </a:fld>
            <a:endParaRPr lang="en-US" altLang="zh-CN" smtClean="0">
              <a:latin typeface="Arial" charset="0"/>
              <a:cs typeface="Arial" charset="0"/>
            </a:endParaRPr>
          </a:p>
        </p:txBody>
      </p:sp>
      <p:sp>
        <p:nvSpPr>
          <p:cNvPr id="5222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3838" indent="-223838" eaLnBrk="1" hangingPunct="1">
              <a:lnSpc>
                <a:spcPct val="80000"/>
              </a:lnSpc>
              <a:spcBef>
                <a:spcPct val="0"/>
              </a:spcBef>
              <a:buFontTx/>
              <a:buAutoNum type="arabicParenR"/>
            </a:pPr>
            <a:r>
              <a:rPr lang="en-US" altLang="zh-CN" sz="800" smtClean="0">
                <a:latin typeface="Arial" charset="0"/>
                <a:cs typeface="Arial" charset="0"/>
              </a:rPr>
              <a:t>U have to compute</a:t>
            </a:r>
          </a:p>
          <a:p>
            <a:pPr marL="223838" indent="-223838" eaLnBrk="1" hangingPunct="1">
              <a:lnSpc>
                <a:spcPct val="80000"/>
              </a:lnSpc>
              <a:spcBef>
                <a:spcPct val="0"/>
              </a:spcBef>
              <a:buFontTx/>
              <a:buAutoNum type="arabicParenR"/>
            </a:pPr>
            <a:r>
              <a:rPr lang="en-US" altLang="zh-CN" sz="800" smtClean="0">
                <a:latin typeface="Arial" charset="0"/>
                <a:cs typeface="Arial" charset="0"/>
              </a:rPr>
              <a:t>indexing</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If u have to do this on disk, then there are 3 things to do</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buFontTx/>
              <a:buAutoNum type="arabicParenR"/>
            </a:pPr>
            <a:r>
              <a:rPr lang="en-US" altLang="zh-CN" sz="800" smtClean="0">
                <a:latin typeface="Arial" charset="0"/>
                <a:cs typeface="Arial" charset="0"/>
              </a:rPr>
              <a:t>Compute partial products/results (the product stage pf the inner prod) We can do that efficiently on disk by working with this data structure (standard IR inverted index) that tells me for a term where it appears</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And here is how to do that for ………. Example</a:t>
            </a:r>
          </a:p>
          <a:p>
            <a:pPr marL="223838" indent="-223838" eaLnBrk="1" hangingPunct="1">
              <a:lnSpc>
                <a:spcPct val="80000"/>
              </a:lnSpc>
              <a:spcBef>
                <a:spcPct val="0"/>
              </a:spcBef>
            </a:pPr>
            <a:r>
              <a:rPr lang="en-US" altLang="zh-CN" sz="800" smtClean="0">
                <a:latin typeface="Arial" charset="0"/>
                <a:cs typeface="Arial" charset="0"/>
              </a:rPr>
              <a:t>and store them on disk,</a:t>
            </a:r>
          </a:p>
          <a:p>
            <a:pPr marL="223838" indent="-223838" eaLnBrk="1" hangingPunct="1">
              <a:lnSpc>
                <a:spcPct val="80000"/>
              </a:lnSpc>
              <a:spcBef>
                <a:spcPct val="0"/>
              </a:spcBef>
              <a:buFontTx/>
              <a:buAutoNum type="arabicParenR"/>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2) On disk, we must sort the partial products/results so that we can now access them by pairs of document</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3) then we do the final computation which is very simple: summation</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We have taken the problem and reduced it to 3 steps:</a:t>
            </a:r>
          </a:p>
          <a:p>
            <a:pPr marL="223838" indent="-223838" eaLnBrk="1" hangingPunct="1">
              <a:lnSpc>
                <a:spcPct val="80000"/>
              </a:lnSpc>
              <a:spcBef>
                <a:spcPct val="0"/>
              </a:spcBef>
            </a:pPr>
            <a:r>
              <a:rPr lang="en-US" altLang="zh-CN" sz="800" smtClean="0">
                <a:latin typeface="Arial" charset="0"/>
                <a:cs typeface="Arial" charset="0"/>
              </a:rPr>
              <a:t>1) Initial processing: Partial prod </a:t>
            </a:r>
          </a:p>
          <a:p>
            <a:pPr marL="223838" indent="-223838" eaLnBrk="1" hangingPunct="1">
              <a:lnSpc>
                <a:spcPct val="80000"/>
              </a:lnSpc>
              <a:spcBef>
                <a:spcPct val="0"/>
              </a:spcBef>
            </a:pPr>
            <a:r>
              <a:rPr lang="en-US" altLang="zh-CN" sz="800" smtClean="0">
                <a:latin typeface="Arial" charset="0"/>
                <a:cs typeface="Arial" charset="0"/>
              </a:rPr>
              <a:t>2) Sort on disk</a:t>
            </a:r>
          </a:p>
          <a:p>
            <a:pPr marL="223838" indent="-223838" eaLnBrk="1" hangingPunct="1">
              <a:lnSpc>
                <a:spcPct val="80000"/>
              </a:lnSpc>
              <a:spcBef>
                <a:spcPct val="0"/>
              </a:spcBef>
            </a:pPr>
            <a:r>
              <a:rPr lang="en-US" altLang="zh-CN" sz="800" smtClean="0">
                <a:latin typeface="Arial" charset="0"/>
                <a:cs typeface="Arial" charset="0"/>
              </a:rPr>
              <a:t>3) Produce our results: summation</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This is the general framework of MapReduce</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A real problem that maps to MapReduce</a:t>
            </a:r>
          </a:p>
          <a:p>
            <a:pPr marL="223838" indent="-223838" eaLnBrk="1" hangingPunct="1">
              <a:lnSpc>
                <a:spcPct val="80000"/>
              </a:lnSpc>
              <a:spcBef>
                <a:spcPct val="0"/>
              </a:spcBef>
            </a:pPr>
            <a:r>
              <a:rPr lang="en-US" altLang="zh-CN" sz="800" smtClean="0">
                <a:latin typeface="Arial" charset="0"/>
                <a:cs typeface="Arial" charset="0"/>
              </a:rPr>
              <a:t>Morph it</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Requires that I define these 4 steps</a:t>
            </a:r>
          </a:p>
          <a:p>
            <a:pPr marL="223838" indent="-223838" eaLnBrk="1" hangingPunct="1">
              <a:lnSpc>
                <a:spcPct val="80000"/>
              </a:lnSpc>
              <a:spcBef>
                <a:spcPct val="0"/>
              </a:spcBef>
            </a:pPr>
            <a:r>
              <a:rPr lang="en-US" altLang="zh-CN" sz="800" smtClean="0">
                <a:latin typeface="Arial" charset="0"/>
                <a:cs typeface="Arial" charset="0"/>
              </a:rPr>
              <a:t>Setup: Structure of i/p</a:t>
            </a:r>
          </a:p>
          <a:p>
            <a:pPr marL="223838" indent="-223838" eaLnBrk="1" hangingPunct="1">
              <a:lnSpc>
                <a:spcPct val="80000"/>
              </a:lnSpc>
              <a:spcBef>
                <a:spcPct val="0"/>
              </a:spcBef>
            </a:pPr>
            <a:r>
              <a:rPr lang="en-US" altLang="zh-CN" sz="800" smtClean="0">
                <a:latin typeface="Arial" charset="0"/>
                <a:cs typeface="Arial" charset="0"/>
              </a:rPr>
              <a:t>Processing/ computation</a:t>
            </a:r>
          </a:p>
          <a:p>
            <a:pPr marL="223838" indent="-223838" eaLnBrk="1" hangingPunct="1">
              <a:lnSpc>
                <a:spcPct val="80000"/>
              </a:lnSpc>
              <a:spcBef>
                <a:spcPct val="0"/>
              </a:spcBef>
            </a:pPr>
            <a:r>
              <a:rPr lang="en-US" altLang="zh-CN" sz="800" smtClean="0">
                <a:latin typeface="Arial" charset="0"/>
                <a:cs typeface="Arial" charset="0"/>
              </a:rPr>
              <a:t>Structure of intermediate</a:t>
            </a:r>
          </a:p>
          <a:p>
            <a:pPr marL="223838" indent="-223838" eaLnBrk="1" hangingPunct="1">
              <a:lnSpc>
                <a:spcPct val="80000"/>
              </a:lnSpc>
              <a:spcBef>
                <a:spcPct val="0"/>
              </a:spcBef>
            </a:pPr>
            <a:r>
              <a:rPr lang="en-US" altLang="zh-CN" sz="800" smtClean="0">
                <a:latin typeface="Arial" charset="0"/>
                <a:cs typeface="Arial" charset="0"/>
              </a:rPr>
              <a:t>Processing </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r>
              <a:rPr lang="en-US" altLang="zh-CN" sz="800" smtClean="0">
                <a:latin typeface="Arial" charset="0"/>
                <a:cs typeface="Arial" charset="0"/>
              </a:rPr>
              <a:t>Mapreduce handle everything: balance the date across macahines/ sorting done for me</a:t>
            </a:r>
          </a:p>
          <a:p>
            <a:pPr marL="223838" indent="-223838" eaLnBrk="1" hangingPunct="1">
              <a:lnSpc>
                <a:spcPct val="80000"/>
              </a:lnSpc>
              <a:spcBef>
                <a:spcPct val="0"/>
              </a:spcBef>
            </a:pPr>
            <a:r>
              <a:rPr lang="en-US" altLang="zh-CN" sz="800" smtClean="0">
                <a:latin typeface="Arial" charset="0"/>
                <a:cs typeface="Arial" charset="0"/>
              </a:rPr>
              <a:t>So I save time by not having to spend time on thinking about handling those details</a:t>
            </a:r>
          </a:p>
          <a:p>
            <a:pPr marL="223838" indent="-223838" eaLnBrk="1" hangingPunct="1">
              <a:lnSpc>
                <a:spcPct val="80000"/>
              </a:lnSpc>
              <a:spcBef>
                <a:spcPct val="0"/>
              </a:spcBef>
            </a:pPr>
            <a:endParaRPr lang="en-US" altLang="zh-CN" sz="800" smtClean="0">
              <a:latin typeface="Arial" charset="0"/>
              <a:cs typeface="Arial" charset="0"/>
            </a:endParaRPr>
          </a:p>
          <a:p>
            <a:pPr marL="223838" indent="-223838" eaLnBrk="1" hangingPunct="1">
              <a:lnSpc>
                <a:spcPct val="80000"/>
              </a:lnSpc>
              <a:spcBef>
                <a:spcPct val="0"/>
              </a:spcBef>
            </a:pPr>
            <a:endParaRPr lang="en-US" altLang="zh-CN" sz="80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4BB1000-8C6D-4443-80B6-1DF77685FC36}" type="slidenum">
              <a:rPr lang="zh-CN" altLang="en-US"/>
              <a:pPr>
                <a:defRPr/>
              </a:pPr>
              <a:t>‹#›</a:t>
            </a:fld>
            <a:endParaRPr lang="zh-CN" altLang="en-US"/>
          </a:p>
        </p:txBody>
      </p:sp>
    </p:spTree>
    <p:extLst>
      <p:ext uri="{BB962C8B-B14F-4D97-AF65-F5344CB8AC3E}">
        <p14:creationId xmlns:p14="http://schemas.microsoft.com/office/powerpoint/2010/main" val="1353274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9D5AD2F-9F39-493D-82D1-6D9F6D253EAF}" type="slidenum">
              <a:rPr lang="zh-CN" altLang="en-US"/>
              <a:pPr>
                <a:defRPr/>
              </a:pPr>
              <a:t>‹#›</a:t>
            </a:fld>
            <a:endParaRPr lang="zh-CN" altLang="en-US"/>
          </a:p>
        </p:txBody>
      </p:sp>
    </p:spTree>
    <p:extLst>
      <p:ext uri="{BB962C8B-B14F-4D97-AF65-F5344CB8AC3E}">
        <p14:creationId xmlns:p14="http://schemas.microsoft.com/office/powerpoint/2010/main" val="15347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7CE9E20-8B68-4C83-8DE6-F78A0FFD2FD8}" type="slidenum">
              <a:rPr lang="zh-CN" altLang="en-US"/>
              <a:pPr>
                <a:defRPr/>
              </a:pPr>
              <a:t>‹#›</a:t>
            </a:fld>
            <a:endParaRPr lang="zh-CN" altLang="en-US"/>
          </a:p>
        </p:txBody>
      </p:sp>
    </p:spTree>
    <p:extLst>
      <p:ext uri="{BB962C8B-B14F-4D97-AF65-F5344CB8AC3E}">
        <p14:creationId xmlns:p14="http://schemas.microsoft.com/office/powerpoint/2010/main" val="1892528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91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41763"/>
            <a:ext cx="4038600" cy="218916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A8F88FEF-D772-40AF-A472-62101E40CDD3}" type="slidenum">
              <a:rPr lang="en-US" altLang="en-US"/>
              <a:pPr>
                <a:defRPr/>
              </a:pPr>
              <a:t>‹#›</a:t>
            </a:fld>
            <a:endParaRPr lang="en-US" altLang="en-US"/>
          </a:p>
        </p:txBody>
      </p:sp>
    </p:spTree>
    <p:extLst>
      <p:ext uri="{BB962C8B-B14F-4D97-AF65-F5344CB8AC3E}">
        <p14:creationId xmlns:p14="http://schemas.microsoft.com/office/powerpoint/2010/main" val="1077170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91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41763"/>
            <a:ext cx="4038600" cy="218916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23A7E270-790A-408B-9A48-A2237D8E1FC9}" type="slidenum">
              <a:rPr lang="en-US" altLang="en-US"/>
              <a:pPr>
                <a:defRPr/>
              </a:pPr>
              <a:t>‹#›</a:t>
            </a:fld>
            <a:endParaRPr lang="en-US" altLang="en-US"/>
          </a:p>
        </p:txBody>
      </p:sp>
    </p:spTree>
    <p:extLst>
      <p:ext uri="{BB962C8B-B14F-4D97-AF65-F5344CB8AC3E}">
        <p14:creationId xmlns:p14="http://schemas.microsoft.com/office/powerpoint/2010/main" val="388634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3231EBF-AF45-496D-A7EA-03CC76ECF08A}" type="slidenum">
              <a:rPr lang="zh-CN" altLang="en-US"/>
              <a:pPr>
                <a:defRPr/>
              </a:pPr>
              <a:t>‹#›</a:t>
            </a:fld>
            <a:endParaRPr lang="zh-CN" altLang="en-US"/>
          </a:p>
        </p:txBody>
      </p:sp>
    </p:spTree>
    <p:extLst>
      <p:ext uri="{BB962C8B-B14F-4D97-AF65-F5344CB8AC3E}">
        <p14:creationId xmlns:p14="http://schemas.microsoft.com/office/powerpoint/2010/main" val="4247603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1E49BD2-120E-49D9-BDC3-4B095BCB34B0}" type="slidenum">
              <a:rPr lang="zh-CN" altLang="en-US"/>
              <a:pPr>
                <a:defRPr/>
              </a:pPr>
              <a:t>‹#›</a:t>
            </a:fld>
            <a:endParaRPr lang="zh-CN" altLang="en-US"/>
          </a:p>
        </p:txBody>
      </p:sp>
    </p:spTree>
    <p:extLst>
      <p:ext uri="{BB962C8B-B14F-4D97-AF65-F5344CB8AC3E}">
        <p14:creationId xmlns:p14="http://schemas.microsoft.com/office/powerpoint/2010/main" val="3601812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068ABA2-DA9E-47A8-8134-DD6F6E73A8EA}" type="slidenum">
              <a:rPr lang="zh-CN" altLang="en-US"/>
              <a:pPr>
                <a:defRPr/>
              </a:pPr>
              <a:t>‹#›</a:t>
            </a:fld>
            <a:endParaRPr lang="zh-CN" altLang="en-US"/>
          </a:p>
        </p:txBody>
      </p:sp>
    </p:spTree>
    <p:extLst>
      <p:ext uri="{BB962C8B-B14F-4D97-AF65-F5344CB8AC3E}">
        <p14:creationId xmlns:p14="http://schemas.microsoft.com/office/powerpoint/2010/main" val="110296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E1A361F7-281F-49DA-9FA4-7B9D0F0B0204}" type="slidenum">
              <a:rPr lang="zh-CN" altLang="en-US"/>
              <a:pPr>
                <a:defRPr/>
              </a:pPr>
              <a:t>‹#›</a:t>
            </a:fld>
            <a:endParaRPr lang="zh-CN" altLang="en-US"/>
          </a:p>
        </p:txBody>
      </p:sp>
    </p:spTree>
    <p:extLst>
      <p:ext uri="{BB962C8B-B14F-4D97-AF65-F5344CB8AC3E}">
        <p14:creationId xmlns:p14="http://schemas.microsoft.com/office/powerpoint/2010/main" val="422822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CD25CFB-A839-482A-9A2C-ED8AA4095902}" type="slidenum">
              <a:rPr lang="zh-CN" altLang="en-US"/>
              <a:pPr>
                <a:defRPr/>
              </a:pPr>
              <a:t>‹#›</a:t>
            </a:fld>
            <a:endParaRPr lang="zh-CN" altLang="en-US"/>
          </a:p>
        </p:txBody>
      </p:sp>
    </p:spTree>
    <p:extLst>
      <p:ext uri="{BB962C8B-B14F-4D97-AF65-F5344CB8AC3E}">
        <p14:creationId xmlns:p14="http://schemas.microsoft.com/office/powerpoint/2010/main" val="1003497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D69D88F7-FDA4-4F31-A1CF-789AF0C83B0A}" type="slidenum">
              <a:rPr lang="zh-CN" altLang="en-US"/>
              <a:pPr>
                <a:defRPr/>
              </a:pPr>
              <a:t>‹#›</a:t>
            </a:fld>
            <a:endParaRPr lang="zh-CN" altLang="en-US"/>
          </a:p>
        </p:txBody>
      </p:sp>
    </p:spTree>
    <p:extLst>
      <p:ext uri="{BB962C8B-B14F-4D97-AF65-F5344CB8AC3E}">
        <p14:creationId xmlns:p14="http://schemas.microsoft.com/office/powerpoint/2010/main" val="392941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2773851-D23D-406D-95A3-2D3638A6FA48}" type="slidenum">
              <a:rPr lang="zh-CN" altLang="en-US"/>
              <a:pPr>
                <a:defRPr/>
              </a:pPr>
              <a:t>‹#›</a:t>
            </a:fld>
            <a:endParaRPr lang="zh-CN" altLang="en-US"/>
          </a:p>
        </p:txBody>
      </p:sp>
    </p:spTree>
    <p:extLst>
      <p:ext uri="{BB962C8B-B14F-4D97-AF65-F5344CB8AC3E}">
        <p14:creationId xmlns:p14="http://schemas.microsoft.com/office/powerpoint/2010/main" val="256846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C887EF4-5DFD-488B-B175-E2FF5E7434F5}" type="slidenum">
              <a:rPr lang="zh-CN" altLang="en-US"/>
              <a:pPr>
                <a:defRPr/>
              </a:pPr>
              <a:t>‹#›</a:t>
            </a:fld>
            <a:endParaRPr lang="zh-CN" altLang="en-US"/>
          </a:p>
        </p:txBody>
      </p:sp>
    </p:spTree>
    <p:extLst>
      <p:ext uri="{BB962C8B-B14F-4D97-AF65-F5344CB8AC3E}">
        <p14:creationId xmlns:p14="http://schemas.microsoft.com/office/powerpoint/2010/main" val="1284013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39AFCE7B-82E0-4827-8851-90B82469540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cwiki.apache.org/confluence/display/MAHOUT/Canopy+Clusterin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umiacs.umd.edu/~jimmylin/" TargetMode="External"/><Relationship Id="rId7" Type="http://schemas.openxmlformats.org/officeDocument/2006/relationships/hyperlink" Target="http://cxwangyi.blogspot.com/" TargetMode="External"/><Relationship Id="rId2" Type="http://schemas.openxmlformats.org/officeDocument/2006/relationships/hyperlink" Target="http://mahout.apache.org/" TargetMode="External"/><Relationship Id="rId1" Type="http://schemas.openxmlformats.org/officeDocument/2006/relationships/slideLayout" Target="../slideLayouts/slideLayout2.xml"/><Relationship Id="rId6" Type="http://schemas.openxmlformats.org/officeDocument/2006/relationships/hyperlink" Target="http://infolab.stanford.edu/~echang/" TargetMode="External"/><Relationship Id="rId5" Type="http://schemas.openxmlformats.org/officeDocument/2006/relationships/hyperlink" Target="http://yanrong.info/" TargetMode="External"/><Relationship Id="rId4" Type="http://schemas.openxmlformats.org/officeDocument/2006/relationships/hyperlink" Target="http://www.dasfa.net/wiki/index.php?title=Jimeng_Sun"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p:txBody>
          <a:bodyPr/>
          <a:lstStyle/>
          <a:p>
            <a:pPr eaLnBrk="1" hangingPunct="1"/>
            <a:r>
              <a:rPr lang="en-US" altLang="zh-CN" b="1" smtClean="0">
                <a:latin typeface="Times New Roman" pitchFamily="18" charset="0"/>
                <a:cs typeface="Times New Roman" pitchFamily="18" charset="0"/>
              </a:rPr>
              <a:t>Learning with Hadoop </a:t>
            </a:r>
            <a:br>
              <a:rPr lang="en-US" altLang="zh-CN" b="1" smtClean="0">
                <a:latin typeface="Times New Roman" pitchFamily="18" charset="0"/>
                <a:cs typeface="Times New Roman" pitchFamily="18" charset="0"/>
              </a:rPr>
            </a:br>
            <a:r>
              <a:rPr lang="en-US" altLang="zh-CN" smtClean="0">
                <a:latin typeface="Times New Roman" pitchFamily="18" charset="0"/>
                <a:cs typeface="Times New Roman" pitchFamily="18" charset="0"/>
              </a:rPr>
              <a:t>– A case study on </a:t>
            </a:r>
            <a:r>
              <a:rPr lang="en-US" altLang="zh-CN" b="1" smtClean="0">
                <a:latin typeface="Times New Roman" pitchFamily="18" charset="0"/>
                <a:cs typeface="Times New Roman" pitchFamily="18" charset="0"/>
              </a:rPr>
              <a:t>MapReduce based Data Mining</a:t>
            </a:r>
            <a:endParaRPr lang="zh-CN" altLang="en-US" b="1" smtClean="0">
              <a:latin typeface="Times New Roman" pitchFamily="18" charset="0"/>
              <a:cs typeface="Times New Roman" pitchFamily="18" charset="0"/>
            </a:endParaRPr>
          </a:p>
        </p:txBody>
      </p:sp>
      <p:sp>
        <p:nvSpPr>
          <p:cNvPr id="3" name="副标题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altLang="zh-CN" dirty="0" smtClean="0"/>
              <a:t>Evan Xiang, HKUST</a:t>
            </a:r>
            <a:endParaRPr lang="zh-CN" altLang="en-US" dirty="0" smtClean="0"/>
          </a:p>
        </p:txBody>
      </p:sp>
      <p:sp>
        <p:nvSpPr>
          <p:cNvPr id="2" name="Slide Number Placeholder 1"/>
          <p:cNvSpPr>
            <a:spLocks noGrp="1"/>
          </p:cNvSpPr>
          <p:nvPr>
            <p:ph type="sldNum" sz="quarter" idx="12"/>
          </p:nvPr>
        </p:nvSpPr>
        <p:spPr/>
        <p:txBody>
          <a:bodyPr/>
          <a:lstStyle/>
          <a:p>
            <a:pPr>
              <a:defRPr/>
            </a:pPr>
            <a:fld id="{B801784A-580E-42C1-94A9-4D2963887E53}" type="slidenum">
              <a:rPr lang="zh-CN" altLang="en-US" smtClean="0"/>
              <a:pPr>
                <a:defRPr/>
              </a:pPr>
              <a:t>1</a:t>
            </a:fld>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a:xfrm>
            <a:off x="457200" y="152400"/>
            <a:ext cx="8229600" cy="685800"/>
          </a:xfrm>
        </p:spPr>
        <p:txBody>
          <a:bodyPr/>
          <a:lstStyle/>
          <a:p>
            <a:r>
              <a:rPr lang="en-US" altLang="zh-CN" sz="3600" b="1" smtClean="0">
                <a:latin typeface="Times New Roman" pitchFamily="18" charset="0"/>
                <a:cs typeface="Times New Roman" pitchFamily="18" charset="0"/>
              </a:rPr>
              <a:t>Detailed Hadoop MapReduce data flow</a:t>
            </a:r>
            <a:endParaRPr lang="zh-CN" altLang="en-US" sz="3600" b="1" smtClean="0">
              <a:latin typeface="Times New Roman" pitchFamily="18" charset="0"/>
              <a:cs typeface="Times New Roman" pitchFamily="18" charset="0"/>
            </a:endParaRPr>
          </a:p>
        </p:txBody>
      </p:sp>
      <p:sp>
        <p:nvSpPr>
          <p:cNvPr id="3" name="灯片编号占位符 2"/>
          <p:cNvSpPr>
            <a:spLocks noGrp="1"/>
          </p:cNvSpPr>
          <p:nvPr>
            <p:ph type="sldNum" sz="quarter" idx="12"/>
          </p:nvPr>
        </p:nvSpPr>
        <p:spPr/>
        <p:txBody>
          <a:bodyPr/>
          <a:lstStyle/>
          <a:p>
            <a:pPr>
              <a:defRPr/>
            </a:pPr>
            <a:fld id="{1F9FD6C4-E278-45D2-B795-F9E87F3D82A7}" type="slidenum">
              <a:rPr lang="zh-CN" altLang="en-US" smtClean="0"/>
              <a:pPr>
                <a:defRPr/>
              </a:pPr>
              <a:t>10</a:t>
            </a:fld>
            <a:endParaRPr lang="zh-CN" altLang="en-US"/>
          </a:p>
        </p:txBody>
      </p:sp>
      <p:pic>
        <p:nvPicPr>
          <p:cNvPr id="13316" name="Picture 2" descr="mapreduce-fl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838200"/>
            <a:ext cx="686752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zh-CN" sz="4000" b="1" smtClean="0">
                <a:latin typeface="Times New Roman" pitchFamily="18" charset="0"/>
                <a:cs typeface="Times New Roman" pitchFamily="18" charset="0"/>
              </a:rPr>
              <a:t>Outline</a:t>
            </a:r>
          </a:p>
        </p:txBody>
      </p:sp>
      <p:sp>
        <p:nvSpPr>
          <p:cNvPr id="3" name="Content Placeholder 2"/>
          <p:cNvSpPr>
            <a:spLocks noGrp="1"/>
          </p:cNvSpPr>
          <p:nvPr>
            <p:ph idx="1"/>
          </p:nvPr>
        </p:nvSpPr>
        <p:spPr>
          <a:xfrm>
            <a:off x="457200" y="1447800"/>
            <a:ext cx="8229600" cy="4678363"/>
          </a:xfrm>
        </p:spPr>
        <p:txBody>
          <a:bodyPr/>
          <a:lstStyle/>
          <a:p>
            <a:pPr>
              <a:lnSpc>
                <a:spcPct val="90000"/>
              </a:lnSpc>
              <a:buFont typeface="Wingdings" pitchFamily="2" charset="2"/>
              <a:buChar char="v"/>
              <a:defRPr/>
            </a:pPr>
            <a:r>
              <a:rPr lang="en-US" sz="2600" b="1" i="1" dirty="0" err="1" smtClean="0"/>
              <a:t>Hadoop</a:t>
            </a:r>
            <a:r>
              <a:rPr lang="en-US" sz="2600" b="1" i="1" dirty="0" smtClean="0"/>
              <a:t> Basics</a:t>
            </a:r>
          </a:p>
          <a:p>
            <a:pPr lvl="1">
              <a:lnSpc>
                <a:spcPct val="90000"/>
              </a:lnSpc>
              <a:buFont typeface="Wingdings" pitchFamily="2" charset="2"/>
              <a:buChar char="v"/>
              <a:defRPr/>
            </a:pPr>
            <a:endParaRPr lang="en-US" sz="2200" b="1" i="1" dirty="0" smtClean="0"/>
          </a:p>
          <a:p>
            <a:pPr>
              <a:lnSpc>
                <a:spcPct val="90000"/>
              </a:lnSpc>
              <a:buFont typeface="Wingdings" pitchFamily="2" charset="2"/>
              <a:buChar char="v"/>
              <a:defRPr/>
            </a:pPr>
            <a:r>
              <a:rPr lang="en-US" sz="2600" b="1" i="1" dirty="0" smtClean="0"/>
              <a:t>Case Study</a:t>
            </a:r>
          </a:p>
          <a:p>
            <a:pPr lvl="1">
              <a:lnSpc>
                <a:spcPct val="90000"/>
              </a:lnSpc>
              <a:buFont typeface="Wingdings" pitchFamily="2" charset="2"/>
              <a:buChar char="v"/>
              <a:defRPr/>
            </a:pPr>
            <a:r>
              <a:rPr lang="en-US" sz="2200" b="1" i="1" dirty="0" smtClean="0"/>
              <a:t>Word Count</a:t>
            </a:r>
          </a:p>
          <a:p>
            <a:pPr lvl="1">
              <a:lnSpc>
                <a:spcPct val="90000"/>
              </a:lnSpc>
              <a:buFont typeface="Wingdings" pitchFamily="2" charset="2"/>
              <a:buChar char="v"/>
              <a:defRPr/>
            </a:pPr>
            <a:r>
              <a:rPr lang="en-US" sz="2200" b="1" i="1" dirty="0" smtClean="0">
                <a:solidFill>
                  <a:schemeClr val="bg1">
                    <a:lumMod val="75000"/>
                  </a:schemeClr>
                </a:solidFill>
              </a:rPr>
              <a:t>Pairwise Similarity</a:t>
            </a:r>
          </a:p>
          <a:p>
            <a:pPr lvl="1">
              <a:lnSpc>
                <a:spcPct val="90000"/>
              </a:lnSpc>
              <a:buFont typeface="Wingdings" pitchFamily="2" charset="2"/>
              <a:buChar char="v"/>
              <a:defRPr/>
            </a:pPr>
            <a:r>
              <a:rPr lang="en-US" sz="2200" b="1" i="1" dirty="0" smtClean="0">
                <a:solidFill>
                  <a:schemeClr val="bg1">
                    <a:lumMod val="75000"/>
                  </a:schemeClr>
                </a:solidFill>
              </a:rPr>
              <a:t>PageRank</a:t>
            </a:r>
          </a:p>
          <a:p>
            <a:pPr lvl="1">
              <a:lnSpc>
                <a:spcPct val="90000"/>
              </a:lnSpc>
              <a:buFont typeface="Wingdings" pitchFamily="2" charset="2"/>
              <a:buChar char="v"/>
              <a:defRPr/>
            </a:pPr>
            <a:r>
              <a:rPr lang="en-US" sz="2200" b="1" i="1" dirty="0" smtClean="0">
                <a:solidFill>
                  <a:schemeClr val="bg1">
                    <a:lumMod val="75000"/>
                  </a:schemeClr>
                </a:solidFill>
              </a:rPr>
              <a:t>K-Means Clustering</a:t>
            </a:r>
          </a:p>
          <a:p>
            <a:pPr lvl="1">
              <a:lnSpc>
                <a:spcPct val="90000"/>
              </a:lnSpc>
              <a:buFont typeface="Wingdings" pitchFamily="2" charset="2"/>
              <a:buChar char="v"/>
              <a:defRPr/>
            </a:pPr>
            <a:r>
              <a:rPr lang="en-US" sz="2200" b="1" i="1" dirty="0" smtClean="0">
                <a:solidFill>
                  <a:schemeClr val="bg1">
                    <a:lumMod val="75000"/>
                  </a:schemeClr>
                </a:solidFill>
              </a:rPr>
              <a:t>Matrix Factorization</a:t>
            </a:r>
          </a:p>
          <a:p>
            <a:pPr lvl="1">
              <a:lnSpc>
                <a:spcPct val="90000"/>
              </a:lnSpc>
              <a:buFont typeface="Wingdings" pitchFamily="2" charset="2"/>
              <a:buChar char="v"/>
              <a:defRPr/>
            </a:pPr>
            <a:r>
              <a:rPr lang="en-US" sz="2200" b="1" i="1" dirty="0" smtClean="0">
                <a:solidFill>
                  <a:schemeClr val="bg1">
                    <a:lumMod val="75000"/>
                  </a:schemeClr>
                </a:solidFill>
              </a:rPr>
              <a:t>Cluster Coefficient</a:t>
            </a:r>
          </a:p>
          <a:p>
            <a:pPr lvl="1">
              <a:lnSpc>
                <a:spcPct val="90000"/>
              </a:lnSpc>
              <a:buFont typeface="Wingdings" pitchFamily="2" charset="2"/>
              <a:buChar char="v"/>
              <a:defRPr/>
            </a:pPr>
            <a:endParaRPr lang="en-US" sz="18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Resource Entries to ML labs</a:t>
            </a:r>
            <a:endParaRPr lang="en-US" sz="22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Advanced Topics</a:t>
            </a:r>
            <a:endParaRPr lang="en-US" sz="22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Q&amp;A</a:t>
            </a:r>
            <a:endParaRPr lang="en-US" sz="2600" b="1" i="1" dirty="0">
              <a:solidFill>
                <a:schemeClr val="bg1">
                  <a:lumMod val="75000"/>
                </a:schemeClr>
              </a:solidFill>
            </a:endParaRPr>
          </a:p>
        </p:txBody>
      </p:sp>
      <p:sp>
        <p:nvSpPr>
          <p:cNvPr id="5" name="Slide Number Placeholder 4"/>
          <p:cNvSpPr>
            <a:spLocks noGrp="1"/>
          </p:cNvSpPr>
          <p:nvPr>
            <p:ph type="sldNum" sz="quarter" idx="12"/>
          </p:nvPr>
        </p:nvSpPr>
        <p:spPr/>
        <p:txBody>
          <a:bodyPr/>
          <a:lstStyle/>
          <a:p>
            <a:pPr>
              <a:defRPr/>
            </a:pPr>
            <a:fld id="{2C080FAD-1F13-43F2-87AA-41FCAEB6EE12}"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zh-CN" sz="4000" b="1" smtClean="0">
                <a:latin typeface="Times New Roman" pitchFamily="18" charset="0"/>
                <a:cs typeface="Times New Roman" pitchFamily="18" charset="0"/>
              </a:rPr>
              <a:t>Word Count with MapReduce</a:t>
            </a:r>
          </a:p>
        </p:txBody>
      </p:sp>
      <p:sp>
        <p:nvSpPr>
          <p:cNvPr id="8" name="Rectangle 7"/>
          <p:cNvSpPr/>
          <p:nvPr/>
        </p:nvSpPr>
        <p:spPr bwMode="ltGray">
          <a:xfrm>
            <a:off x="2459038" y="19812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9" name="TextBox 8"/>
          <p:cNvSpPr txBox="1">
            <a:spLocks noChangeArrowheads="1"/>
          </p:cNvSpPr>
          <p:nvPr/>
        </p:nvSpPr>
        <p:spPr bwMode="auto">
          <a:xfrm>
            <a:off x="1773238" y="1947863"/>
            <a:ext cx="5254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one</a:t>
            </a:r>
          </a:p>
        </p:txBody>
      </p:sp>
      <p:sp>
        <p:nvSpPr>
          <p:cNvPr id="10" name="Rectangle 9"/>
          <p:cNvSpPr/>
          <p:nvPr/>
        </p:nvSpPr>
        <p:spPr bwMode="ltGray">
          <a:xfrm>
            <a:off x="2763838" y="19812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11" name="Rectangle 10"/>
          <p:cNvSpPr/>
          <p:nvPr/>
        </p:nvSpPr>
        <p:spPr bwMode="ltGray">
          <a:xfrm>
            <a:off x="2459038" y="24384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12" name="TextBox 11"/>
          <p:cNvSpPr txBox="1">
            <a:spLocks noChangeArrowheads="1"/>
          </p:cNvSpPr>
          <p:nvPr/>
        </p:nvSpPr>
        <p:spPr bwMode="auto">
          <a:xfrm>
            <a:off x="1773238" y="2405063"/>
            <a:ext cx="5032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two</a:t>
            </a:r>
          </a:p>
        </p:txBody>
      </p:sp>
      <p:sp>
        <p:nvSpPr>
          <p:cNvPr id="13" name="Rectangle 12"/>
          <p:cNvSpPr/>
          <p:nvPr/>
        </p:nvSpPr>
        <p:spPr bwMode="ltGray">
          <a:xfrm>
            <a:off x="2763838" y="24384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14" name="Rectangle 13"/>
          <p:cNvSpPr/>
          <p:nvPr/>
        </p:nvSpPr>
        <p:spPr bwMode="ltGray">
          <a:xfrm>
            <a:off x="2459038" y="28956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15" name="TextBox 14"/>
          <p:cNvSpPr txBox="1">
            <a:spLocks noChangeArrowheads="1"/>
          </p:cNvSpPr>
          <p:nvPr/>
        </p:nvSpPr>
        <p:spPr bwMode="auto">
          <a:xfrm>
            <a:off x="1773238" y="2862263"/>
            <a:ext cx="5032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fish</a:t>
            </a:r>
          </a:p>
        </p:txBody>
      </p:sp>
      <p:sp>
        <p:nvSpPr>
          <p:cNvPr id="16" name="Rectangle 15"/>
          <p:cNvSpPr/>
          <p:nvPr/>
        </p:nvSpPr>
        <p:spPr bwMode="ltGray">
          <a:xfrm>
            <a:off x="2763838" y="28956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2</a:t>
            </a:r>
          </a:p>
        </p:txBody>
      </p:sp>
      <p:grpSp>
        <p:nvGrpSpPr>
          <p:cNvPr id="15372" name="Group 16"/>
          <p:cNvGrpSpPr>
            <a:grpSpLocks/>
          </p:cNvGrpSpPr>
          <p:nvPr/>
        </p:nvGrpSpPr>
        <p:grpSpPr bwMode="auto">
          <a:xfrm>
            <a:off x="1544638" y="1262063"/>
            <a:ext cx="1939925" cy="490537"/>
            <a:chOff x="762000" y="1905000"/>
            <a:chExt cx="1940813" cy="490954"/>
          </a:xfrm>
        </p:grpSpPr>
        <p:sp>
          <p:nvSpPr>
            <p:cNvPr id="15420" name="TextBox 2"/>
            <p:cNvSpPr txBox="1">
              <a:spLocks noChangeArrowheads="1"/>
            </p:cNvSpPr>
            <p:nvPr/>
          </p:nvSpPr>
          <p:spPr bwMode="auto">
            <a:xfrm>
              <a:off x="838200" y="2057400"/>
              <a:ext cx="186461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one fish, two fish</a:t>
              </a:r>
            </a:p>
          </p:txBody>
        </p:sp>
        <p:sp>
          <p:nvSpPr>
            <p:cNvPr id="13373" name="TextBox 6"/>
            <p:cNvSpPr txBox="1">
              <a:spLocks noChangeArrowheads="1"/>
            </p:cNvSpPr>
            <p:nvPr/>
          </p:nvSpPr>
          <p:spPr bwMode="auto">
            <a:xfrm>
              <a:off x="762000" y="1905000"/>
              <a:ext cx="603526" cy="276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en-US" altLang="zh-CN" sz="1200" dirty="0" smtClean="0">
                  <a:solidFill>
                    <a:schemeClr val="accent4"/>
                  </a:solidFill>
                </a:rPr>
                <a:t>Doc 1</a:t>
              </a:r>
            </a:p>
          </p:txBody>
        </p:sp>
      </p:grpSp>
      <p:sp>
        <p:nvSpPr>
          <p:cNvPr id="24" name="Rectangle 23"/>
          <p:cNvSpPr/>
          <p:nvPr/>
        </p:nvSpPr>
        <p:spPr bwMode="ltGray">
          <a:xfrm>
            <a:off x="5037138" y="19812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2</a:t>
            </a:r>
          </a:p>
        </p:txBody>
      </p:sp>
      <p:sp>
        <p:nvSpPr>
          <p:cNvPr id="25" name="TextBox 24"/>
          <p:cNvSpPr txBox="1">
            <a:spLocks noChangeArrowheads="1"/>
          </p:cNvSpPr>
          <p:nvPr/>
        </p:nvSpPr>
        <p:spPr bwMode="auto">
          <a:xfrm>
            <a:off x="4351338" y="1947863"/>
            <a:ext cx="4810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red</a:t>
            </a:r>
          </a:p>
        </p:txBody>
      </p:sp>
      <p:sp>
        <p:nvSpPr>
          <p:cNvPr id="26" name="Rectangle 25"/>
          <p:cNvSpPr/>
          <p:nvPr/>
        </p:nvSpPr>
        <p:spPr bwMode="ltGray">
          <a:xfrm>
            <a:off x="5341938" y="19812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27" name="Rectangle 26"/>
          <p:cNvSpPr/>
          <p:nvPr/>
        </p:nvSpPr>
        <p:spPr bwMode="ltGray">
          <a:xfrm>
            <a:off x="5037138" y="24384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2</a:t>
            </a:r>
          </a:p>
        </p:txBody>
      </p:sp>
      <p:sp>
        <p:nvSpPr>
          <p:cNvPr id="28" name="TextBox 27"/>
          <p:cNvSpPr txBox="1">
            <a:spLocks noChangeArrowheads="1"/>
          </p:cNvSpPr>
          <p:nvPr/>
        </p:nvSpPr>
        <p:spPr bwMode="auto">
          <a:xfrm>
            <a:off x="4351338" y="2405063"/>
            <a:ext cx="5699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blue</a:t>
            </a:r>
          </a:p>
        </p:txBody>
      </p:sp>
      <p:sp>
        <p:nvSpPr>
          <p:cNvPr id="29" name="Rectangle 28"/>
          <p:cNvSpPr/>
          <p:nvPr/>
        </p:nvSpPr>
        <p:spPr bwMode="ltGray">
          <a:xfrm>
            <a:off x="5341938" y="24384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30" name="Rectangle 29"/>
          <p:cNvSpPr/>
          <p:nvPr/>
        </p:nvSpPr>
        <p:spPr bwMode="ltGray">
          <a:xfrm>
            <a:off x="5037138" y="28956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2</a:t>
            </a:r>
          </a:p>
        </p:txBody>
      </p:sp>
      <p:sp>
        <p:nvSpPr>
          <p:cNvPr id="31" name="TextBox 30"/>
          <p:cNvSpPr txBox="1">
            <a:spLocks noChangeArrowheads="1"/>
          </p:cNvSpPr>
          <p:nvPr/>
        </p:nvSpPr>
        <p:spPr bwMode="auto">
          <a:xfrm>
            <a:off x="4351338" y="2862263"/>
            <a:ext cx="5032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fish</a:t>
            </a:r>
          </a:p>
        </p:txBody>
      </p:sp>
      <p:sp>
        <p:nvSpPr>
          <p:cNvPr id="32" name="Rectangle 31"/>
          <p:cNvSpPr/>
          <p:nvPr/>
        </p:nvSpPr>
        <p:spPr bwMode="ltGray">
          <a:xfrm>
            <a:off x="5341938" y="28956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2</a:t>
            </a:r>
          </a:p>
        </p:txBody>
      </p:sp>
      <p:grpSp>
        <p:nvGrpSpPr>
          <p:cNvPr id="15382" name="Group 32"/>
          <p:cNvGrpSpPr>
            <a:grpSpLocks/>
          </p:cNvGrpSpPr>
          <p:nvPr/>
        </p:nvGrpSpPr>
        <p:grpSpPr bwMode="auto">
          <a:xfrm>
            <a:off x="4122738" y="1262063"/>
            <a:ext cx="1962150" cy="490537"/>
            <a:chOff x="762000" y="1905000"/>
            <a:chExt cx="1963255" cy="490954"/>
          </a:xfrm>
        </p:grpSpPr>
        <p:sp>
          <p:nvSpPr>
            <p:cNvPr id="15418" name="TextBox 33"/>
            <p:cNvSpPr txBox="1">
              <a:spLocks noChangeArrowheads="1"/>
            </p:cNvSpPr>
            <p:nvPr/>
          </p:nvSpPr>
          <p:spPr bwMode="auto">
            <a:xfrm>
              <a:off x="838200" y="2057400"/>
              <a:ext cx="18870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red fish, blue fish</a:t>
              </a:r>
            </a:p>
          </p:txBody>
        </p:sp>
        <p:sp>
          <p:nvSpPr>
            <p:cNvPr id="13371" name="TextBox 34"/>
            <p:cNvSpPr txBox="1">
              <a:spLocks noChangeArrowheads="1"/>
            </p:cNvSpPr>
            <p:nvPr/>
          </p:nvSpPr>
          <p:spPr bwMode="auto">
            <a:xfrm>
              <a:off x="762000" y="1905000"/>
              <a:ext cx="603590" cy="276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en-US" altLang="zh-CN" sz="1200" dirty="0" smtClean="0">
                  <a:solidFill>
                    <a:schemeClr val="accent4"/>
                  </a:solidFill>
                </a:rPr>
                <a:t>Doc 2</a:t>
              </a:r>
            </a:p>
          </p:txBody>
        </p:sp>
      </p:grpSp>
      <p:sp>
        <p:nvSpPr>
          <p:cNvPr id="36" name="Rectangle 35"/>
          <p:cNvSpPr/>
          <p:nvPr/>
        </p:nvSpPr>
        <p:spPr bwMode="ltGray">
          <a:xfrm>
            <a:off x="7510463" y="19812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3</a:t>
            </a:r>
          </a:p>
        </p:txBody>
      </p:sp>
      <p:sp>
        <p:nvSpPr>
          <p:cNvPr id="37" name="TextBox 36"/>
          <p:cNvSpPr txBox="1">
            <a:spLocks noChangeArrowheads="1"/>
          </p:cNvSpPr>
          <p:nvPr/>
        </p:nvSpPr>
        <p:spPr bwMode="auto">
          <a:xfrm>
            <a:off x="6824663" y="1947863"/>
            <a:ext cx="4587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cat</a:t>
            </a:r>
          </a:p>
        </p:txBody>
      </p:sp>
      <p:sp>
        <p:nvSpPr>
          <p:cNvPr id="38" name="Rectangle 37"/>
          <p:cNvSpPr/>
          <p:nvPr/>
        </p:nvSpPr>
        <p:spPr bwMode="ltGray">
          <a:xfrm>
            <a:off x="7815263" y="19812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39" name="Rectangle 38"/>
          <p:cNvSpPr/>
          <p:nvPr/>
        </p:nvSpPr>
        <p:spPr bwMode="ltGray">
          <a:xfrm>
            <a:off x="7510463" y="24384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3</a:t>
            </a:r>
          </a:p>
        </p:txBody>
      </p:sp>
      <p:sp>
        <p:nvSpPr>
          <p:cNvPr id="40" name="TextBox 39"/>
          <p:cNvSpPr txBox="1">
            <a:spLocks noChangeArrowheads="1"/>
          </p:cNvSpPr>
          <p:nvPr/>
        </p:nvSpPr>
        <p:spPr bwMode="auto">
          <a:xfrm>
            <a:off x="6824663" y="2405063"/>
            <a:ext cx="4699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hat</a:t>
            </a:r>
          </a:p>
        </p:txBody>
      </p:sp>
      <p:sp>
        <p:nvSpPr>
          <p:cNvPr id="41" name="Rectangle 40"/>
          <p:cNvSpPr/>
          <p:nvPr/>
        </p:nvSpPr>
        <p:spPr bwMode="ltGray">
          <a:xfrm>
            <a:off x="7815263" y="24384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grpSp>
        <p:nvGrpSpPr>
          <p:cNvPr id="15389" name="Group 44"/>
          <p:cNvGrpSpPr>
            <a:grpSpLocks/>
          </p:cNvGrpSpPr>
          <p:nvPr/>
        </p:nvGrpSpPr>
        <p:grpSpPr bwMode="auto">
          <a:xfrm>
            <a:off x="6596063" y="1262063"/>
            <a:ext cx="1528762" cy="490537"/>
            <a:chOff x="762000" y="1905000"/>
            <a:chExt cx="1528842" cy="490954"/>
          </a:xfrm>
        </p:grpSpPr>
        <p:sp>
          <p:nvSpPr>
            <p:cNvPr id="15416" name="TextBox 45"/>
            <p:cNvSpPr txBox="1">
              <a:spLocks noChangeArrowheads="1"/>
            </p:cNvSpPr>
            <p:nvPr/>
          </p:nvSpPr>
          <p:spPr bwMode="auto">
            <a:xfrm>
              <a:off x="838200" y="2057400"/>
              <a:ext cx="14526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cat in the hat</a:t>
              </a:r>
            </a:p>
          </p:txBody>
        </p:sp>
        <p:sp>
          <p:nvSpPr>
            <p:cNvPr id="13369" name="TextBox 46"/>
            <p:cNvSpPr txBox="1">
              <a:spLocks noChangeArrowheads="1"/>
            </p:cNvSpPr>
            <p:nvPr/>
          </p:nvSpPr>
          <p:spPr bwMode="auto">
            <a:xfrm>
              <a:off x="762000" y="1905000"/>
              <a:ext cx="603282" cy="276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en-US" altLang="zh-CN" sz="1200" dirty="0" smtClean="0">
                  <a:solidFill>
                    <a:schemeClr val="accent4"/>
                  </a:solidFill>
                </a:rPr>
                <a:t>Doc 3</a:t>
              </a:r>
            </a:p>
          </p:txBody>
        </p:sp>
      </p:grpSp>
      <p:sp>
        <p:nvSpPr>
          <p:cNvPr id="48" name="Rectangle 47"/>
          <p:cNvSpPr/>
          <p:nvPr/>
        </p:nvSpPr>
        <p:spPr bwMode="ltGray">
          <a:xfrm>
            <a:off x="3429000" y="51816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49" name="TextBox 48"/>
          <p:cNvSpPr txBox="1">
            <a:spLocks noChangeArrowheads="1"/>
          </p:cNvSpPr>
          <p:nvPr/>
        </p:nvSpPr>
        <p:spPr bwMode="auto">
          <a:xfrm>
            <a:off x="2743200" y="5148263"/>
            <a:ext cx="5032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fish</a:t>
            </a:r>
          </a:p>
        </p:txBody>
      </p:sp>
      <p:sp>
        <p:nvSpPr>
          <p:cNvPr id="50" name="Rectangle 49"/>
          <p:cNvSpPr/>
          <p:nvPr/>
        </p:nvSpPr>
        <p:spPr bwMode="ltGray">
          <a:xfrm>
            <a:off x="3733800" y="51816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dirty="0">
                <a:solidFill>
                  <a:schemeClr val="tx1"/>
                </a:solidFill>
              </a:rPr>
              <a:t>4</a:t>
            </a:r>
          </a:p>
        </p:txBody>
      </p:sp>
      <p:sp>
        <p:nvSpPr>
          <p:cNvPr id="54" name="Rectangle 53"/>
          <p:cNvSpPr/>
          <p:nvPr/>
        </p:nvSpPr>
        <p:spPr bwMode="ltGray">
          <a:xfrm>
            <a:off x="3429000" y="56388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55" name="TextBox 54"/>
          <p:cNvSpPr txBox="1">
            <a:spLocks noChangeArrowheads="1"/>
          </p:cNvSpPr>
          <p:nvPr/>
        </p:nvSpPr>
        <p:spPr bwMode="auto">
          <a:xfrm>
            <a:off x="2743200" y="5605463"/>
            <a:ext cx="5254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one</a:t>
            </a:r>
          </a:p>
        </p:txBody>
      </p:sp>
      <p:sp>
        <p:nvSpPr>
          <p:cNvPr id="56" name="Rectangle 55"/>
          <p:cNvSpPr/>
          <p:nvPr/>
        </p:nvSpPr>
        <p:spPr bwMode="ltGray">
          <a:xfrm>
            <a:off x="3733800" y="56388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57" name="Rectangle 56"/>
          <p:cNvSpPr/>
          <p:nvPr/>
        </p:nvSpPr>
        <p:spPr bwMode="ltGray">
          <a:xfrm>
            <a:off x="6781800" y="5834063"/>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58" name="TextBox 57"/>
          <p:cNvSpPr txBox="1">
            <a:spLocks noChangeArrowheads="1"/>
          </p:cNvSpPr>
          <p:nvPr/>
        </p:nvSpPr>
        <p:spPr bwMode="auto">
          <a:xfrm>
            <a:off x="6096000" y="5799138"/>
            <a:ext cx="503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two</a:t>
            </a:r>
          </a:p>
        </p:txBody>
      </p:sp>
      <p:sp>
        <p:nvSpPr>
          <p:cNvPr id="59" name="Rectangle 58"/>
          <p:cNvSpPr/>
          <p:nvPr/>
        </p:nvSpPr>
        <p:spPr bwMode="ltGray">
          <a:xfrm>
            <a:off x="7086600" y="5834063"/>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60" name="Rectangle 59"/>
          <p:cNvSpPr/>
          <p:nvPr/>
        </p:nvSpPr>
        <p:spPr bwMode="ltGray">
          <a:xfrm>
            <a:off x="3429000" y="60960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2</a:t>
            </a:r>
          </a:p>
        </p:txBody>
      </p:sp>
      <p:sp>
        <p:nvSpPr>
          <p:cNvPr id="61" name="TextBox 60"/>
          <p:cNvSpPr txBox="1">
            <a:spLocks noChangeArrowheads="1"/>
          </p:cNvSpPr>
          <p:nvPr/>
        </p:nvSpPr>
        <p:spPr bwMode="auto">
          <a:xfrm>
            <a:off x="2743200" y="6062663"/>
            <a:ext cx="4810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red</a:t>
            </a:r>
          </a:p>
        </p:txBody>
      </p:sp>
      <p:sp>
        <p:nvSpPr>
          <p:cNvPr id="62" name="Rectangle 61"/>
          <p:cNvSpPr/>
          <p:nvPr/>
        </p:nvSpPr>
        <p:spPr bwMode="ltGray">
          <a:xfrm>
            <a:off x="3733800" y="60960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63" name="Rectangle 62"/>
          <p:cNvSpPr/>
          <p:nvPr/>
        </p:nvSpPr>
        <p:spPr bwMode="ltGray">
          <a:xfrm>
            <a:off x="3429000" y="47244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3</a:t>
            </a:r>
          </a:p>
        </p:txBody>
      </p:sp>
      <p:sp>
        <p:nvSpPr>
          <p:cNvPr id="64" name="TextBox 63"/>
          <p:cNvSpPr txBox="1">
            <a:spLocks noChangeArrowheads="1"/>
          </p:cNvSpPr>
          <p:nvPr/>
        </p:nvSpPr>
        <p:spPr bwMode="auto">
          <a:xfrm>
            <a:off x="2743200" y="4691063"/>
            <a:ext cx="4587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cat</a:t>
            </a:r>
          </a:p>
        </p:txBody>
      </p:sp>
      <p:sp>
        <p:nvSpPr>
          <p:cNvPr id="65" name="Rectangle 64"/>
          <p:cNvSpPr/>
          <p:nvPr/>
        </p:nvSpPr>
        <p:spPr bwMode="ltGray">
          <a:xfrm>
            <a:off x="3733800" y="47244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dirty="0">
                <a:solidFill>
                  <a:schemeClr val="tx1"/>
                </a:solidFill>
              </a:rPr>
              <a:t>1</a:t>
            </a:r>
          </a:p>
        </p:txBody>
      </p:sp>
      <p:sp>
        <p:nvSpPr>
          <p:cNvPr id="66" name="Rectangle 65"/>
          <p:cNvSpPr/>
          <p:nvPr/>
        </p:nvSpPr>
        <p:spPr bwMode="ltGray">
          <a:xfrm>
            <a:off x="6781800" y="4995863"/>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2</a:t>
            </a:r>
          </a:p>
        </p:txBody>
      </p:sp>
      <p:sp>
        <p:nvSpPr>
          <p:cNvPr id="67" name="TextBox 66"/>
          <p:cNvSpPr txBox="1">
            <a:spLocks noChangeArrowheads="1"/>
          </p:cNvSpPr>
          <p:nvPr/>
        </p:nvSpPr>
        <p:spPr bwMode="auto">
          <a:xfrm>
            <a:off x="6096000" y="4960938"/>
            <a:ext cx="5715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blue</a:t>
            </a:r>
          </a:p>
        </p:txBody>
      </p:sp>
      <p:sp>
        <p:nvSpPr>
          <p:cNvPr id="68" name="Rectangle 67"/>
          <p:cNvSpPr/>
          <p:nvPr/>
        </p:nvSpPr>
        <p:spPr bwMode="ltGray">
          <a:xfrm>
            <a:off x="7086600" y="4995863"/>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69" name="Rectangle 68"/>
          <p:cNvSpPr/>
          <p:nvPr/>
        </p:nvSpPr>
        <p:spPr bwMode="ltGray">
          <a:xfrm>
            <a:off x="6781800" y="54102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3</a:t>
            </a:r>
          </a:p>
        </p:txBody>
      </p:sp>
      <p:sp>
        <p:nvSpPr>
          <p:cNvPr id="70" name="TextBox 69"/>
          <p:cNvSpPr txBox="1">
            <a:spLocks noChangeArrowheads="1"/>
          </p:cNvSpPr>
          <p:nvPr/>
        </p:nvSpPr>
        <p:spPr bwMode="auto">
          <a:xfrm>
            <a:off x="6096000" y="5376863"/>
            <a:ext cx="4699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hat</a:t>
            </a:r>
          </a:p>
        </p:txBody>
      </p:sp>
      <p:sp>
        <p:nvSpPr>
          <p:cNvPr id="71" name="Rectangle 70"/>
          <p:cNvSpPr/>
          <p:nvPr/>
        </p:nvSpPr>
        <p:spPr bwMode="ltGray">
          <a:xfrm>
            <a:off x="7086600" y="54102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85" name="Rectangle 84"/>
          <p:cNvSpPr>
            <a:spLocks noChangeArrowheads="1"/>
          </p:cNvSpPr>
          <p:nvPr/>
        </p:nvSpPr>
        <p:spPr bwMode="auto">
          <a:xfrm>
            <a:off x="838200" y="3810000"/>
            <a:ext cx="7848600" cy="381000"/>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r>
              <a:rPr lang="en-US" dirty="0">
                <a:solidFill>
                  <a:schemeClr val="bg2"/>
                </a:solidFill>
              </a:rPr>
              <a:t>Shuffle and Sort: aggregate values by keys</a:t>
            </a:r>
          </a:p>
        </p:txBody>
      </p:sp>
      <p:sp>
        <p:nvSpPr>
          <p:cNvPr id="15412" name="TextBox 86"/>
          <p:cNvSpPr txBox="1">
            <a:spLocks noChangeArrowheads="1"/>
          </p:cNvSpPr>
          <p:nvPr/>
        </p:nvSpPr>
        <p:spPr bwMode="auto">
          <a:xfrm>
            <a:off x="228600" y="2286000"/>
            <a:ext cx="1003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rgbClr val="FF0000"/>
                </a:solidFill>
              </a:rPr>
              <a:t>Map</a:t>
            </a:r>
          </a:p>
        </p:txBody>
      </p:sp>
      <p:sp>
        <p:nvSpPr>
          <p:cNvPr id="15413" name="TextBox 87"/>
          <p:cNvSpPr txBox="1">
            <a:spLocks noChangeArrowheads="1"/>
          </p:cNvSpPr>
          <p:nvPr/>
        </p:nvSpPr>
        <p:spPr bwMode="auto">
          <a:xfrm>
            <a:off x="228600" y="5029200"/>
            <a:ext cx="1663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rgbClr val="FF0000"/>
                </a:solidFill>
              </a:rPr>
              <a:t>Reduce</a:t>
            </a:r>
          </a:p>
        </p:txBody>
      </p:sp>
      <p:sp>
        <p:nvSpPr>
          <p:cNvPr id="2" name="灯片编号占位符 1"/>
          <p:cNvSpPr>
            <a:spLocks noGrp="1"/>
          </p:cNvSpPr>
          <p:nvPr>
            <p:ph type="sldNum" sz="quarter" idx="12"/>
          </p:nvPr>
        </p:nvSpPr>
        <p:spPr/>
        <p:txBody>
          <a:bodyPr/>
          <a:lstStyle/>
          <a:p>
            <a:pPr>
              <a:defRPr/>
            </a:pPr>
            <a:fld id="{5C386E91-F72D-4A28-9A07-42510F40E795}" type="slidenum">
              <a:rPr lang="zh-CN" altLang="en-US" smtClean="0"/>
              <a:pPr>
                <a:defRPr/>
              </a:pPr>
              <a:t>12</a:t>
            </a:fld>
            <a:endParaRPr lang="zh-CN" altLang="en-US"/>
          </a:p>
        </p:txBody>
      </p:sp>
      <p:sp>
        <p:nvSpPr>
          <p:cNvPr id="74" name="页脚占位符 6"/>
          <p:cNvSpPr>
            <a:spLocks noGrp="1"/>
          </p:cNvSpPr>
          <p:nvPr>
            <p:ph type="ftr" sz="quarter" idx="11"/>
          </p:nvPr>
        </p:nvSpPr>
        <p:spPr/>
        <p:txBody>
          <a:bodyPr/>
          <a:lstStyle/>
          <a:p>
            <a:pPr>
              <a:defRPr/>
            </a:pPr>
            <a:r>
              <a:rPr lang="en-US" altLang="en-US" dirty="0"/>
              <a:t>From Jimmy Lin’s slides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5"/>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6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7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animBg="1"/>
      <p:bldP spid="12" grpId="0"/>
      <p:bldP spid="13" grpId="0" animBg="1"/>
      <p:bldP spid="14" grpId="0" animBg="1"/>
      <p:bldP spid="15" grpId="0"/>
      <p:bldP spid="16" grpId="0" animBg="1"/>
      <p:bldP spid="24" grpId="0" animBg="1"/>
      <p:bldP spid="25" grpId="0"/>
      <p:bldP spid="26" grpId="0" animBg="1"/>
      <p:bldP spid="27" grpId="0" animBg="1"/>
      <p:bldP spid="28" grpId="0"/>
      <p:bldP spid="29" grpId="0" animBg="1"/>
      <p:bldP spid="30" grpId="0" animBg="1"/>
      <p:bldP spid="31" grpId="0"/>
      <p:bldP spid="32" grpId="0" animBg="1"/>
      <p:bldP spid="36" grpId="0" animBg="1"/>
      <p:bldP spid="37" grpId="0"/>
      <p:bldP spid="38" grpId="0" animBg="1"/>
      <p:bldP spid="39" grpId="0" animBg="1"/>
      <p:bldP spid="40" grpId="0"/>
      <p:bldP spid="41" grpId="0" animBg="1"/>
      <p:bldP spid="48" grpId="0" animBg="1"/>
      <p:bldP spid="49" grpId="0"/>
      <p:bldP spid="50" grpId="0" animBg="1"/>
      <p:bldP spid="54" grpId="0" animBg="1"/>
      <p:bldP spid="55" grpId="0"/>
      <p:bldP spid="56" grpId="0" animBg="1"/>
      <p:bldP spid="57" grpId="0" animBg="1"/>
      <p:bldP spid="58" grpId="0"/>
      <p:bldP spid="59" grpId="0" animBg="1"/>
      <p:bldP spid="60" grpId="0" animBg="1"/>
      <p:bldP spid="61" grpId="0"/>
      <p:bldP spid="62" grpId="0" animBg="1"/>
      <p:bldP spid="63" grpId="0" animBg="1"/>
      <p:bldP spid="64" grpId="0"/>
      <p:bldP spid="65" grpId="0" animBg="1"/>
      <p:bldP spid="66" grpId="0" animBg="1"/>
      <p:bldP spid="67" grpId="0"/>
      <p:bldP spid="68" grpId="0" animBg="1"/>
      <p:bldP spid="69" grpId="0" animBg="1"/>
      <p:bldP spid="70" grpId="0"/>
      <p:bldP spid="71" grpId="0" animBg="1"/>
      <p:bldP spid="8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zh-CN" sz="4000" b="1" smtClean="0">
                <a:latin typeface="Times New Roman" pitchFamily="18" charset="0"/>
                <a:cs typeface="Times New Roman" pitchFamily="18" charset="0"/>
              </a:rPr>
              <a:t>Outline</a:t>
            </a:r>
          </a:p>
        </p:txBody>
      </p:sp>
      <p:sp>
        <p:nvSpPr>
          <p:cNvPr id="3" name="Content Placeholder 2"/>
          <p:cNvSpPr>
            <a:spLocks noGrp="1"/>
          </p:cNvSpPr>
          <p:nvPr>
            <p:ph idx="1"/>
          </p:nvPr>
        </p:nvSpPr>
        <p:spPr>
          <a:xfrm>
            <a:off x="457200" y="1447800"/>
            <a:ext cx="8229600" cy="4678363"/>
          </a:xfrm>
        </p:spPr>
        <p:txBody>
          <a:bodyPr/>
          <a:lstStyle/>
          <a:p>
            <a:pPr>
              <a:lnSpc>
                <a:spcPct val="90000"/>
              </a:lnSpc>
              <a:buFont typeface="Wingdings" pitchFamily="2" charset="2"/>
              <a:buChar char="v"/>
              <a:defRPr/>
            </a:pPr>
            <a:r>
              <a:rPr lang="en-US" sz="2600" b="1" i="1" dirty="0" err="1" smtClean="0"/>
              <a:t>Hadoop</a:t>
            </a:r>
            <a:r>
              <a:rPr lang="en-US" sz="2600" b="1" i="1" dirty="0" smtClean="0"/>
              <a:t> Basics</a:t>
            </a:r>
          </a:p>
          <a:p>
            <a:pPr lvl="1">
              <a:lnSpc>
                <a:spcPct val="90000"/>
              </a:lnSpc>
              <a:buFont typeface="Wingdings" pitchFamily="2" charset="2"/>
              <a:buChar char="v"/>
              <a:defRPr/>
            </a:pPr>
            <a:endParaRPr lang="en-US" sz="2200" b="1" i="1" dirty="0" smtClean="0"/>
          </a:p>
          <a:p>
            <a:pPr>
              <a:lnSpc>
                <a:spcPct val="90000"/>
              </a:lnSpc>
              <a:buFont typeface="Wingdings" pitchFamily="2" charset="2"/>
              <a:buChar char="v"/>
              <a:defRPr/>
            </a:pPr>
            <a:r>
              <a:rPr lang="en-US" sz="2600" b="1" i="1" dirty="0" smtClean="0"/>
              <a:t>Case Study</a:t>
            </a:r>
          </a:p>
          <a:p>
            <a:pPr lvl="1">
              <a:lnSpc>
                <a:spcPct val="90000"/>
              </a:lnSpc>
              <a:buFont typeface="Wingdings" pitchFamily="2" charset="2"/>
              <a:buChar char="v"/>
              <a:defRPr/>
            </a:pPr>
            <a:r>
              <a:rPr lang="en-US" sz="2200" b="1" i="1" dirty="0" smtClean="0"/>
              <a:t>Word Count</a:t>
            </a:r>
          </a:p>
          <a:p>
            <a:pPr lvl="1">
              <a:lnSpc>
                <a:spcPct val="90000"/>
              </a:lnSpc>
              <a:buFont typeface="Wingdings" pitchFamily="2" charset="2"/>
              <a:buChar char="v"/>
              <a:defRPr/>
            </a:pPr>
            <a:r>
              <a:rPr lang="en-US" sz="2200" b="1" i="1" dirty="0" smtClean="0"/>
              <a:t>Pairwise Similarity</a:t>
            </a:r>
          </a:p>
          <a:p>
            <a:pPr lvl="1">
              <a:lnSpc>
                <a:spcPct val="90000"/>
              </a:lnSpc>
              <a:buFont typeface="Wingdings" pitchFamily="2" charset="2"/>
              <a:buChar char="v"/>
              <a:defRPr/>
            </a:pPr>
            <a:r>
              <a:rPr lang="en-US" sz="2200" b="1" i="1" dirty="0" smtClean="0">
                <a:solidFill>
                  <a:schemeClr val="bg1">
                    <a:lumMod val="75000"/>
                  </a:schemeClr>
                </a:solidFill>
              </a:rPr>
              <a:t>PageRank</a:t>
            </a:r>
          </a:p>
          <a:p>
            <a:pPr lvl="1">
              <a:lnSpc>
                <a:spcPct val="90000"/>
              </a:lnSpc>
              <a:buFont typeface="Wingdings" pitchFamily="2" charset="2"/>
              <a:buChar char="v"/>
              <a:defRPr/>
            </a:pPr>
            <a:r>
              <a:rPr lang="en-US" sz="2200" b="1" i="1" dirty="0" smtClean="0">
                <a:solidFill>
                  <a:schemeClr val="bg1">
                    <a:lumMod val="75000"/>
                  </a:schemeClr>
                </a:solidFill>
              </a:rPr>
              <a:t>K-Means Clustering</a:t>
            </a:r>
          </a:p>
          <a:p>
            <a:pPr lvl="1">
              <a:lnSpc>
                <a:spcPct val="90000"/>
              </a:lnSpc>
              <a:buFont typeface="Wingdings" pitchFamily="2" charset="2"/>
              <a:buChar char="v"/>
              <a:defRPr/>
            </a:pPr>
            <a:r>
              <a:rPr lang="en-US" sz="2200" b="1" i="1" dirty="0" smtClean="0">
                <a:solidFill>
                  <a:schemeClr val="bg1">
                    <a:lumMod val="75000"/>
                  </a:schemeClr>
                </a:solidFill>
              </a:rPr>
              <a:t>Matrix Factorization</a:t>
            </a:r>
          </a:p>
          <a:p>
            <a:pPr lvl="1">
              <a:lnSpc>
                <a:spcPct val="90000"/>
              </a:lnSpc>
              <a:buFont typeface="Wingdings" pitchFamily="2" charset="2"/>
              <a:buChar char="v"/>
              <a:defRPr/>
            </a:pPr>
            <a:r>
              <a:rPr lang="en-US" sz="2200" b="1" i="1" dirty="0" smtClean="0">
                <a:solidFill>
                  <a:schemeClr val="bg1">
                    <a:lumMod val="75000"/>
                  </a:schemeClr>
                </a:solidFill>
              </a:rPr>
              <a:t>Cluster Coefficient</a:t>
            </a:r>
          </a:p>
          <a:p>
            <a:pPr lvl="1">
              <a:lnSpc>
                <a:spcPct val="90000"/>
              </a:lnSpc>
              <a:buFont typeface="Wingdings" pitchFamily="2" charset="2"/>
              <a:buChar char="v"/>
              <a:defRPr/>
            </a:pPr>
            <a:endParaRPr lang="en-US" sz="18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Resource Entries to ML labs</a:t>
            </a:r>
            <a:endParaRPr lang="en-US" sz="22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Advanced Topics</a:t>
            </a:r>
            <a:endParaRPr lang="en-US" sz="22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Q&amp;A</a:t>
            </a:r>
            <a:endParaRPr lang="en-US" sz="2600" b="1" i="1" dirty="0">
              <a:solidFill>
                <a:schemeClr val="bg1">
                  <a:lumMod val="75000"/>
                </a:schemeClr>
              </a:solidFill>
            </a:endParaRPr>
          </a:p>
        </p:txBody>
      </p:sp>
      <p:sp>
        <p:nvSpPr>
          <p:cNvPr id="5" name="Slide Number Placeholder 4"/>
          <p:cNvSpPr>
            <a:spLocks noGrp="1"/>
          </p:cNvSpPr>
          <p:nvPr>
            <p:ph type="sldNum" sz="quarter" idx="12"/>
          </p:nvPr>
        </p:nvSpPr>
        <p:spPr/>
        <p:txBody>
          <a:bodyPr/>
          <a:lstStyle/>
          <a:p>
            <a:pPr>
              <a:defRPr/>
            </a:pPr>
            <a:fld id="{6DEA8127-7780-4D0C-B578-3059E9A30293}"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pPr>
              <a:defRPr/>
            </a:pPr>
            <a:fld id="{C661E40C-4508-4E2E-B38F-B97327BBAB35}" type="slidenum">
              <a:rPr lang="en-US" altLang="en-US"/>
              <a:pPr>
                <a:defRPr/>
              </a:pPr>
              <a:t>14</a:t>
            </a:fld>
            <a:endParaRPr lang="en-US" altLang="en-US"/>
          </a:p>
        </p:txBody>
      </p:sp>
      <p:sp>
        <p:nvSpPr>
          <p:cNvPr id="17411" name="Rectangle 2"/>
          <p:cNvSpPr>
            <a:spLocks noGrp="1" noChangeArrowheads="1"/>
          </p:cNvSpPr>
          <p:nvPr>
            <p:ph type="title"/>
          </p:nvPr>
        </p:nvSpPr>
        <p:spPr/>
        <p:txBody>
          <a:bodyPr/>
          <a:lstStyle/>
          <a:p>
            <a:r>
              <a:rPr lang="en-US" altLang="zh-CN" sz="4000" b="1" smtClean="0">
                <a:latin typeface="Times New Roman" pitchFamily="18" charset="0"/>
                <a:cs typeface="Times New Roman" pitchFamily="18" charset="0"/>
              </a:rPr>
              <a:t>Calculating document pairwise similarity</a:t>
            </a:r>
          </a:p>
        </p:txBody>
      </p:sp>
      <p:sp>
        <p:nvSpPr>
          <p:cNvPr id="17412" name="Rectangle 3"/>
          <p:cNvSpPr>
            <a:spLocks noGrp="1" noChangeArrowheads="1"/>
          </p:cNvSpPr>
          <p:nvPr>
            <p:ph type="body" idx="1"/>
          </p:nvPr>
        </p:nvSpPr>
        <p:spPr/>
        <p:txBody>
          <a:bodyPr/>
          <a:lstStyle/>
          <a:p>
            <a:pPr>
              <a:lnSpc>
                <a:spcPct val="90000"/>
              </a:lnSpc>
              <a:buFont typeface="Wingdings" pitchFamily="2" charset="2"/>
              <a:buChar char="v"/>
            </a:pPr>
            <a:r>
              <a:rPr lang="en-US" altLang="zh-CN" sz="2600" b="1" smtClean="0">
                <a:solidFill>
                  <a:srgbClr val="000000"/>
                </a:solidFill>
              </a:rPr>
              <a:t>Trivial Solution</a:t>
            </a:r>
          </a:p>
          <a:p>
            <a:pPr eaLnBrk="1" hangingPunct="1"/>
            <a:endParaRPr lang="en-US" altLang="zh-CN" sz="2400" b="1" i="1" smtClean="0"/>
          </a:p>
          <a:p>
            <a:pPr eaLnBrk="1" hangingPunct="1"/>
            <a:endParaRPr lang="en-US" altLang="zh-CN" sz="2700" smtClean="0"/>
          </a:p>
          <a:p>
            <a:pPr>
              <a:lnSpc>
                <a:spcPct val="90000"/>
              </a:lnSpc>
              <a:buFont typeface="Wingdings" pitchFamily="2" charset="2"/>
              <a:buChar char="v"/>
            </a:pPr>
            <a:endParaRPr lang="en-US" altLang="zh-CN" sz="2600" b="1" smtClean="0">
              <a:solidFill>
                <a:srgbClr val="000000"/>
              </a:solidFill>
            </a:endParaRPr>
          </a:p>
          <a:p>
            <a:pPr>
              <a:lnSpc>
                <a:spcPct val="90000"/>
              </a:lnSpc>
              <a:buFont typeface="Wingdings" pitchFamily="2" charset="2"/>
              <a:buChar char="v"/>
            </a:pPr>
            <a:r>
              <a:rPr lang="en-US" altLang="zh-CN" sz="2600" b="1" smtClean="0">
                <a:solidFill>
                  <a:srgbClr val="000000"/>
                </a:solidFill>
              </a:rPr>
              <a:t>load each vector </a:t>
            </a:r>
            <a:r>
              <a:rPr lang="en-US" altLang="zh-CN" sz="2600" i="1" smtClean="0">
                <a:solidFill>
                  <a:srgbClr val="000000"/>
                </a:solidFill>
              </a:rPr>
              <a:t>o(N) </a:t>
            </a:r>
            <a:r>
              <a:rPr lang="en-US" altLang="zh-CN" sz="2600" b="1" smtClean="0">
                <a:solidFill>
                  <a:srgbClr val="000000"/>
                </a:solidFill>
              </a:rPr>
              <a:t>times</a:t>
            </a:r>
          </a:p>
          <a:p>
            <a:pPr>
              <a:lnSpc>
                <a:spcPct val="90000"/>
              </a:lnSpc>
              <a:buFont typeface="Wingdings" pitchFamily="2" charset="2"/>
              <a:buChar char="v"/>
            </a:pPr>
            <a:r>
              <a:rPr lang="en-US" altLang="zh-CN" sz="2600" b="1" smtClean="0">
                <a:solidFill>
                  <a:srgbClr val="000000"/>
                </a:solidFill>
              </a:rPr>
              <a:t>load each term </a:t>
            </a:r>
            <a:r>
              <a:rPr lang="en-US" altLang="zh-CN" sz="2400" smtClean="0"/>
              <a:t>o</a:t>
            </a:r>
            <a:r>
              <a:rPr lang="en-US" altLang="zh-CN" sz="2400" i="1" smtClean="0"/>
              <a:t>(df</a:t>
            </a:r>
            <a:r>
              <a:rPr lang="en-US" altLang="zh-CN" sz="2400" i="1" baseline="-25000" smtClean="0"/>
              <a:t>t</a:t>
            </a:r>
            <a:r>
              <a:rPr lang="en-US" altLang="zh-CN" sz="2400" i="1" baseline="30000" smtClean="0"/>
              <a:t>2</a:t>
            </a:r>
            <a:r>
              <a:rPr lang="en-US" altLang="zh-CN" sz="2400" i="1" smtClean="0"/>
              <a:t>)</a:t>
            </a:r>
            <a:r>
              <a:rPr lang="en-US" altLang="zh-CN" sz="2400" smtClean="0"/>
              <a:t> </a:t>
            </a:r>
            <a:r>
              <a:rPr lang="en-US" altLang="zh-CN" sz="2600" b="1" smtClean="0">
                <a:solidFill>
                  <a:srgbClr val="000000"/>
                </a:solidFill>
              </a:rPr>
              <a:t>times</a:t>
            </a:r>
          </a:p>
          <a:p>
            <a:pPr eaLnBrk="1" hangingPunct="1"/>
            <a:endParaRPr lang="en-US" altLang="zh-CN" smtClean="0"/>
          </a:p>
        </p:txBody>
      </p:sp>
      <p:pic>
        <p:nvPicPr>
          <p:cNvPr id="17413" name="Picture 4" descr="eq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216150"/>
            <a:ext cx="5203825"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sp>
        <p:nvSpPr>
          <p:cNvPr id="332805" name="Text Box 5"/>
          <p:cNvSpPr txBox="1">
            <a:spLocks noChangeArrowheads="1"/>
          </p:cNvSpPr>
          <p:nvPr/>
        </p:nvSpPr>
        <p:spPr bwMode="auto">
          <a:xfrm>
            <a:off x="1116013" y="4752975"/>
            <a:ext cx="7142162" cy="1200150"/>
          </a:xfrm>
          <a:prstGeom prst="rect">
            <a:avLst/>
          </a:prstGeom>
          <a:solidFill>
            <a:srgbClr val="FFFF99"/>
          </a:solidFill>
          <a:ln w="9525">
            <a:solidFill>
              <a:schemeClr val="hlink"/>
            </a:solidFill>
            <a:miter lim="800000"/>
            <a:headEnd/>
            <a:tailEnd/>
          </a:ln>
        </p:spPr>
        <p:txBody>
          <a:bodyPr lIns="0" rIns="0">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en-US" altLang="zh-CN" sz="3600" b="1">
                <a:solidFill>
                  <a:schemeClr val="tx2"/>
                </a:solidFill>
              </a:rPr>
              <a:t>scalable and efficient solution</a:t>
            </a:r>
            <a:br>
              <a:rPr lang="en-US" altLang="zh-CN" sz="3600" b="1">
                <a:solidFill>
                  <a:schemeClr val="tx2"/>
                </a:solidFill>
              </a:rPr>
            </a:br>
            <a:r>
              <a:rPr lang="en-US" altLang="zh-CN" sz="3600" b="1">
                <a:solidFill>
                  <a:schemeClr val="tx2"/>
                </a:solidFill>
              </a:rPr>
              <a:t>for large collections </a:t>
            </a:r>
          </a:p>
        </p:txBody>
      </p:sp>
      <p:sp>
        <p:nvSpPr>
          <p:cNvPr id="332806" name="AutoShape 6"/>
          <p:cNvSpPr>
            <a:spLocks noChangeArrowheads="1"/>
          </p:cNvSpPr>
          <p:nvPr/>
        </p:nvSpPr>
        <p:spPr bwMode="auto">
          <a:xfrm>
            <a:off x="1363663" y="4314825"/>
            <a:ext cx="1282700" cy="544513"/>
          </a:xfrm>
          <a:prstGeom prst="roundRect">
            <a:avLst>
              <a:gd name="adj" fmla="val 16667"/>
            </a:avLst>
          </a:prstGeom>
          <a:solidFill>
            <a:schemeClr val="bg1"/>
          </a:solidFill>
          <a:ln w="9525">
            <a:solidFill>
              <a:schemeClr val="tx1"/>
            </a:solidFill>
            <a:round/>
            <a:headEnd/>
            <a:tailEnd/>
          </a:ln>
        </p:spPr>
        <p:txBody>
          <a:bodyPr wrap="none" lIns="0" rIns="0" anchor="ctr"/>
          <a:lstStyle/>
          <a:p>
            <a:pPr algn="ctr"/>
            <a:r>
              <a:rPr lang="en-US" altLang="zh-CN" sz="3200" b="1">
                <a:solidFill>
                  <a:schemeClr val="hlink"/>
                </a:solidFill>
              </a:rPr>
              <a:t>Goal</a:t>
            </a:r>
          </a:p>
        </p:txBody>
      </p:sp>
      <p:sp>
        <p:nvSpPr>
          <p:cNvPr id="9" name="页脚占位符 6"/>
          <p:cNvSpPr>
            <a:spLocks noGrp="1"/>
          </p:cNvSpPr>
          <p:nvPr>
            <p:ph type="ftr" sz="quarter" idx="11"/>
          </p:nvPr>
        </p:nvSpPr>
        <p:spPr/>
        <p:txBody>
          <a:bodyPr/>
          <a:lstStyle/>
          <a:p>
            <a:pPr>
              <a:defRPr/>
            </a:pPr>
            <a:r>
              <a:rPr lang="en-US" altLang="en-US" dirty="0"/>
              <a:t>From Jimmy Lin’s slides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28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28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5" grpId="0" animBg="1"/>
      <p:bldP spid="33280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灯片编号占位符 7"/>
          <p:cNvSpPr>
            <a:spLocks noGrp="1"/>
          </p:cNvSpPr>
          <p:nvPr>
            <p:ph type="sldNum" sz="quarter" idx="12"/>
          </p:nvPr>
        </p:nvSpPr>
        <p:spPr/>
        <p:txBody>
          <a:bodyPr/>
          <a:lstStyle/>
          <a:p>
            <a:pPr>
              <a:defRPr/>
            </a:pPr>
            <a:fld id="{8236E083-0585-48A9-935C-DD73177A9E40}" type="slidenum">
              <a:rPr lang="en-US" altLang="en-US"/>
              <a:pPr>
                <a:defRPr/>
              </a:pPr>
              <a:t>15</a:t>
            </a:fld>
            <a:endParaRPr lang="en-US" altLang="en-US"/>
          </a:p>
        </p:txBody>
      </p:sp>
      <p:pic>
        <p:nvPicPr>
          <p:cNvPr id="18435" name="Picture 3" descr="eq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013" y="3082925"/>
            <a:ext cx="829627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4"/>
          <p:cNvSpPr>
            <a:spLocks noGrp="1" noChangeArrowheads="1"/>
          </p:cNvSpPr>
          <p:nvPr>
            <p:ph type="title"/>
          </p:nvPr>
        </p:nvSpPr>
        <p:spPr/>
        <p:txBody>
          <a:bodyPr/>
          <a:lstStyle/>
          <a:p>
            <a:r>
              <a:rPr lang="en-US" altLang="zh-CN" sz="4000" b="1" smtClean="0">
                <a:latin typeface="Times New Roman" pitchFamily="18" charset="0"/>
                <a:cs typeface="Times New Roman" pitchFamily="18" charset="0"/>
              </a:rPr>
              <a:t>Better Solution</a:t>
            </a:r>
          </a:p>
        </p:txBody>
      </p:sp>
      <p:sp>
        <p:nvSpPr>
          <p:cNvPr id="18437" name="Rectangle 5"/>
          <p:cNvSpPr>
            <a:spLocks noGrp="1" noChangeArrowheads="1"/>
          </p:cNvSpPr>
          <p:nvPr>
            <p:ph type="body" sz="half" idx="1"/>
          </p:nvPr>
        </p:nvSpPr>
        <p:spPr>
          <a:xfrm>
            <a:off x="457200" y="4454525"/>
            <a:ext cx="7696200" cy="1077913"/>
          </a:xfrm>
        </p:spPr>
        <p:txBody>
          <a:bodyPr/>
          <a:lstStyle/>
          <a:p>
            <a:pPr>
              <a:lnSpc>
                <a:spcPct val="90000"/>
              </a:lnSpc>
              <a:buFont typeface="Wingdings" pitchFamily="2" charset="2"/>
              <a:buChar char="v"/>
            </a:pPr>
            <a:r>
              <a:rPr lang="en-US" altLang="zh-CN" sz="2600" b="1" smtClean="0">
                <a:solidFill>
                  <a:srgbClr val="000000"/>
                </a:solidFill>
              </a:rPr>
              <a:t>Load weights for each term once</a:t>
            </a:r>
          </a:p>
          <a:p>
            <a:pPr>
              <a:lnSpc>
                <a:spcPct val="90000"/>
              </a:lnSpc>
              <a:buFont typeface="Wingdings" pitchFamily="2" charset="2"/>
              <a:buChar char="v"/>
            </a:pPr>
            <a:r>
              <a:rPr lang="en-US" altLang="zh-CN" sz="2600" b="1" smtClean="0">
                <a:solidFill>
                  <a:srgbClr val="000000"/>
                </a:solidFill>
              </a:rPr>
              <a:t>Each term contributes </a:t>
            </a:r>
            <a:r>
              <a:rPr lang="en-US" altLang="zh-CN" sz="2400" smtClean="0"/>
              <a:t>o</a:t>
            </a:r>
            <a:r>
              <a:rPr lang="en-US" altLang="zh-CN" sz="2400" i="1" smtClean="0"/>
              <a:t>(df</a:t>
            </a:r>
            <a:r>
              <a:rPr lang="en-US" altLang="zh-CN" sz="2400" i="1" baseline="-25000" smtClean="0"/>
              <a:t>t</a:t>
            </a:r>
            <a:r>
              <a:rPr lang="en-US" altLang="zh-CN" sz="2400" i="1" baseline="30000" smtClean="0"/>
              <a:t>2</a:t>
            </a:r>
            <a:r>
              <a:rPr lang="en-US" altLang="zh-CN" sz="2400" i="1" smtClean="0"/>
              <a:t>)</a:t>
            </a:r>
            <a:r>
              <a:rPr lang="en-US" altLang="zh-CN" sz="2400" smtClean="0"/>
              <a:t> </a:t>
            </a:r>
            <a:r>
              <a:rPr lang="en-US" altLang="zh-CN" sz="2600" b="1" smtClean="0">
                <a:solidFill>
                  <a:srgbClr val="000000"/>
                </a:solidFill>
              </a:rPr>
              <a:t>partial scores</a:t>
            </a:r>
          </a:p>
        </p:txBody>
      </p:sp>
      <p:sp>
        <p:nvSpPr>
          <p:cNvPr id="18438" name="Text Box 6"/>
          <p:cNvSpPr txBox="1">
            <a:spLocks noChangeArrowheads="1"/>
          </p:cNvSpPr>
          <p:nvPr/>
        </p:nvSpPr>
        <p:spPr bwMode="auto">
          <a:xfrm>
            <a:off x="465138" y="1182688"/>
            <a:ext cx="8358187" cy="528637"/>
          </a:xfrm>
          <a:prstGeom prst="rect">
            <a:avLst/>
          </a:prstGeom>
          <a:noFill/>
          <a:ln w="9525" algn="ctr">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800" b="1">
                <a:solidFill>
                  <a:schemeClr val="hlink"/>
                </a:solidFill>
              </a:rPr>
              <a:t>Each term contributes only if appears in  </a:t>
            </a:r>
          </a:p>
        </p:txBody>
      </p:sp>
      <p:pic>
        <p:nvPicPr>
          <p:cNvPr id="18439" name="Picture 7" descr="eq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663" y="1879600"/>
            <a:ext cx="55054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13" descr="intersec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85063" y="1230313"/>
            <a:ext cx="119062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页脚占位符 1"/>
          <p:cNvSpPr>
            <a:spLocks noGrp="1"/>
          </p:cNvSpPr>
          <p:nvPr>
            <p:ph type="ftr" sz="quarter" idx="11"/>
          </p:nvPr>
        </p:nvSpPr>
        <p:spPr/>
        <p:txBody>
          <a:bodyPr/>
          <a:lstStyle/>
          <a:p>
            <a:pPr>
              <a:defRPr/>
            </a:pPr>
            <a:r>
              <a:rPr lang="en-US" dirty="0" smtClean="0"/>
              <a:t>From Jimmy Lin’s slides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灯片编号占位符 7"/>
          <p:cNvSpPr>
            <a:spLocks noGrp="1"/>
          </p:cNvSpPr>
          <p:nvPr>
            <p:ph type="sldNum" sz="quarter" idx="12"/>
          </p:nvPr>
        </p:nvSpPr>
        <p:spPr/>
        <p:txBody>
          <a:bodyPr/>
          <a:lstStyle/>
          <a:p>
            <a:pPr>
              <a:defRPr/>
            </a:pPr>
            <a:fld id="{F0148B6D-7E13-4319-8C19-3F64A7D043B0}" type="slidenum">
              <a:rPr lang="en-US" altLang="en-US"/>
              <a:pPr>
                <a:defRPr/>
              </a:pPr>
              <a:t>16</a:t>
            </a:fld>
            <a:endParaRPr lang="en-US" altLang="en-US"/>
          </a:p>
        </p:txBody>
      </p:sp>
      <p:sp>
        <p:nvSpPr>
          <p:cNvPr id="230" name="Rounded Rectangle 229"/>
          <p:cNvSpPr>
            <a:spLocks noChangeArrowheads="1"/>
          </p:cNvSpPr>
          <p:nvPr/>
        </p:nvSpPr>
        <p:spPr bwMode="auto">
          <a:xfrm>
            <a:off x="3170238" y="4554538"/>
            <a:ext cx="1408112" cy="606425"/>
          </a:xfrm>
          <a:prstGeom prst="roundRect">
            <a:avLst>
              <a:gd name="adj" fmla="val 16667"/>
            </a:avLst>
          </a:prstGeom>
          <a:solidFill>
            <a:schemeClr val="accent1"/>
          </a:solidFill>
          <a:ln w="9525" algn="ctr">
            <a:solidFill>
              <a:schemeClr val="tx1"/>
            </a:solidFill>
            <a:round/>
            <a:headEnd/>
            <a:tailEnd/>
          </a:ln>
          <a:effectLst/>
        </p:spPr>
        <p:txBody>
          <a:bodyPr lIns="0" tIns="0" rIns="0" bIns="0" anchor="ctr"/>
          <a:lstStyle/>
          <a:p>
            <a:pPr algn="ctr" fontAlgn="auto">
              <a:spcBef>
                <a:spcPts val="0"/>
              </a:spcBef>
              <a:spcAft>
                <a:spcPts val="0"/>
              </a:spcAft>
              <a:defRPr/>
            </a:pPr>
            <a:r>
              <a:rPr lang="en-US" altLang="zh-CN" sz="2400" b="1">
                <a:solidFill>
                  <a:schemeClr val="bg1"/>
                </a:solidFill>
                <a:effectLst>
                  <a:outerShdw blurRad="38100" dist="38100" dir="2700000" algn="tl">
                    <a:srgbClr val="000000"/>
                  </a:outerShdw>
                </a:effectLst>
              </a:rPr>
              <a:t>reduce</a:t>
            </a:r>
          </a:p>
        </p:txBody>
      </p:sp>
      <p:pic>
        <p:nvPicPr>
          <p:cNvPr id="19460" name="Picture 14" descr="eq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013" y="3082925"/>
            <a:ext cx="829627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2"/>
          <p:cNvSpPr>
            <a:spLocks noGrp="1" noChangeArrowheads="1"/>
          </p:cNvSpPr>
          <p:nvPr>
            <p:ph type="title"/>
          </p:nvPr>
        </p:nvSpPr>
        <p:spPr/>
        <p:txBody>
          <a:bodyPr/>
          <a:lstStyle/>
          <a:p>
            <a:r>
              <a:rPr lang="en-US" altLang="zh-CN" sz="4000" b="1" smtClean="0">
                <a:latin typeface="Times New Roman" pitchFamily="18" charset="0"/>
                <a:cs typeface="Times New Roman" pitchFamily="18" charset="0"/>
              </a:rPr>
              <a:t>Decomposition</a:t>
            </a:r>
          </a:p>
        </p:txBody>
      </p:sp>
      <p:sp>
        <p:nvSpPr>
          <p:cNvPr id="19462" name="Rectangle 3"/>
          <p:cNvSpPr>
            <a:spLocks noGrp="1" noChangeArrowheads="1"/>
          </p:cNvSpPr>
          <p:nvPr>
            <p:ph type="body" sz="half" idx="1"/>
          </p:nvPr>
        </p:nvSpPr>
        <p:spPr>
          <a:xfrm>
            <a:off x="457200" y="5422900"/>
            <a:ext cx="7696200" cy="1077913"/>
          </a:xfrm>
        </p:spPr>
        <p:txBody>
          <a:bodyPr/>
          <a:lstStyle/>
          <a:p>
            <a:pPr>
              <a:lnSpc>
                <a:spcPct val="90000"/>
              </a:lnSpc>
              <a:buFont typeface="Wingdings" pitchFamily="2" charset="2"/>
              <a:buChar char="v"/>
            </a:pPr>
            <a:r>
              <a:rPr lang="en-US" altLang="zh-CN" sz="2600" b="1" smtClean="0">
                <a:solidFill>
                  <a:srgbClr val="000000"/>
                </a:solidFill>
              </a:rPr>
              <a:t>Load weights for each term once</a:t>
            </a:r>
          </a:p>
          <a:p>
            <a:pPr>
              <a:lnSpc>
                <a:spcPct val="90000"/>
              </a:lnSpc>
              <a:buFont typeface="Wingdings" pitchFamily="2" charset="2"/>
              <a:buChar char="v"/>
            </a:pPr>
            <a:r>
              <a:rPr lang="en-US" altLang="zh-CN" sz="2600" b="1" smtClean="0">
                <a:solidFill>
                  <a:srgbClr val="000000"/>
                </a:solidFill>
              </a:rPr>
              <a:t>Each term contributes </a:t>
            </a:r>
            <a:r>
              <a:rPr lang="en-US" altLang="zh-CN" sz="2800" smtClean="0"/>
              <a:t>o</a:t>
            </a:r>
            <a:r>
              <a:rPr lang="en-US" altLang="zh-CN" sz="2800" i="1" smtClean="0"/>
              <a:t>(df</a:t>
            </a:r>
            <a:r>
              <a:rPr lang="en-US" altLang="zh-CN" sz="2800" i="1" baseline="-25000" smtClean="0"/>
              <a:t>t</a:t>
            </a:r>
            <a:r>
              <a:rPr lang="en-US" altLang="zh-CN" sz="2800" i="1" baseline="30000" smtClean="0"/>
              <a:t>2</a:t>
            </a:r>
            <a:r>
              <a:rPr lang="en-US" altLang="zh-CN" sz="2800" i="1" smtClean="0"/>
              <a:t>)</a:t>
            </a:r>
            <a:r>
              <a:rPr lang="en-US" altLang="zh-CN" sz="2800" smtClean="0"/>
              <a:t> </a:t>
            </a:r>
            <a:r>
              <a:rPr lang="en-US" altLang="zh-CN" sz="2600" b="1" smtClean="0">
                <a:solidFill>
                  <a:srgbClr val="000000"/>
                </a:solidFill>
              </a:rPr>
              <a:t>partial scores</a:t>
            </a:r>
          </a:p>
        </p:txBody>
      </p:sp>
      <p:sp>
        <p:nvSpPr>
          <p:cNvPr id="19463" name="Text Box 9"/>
          <p:cNvSpPr txBox="1">
            <a:spLocks noChangeArrowheads="1"/>
          </p:cNvSpPr>
          <p:nvPr/>
        </p:nvSpPr>
        <p:spPr bwMode="auto">
          <a:xfrm>
            <a:off x="465138" y="1182688"/>
            <a:ext cx="8358187" cy="528637"/>
          </a:xfrm>
          <a:prstGeom prst="rect">
            <a:avLst/>
          </a:prstGeom>
          <a:noFill/>
          <a:ln w="9525" algn="ctr">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800" b="1">
                <a:solidFill>
                  <a:schemeClr val="hlink"/>
                </a:solidFill>
              </a:rPr>
              <a:t>Each term contributes only if appears in  </a:t>
            </a:r>
          </a:p>
        </p:txBody>
      </p:sp>
      <p:pic>
        <p:nvPicPr>
          <p:cNvPr id="19464" name="Picture 13" descr="eq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4663" y="1879600"/>
            <a:ext cx="55054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3" name="Rounded Rectangle 222"/>
          <p:cNvSpPr>
            <a:spLocks noChangeArrowheads="1"/>
          </p:cNvSpPr>
          <p:nvPr/>
        </p:nvSpPr>
        <p:spPr bwMode="auto">
          <a:xfrm>
            <a:off x="5734050" y="4554538"/>
            <a:ext cx="1417638" cy="619125"/>
          </a:xfrm>
          <a:prstGeom prst="roundRect">
            <a:avLst>
              <a:gd name="adj" fmla="val 16667"/>
            </a:avLst>
          </a:prstGeom>
          <a:solidFill>
            <a:srgbClr val="FFFF66"/>
          </a:solidFill>
          <a:ln w="9525" algn="ctr">
            <a:solidFill>
              <a:schemeClr val="tx1"/>
            </a:solidFill>
            <a:round/>
            <a:headEnd/>
            <a:tailEnd/>
          </a:ln>
          <a:effectLst/>
        </p:spPr>
        <p:txBody>
          <a:bodyPr lIns="0" tIns="0" rIns="0" bIns="0" anchor="ctr"/>
          <a:lstStyle/>
          <a:p>
            <a:pPr algn="ctr" fontAlgn="auto">
              <a:spcBef>
                <a:spcPts val="0"/>
              </a:spcBef>
              <a:spcAft>
                <a:spcPts val="0"/>
              </a:spcAft>
              <a:defRPr/>
            </a:pPr>
            <a:r>
              <a:rPr lang="en-US" altLang="zh-CN" sz="2400" b="1">
                <a:effectLst>
                  <a:outerShdw blurRad="38100" dist="38100" dir="2700000" algn="tl">
                    <a:srgbClr val="FFFFFF"/>
                  </a:outerShdw>
                </a:effectLst>
              </a:rPr>
              <a:t>map</a:t>
            </a:r>
          </a:p>
        </p:txBody>
      </p:sp>
      <p:sp>
        <p:nvSpPr>
          <p:cNvPr id="328722" name="AutoShape 18"/>
          <p:cNvSpPr>
            <a:spLocks noChangeArrowheads="1"/>
          </p:cNvSpPr>
          <p:nvPr/>
        </p:nvSpPr>
        <p:spPr bwMode="auto">
          <a:xfrm>
            <a:off x="4213225" y="3079750"/>
            <a:ext cx="4587875" cy="835025"/>
          </a:xfrm>
          <a:prstGeom prst="roundRect">
            <a:avLst>
              <a:gd name="adj" fmla="val 16667"/>
            </a:avLst>
          </a:prstGeom>
          <a:noFill/>
          <a:ln w="38100" cmpd="dbl">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28723" name="AutoShape 19"/>
          <p:cNvSpPr>
            <a:spLocks noChangeArrowheads="1"/>
          </p:cNvSpPr>
          <p:nvPr/>
        </p:nvSpPr>
        <p:spPr bwMode="auto">
          <a:xfrm>
            <a:off x="6294438" y="3930650"/>
            <a:ext cx="288925" cy="674688"/>
          </a:xfrm>
          <a:prstGeom prst="downArrow">
            <a:avLst>
              <a:gd name="adj1" fmla="val 50000"/>
              <a:gd name="adj2" fmla="val 58379"/>
            </a:avLst>
          </a:prstGeom>
          <a:solidFill>
            <a:schemeClr val="tx1"/>
          </a:solidFill>
          <a:ln w="9525">
            <a:solidFill>
              <a:schemeClr val="hlink"/>
            </a:solidFill>
            <a:miter lim="800000"/>
            <a:headEnd/>
            <a:tailEnd/>
          </a:ln>
        </p:spPr>
        <p:txBody>
          <a:bodyPr wrap="none" anchor="ctr"/>
          <a:lstStyle/>
          <a:p>
            <a:endParaRPr lang="zh-CN" altLang="en-US"/>
          </a:p>
        </p:txBody>
      </p:sp>
      <p:sp>
        <p:nvSpPr>
          <p:cNvPr id="328724" name="AutoShape 20"/>
          <p:cNvSpPr>
            <a:spLocks noChangeArrowheads="1"/>
          </p:cNvSpPr>
          <p:nvPr/>
        </p:nvSpPr>
        <p:spPr bwMode="auto">
          <a:xfrm>
            <a:off x="3560763" y="3071813"/>
            <a:ext cx="595312" cy="835025"/>
          </a:xfrm>
          <a:prstGeom prst="roundRect">
            <a:avLst>
              <a:gd name="adj" fmla="val 16667"/>
            </a:avLst>
          </a:prstGeom>
          <a:noFill/>
          <a:ln w="38100" cmpd="dbl">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28725" name="AutoShape 21"/>
          <p:cNvSpPr>
            <a:spLocks noChangeArrowheads="1"/>
          </p:cNvSpPr>
          <p:nvPr/>
        </p:nvSpPr>
        <p:spPr bwMode="auto">
          <a:xfrm>
            <a:off x="3738563" y="3921125"/>
            <a:ext cx="288925" cy="674688"/>
          </a:xfrm>
          <a:prstGeom prst="downArrow">
            <a:avLst>
              <a:gd name="adj1" fmla="val 50000"/>
              <a:gd name="adj2" fmla="val 58379"/>
            </a:avLst>
          </a:prstGeom>
          <a:solidFill>
            <a:schemeClr val="tx1"/>
          </a:solidFill>
          <a:ln w="9525">
            <a:solidFill>
              <a:schemeClr val="hlink"/>
            </a:solidFill>
            <a:miter lim="800000"/>
            <a:headEnd/>
            <a:tailEnd/>
          </a:ln>
        </p:spPr>
        <p:txBody>
          <a:bodyPr wrap="none" anchor="ctr"/>
          <a:lstStyle/>
          <a:p>
            <a:endParaRPr lang="zh-CN" altLang="en-US"/>
          </a:p>
        </p:txBody>
      </p:sp>
      <p:pic>
        <p:nvPicPr>
          <p:cNvPr id="19470" name="Picture 24" descr="intersect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85063" y="1230313"/>
            <a:ext cx="119062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页脚占位符 1"/>
          <p:cNvSpPr>
            <a:spLocks noGrp="1"/>
          </p:cNvSpPr>
          <p:nvPr>
            <p:ph type="ftr" sz="quarter" idx="11"/>
          </p:nvPr>
        </p:nvSpPr>
        <p:spPr/>
        <p:txBody>
          <a:bodyPr/>
          <a:lstStyle/>
          <a:p>
            <a:pPr>
              <a:defRPr/>
            </a:pPr>
            <a:r>
              <a:rPr lang="en-US" dirty="0" smtClean="0"/>
              <a:t>From Jimmy Lin’s slides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87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87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87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87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 grpId="0" animBg="1"/>
      <p:bldP spid="223" grpId="0" animBg="1"/>
      <p:bldP spid="328722" grpId="0" animBg="1"/>
      <p:bldP spid="328723" grpId="0" animBg="1"/>
      <p:bldP spid="328724" grpId="0" animBg="1"/>
      <p:bldP spid="3287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灯片编号占位符 5"/>
          <p:cNvSpPr>
            <a:spLocks noGrp="1"/>
          </p:cNvSpPr>
          <p:nvPr>
            <p:ph type="sldNum" sz="quarter" idx="12"/>
          </p:nvPr>
        </p:nvSpPr>
        <p:spPr/>
        <p:txBody>
          <a:bodyPr/>
          <a:lstStyle/>
          <a:p>
            <a:pPr>
              <a:defRPr/>
            </a:pPr>
            <a:fld id="{DA761325-B527-4F52-A9C7-6ED291C435AB}" type="slidenum">
              <a:rPr lang="en-US" altLang="en-US"/>
              <a:pPr>
                <a:defRPr/>
              </a:pPr>
              <a:t>17</a:t>
            </a:fld>
            <a:endParaRPr lang="en-US" altLang="en-US"/>
          </a:p>
        </p:txBody>
      </p:sp>
      <p:sp>
        <p:nvSpPr>
          <p:cNvPr id="20483" name="Rectangle 2"/>
          <p:cNvSpPr>
            <a:spLocks noGrp="1" noChangeArrowheads="1"/>
          </p:cNvSpPr>
          <p:nvPr>
            <p:ph type="title"/>
          </p:nvPr>
        </p:nvSpPr>
        <p:spPr>
          <a:xfrm>
            <a:off x="457200" y="277813"/>
            <a:ext cx="8686800" cy="1139825"/>
          </a:xfrm>
        </p:spPr>
        <p:txBody>
          <a:bodyPr/>
          <a:lstStyle/>
          <a:p>
            <a:pPr eaLnBrk="1" hangingPunct="1"/>
            <a:r>
              <a:rPr lang="en-US" altLang="zh-CN" sz="4000" b="1" smtClean="0">
                <a:latin typeface="Times New Roman" pitchFamily="18" charset="0"/>
                <a:cs typeface="Times New Roman" pitchFamily="18" charset="0"/>
              </a:rPr>
              <a:t>Standard Indexing</a:t>
            </a:r>
          </a:p>
        </p:txBody>
      </p:sp>
      <p:sp>
        <p:nvSpPr>
          <p:cNvPr id="223" name="Rounded Rectangle 222"/>
          <p:cNvSpPr>
            <a:spLocks noChangeArrowheads="1"/>
          </p:cNvSpPr>
          <p:nvPr/>
        </p:nvSpPr>
        <p:spPr bwMode="auto">
          <a:xfrm>
            <a:off x="1474788" y="1878013"/>
            <a:ext cx="1417637" cy="619125"/>
          </a:xfrm>
          <a:prstGeom prst="roundRect">
            <a:avLst>
              <a:gd name="adj" fmla="val 16667"/>
            </a:avLst>
          </a:prstGeom>
          <a:solidFill>
            <a:srgbClr val="FFFF66"/>
          </a:solidFill>
          <a:ln w="9525" algn="ctr">
            <a:solidFill>
              <a:schemeClr val="tx1"/>
            </a:solidFill>
            <a:round/>
            <a:headEnd/>
            <a:tailEnd/>
          </a:ln>
          <a:effectLst/>
        </p:spPr>
        <p:txBody>
          <a:bodyPr lIns="0" tIns="0" rIns="0" bIns="0" anchor="ctr"/>
          <a:lstStyle/>
          <a:p>
            <a:pPr algn="ctr" fontAlgn="auto">
              <a:spcBef>
                <a:spcPts val="0"/>
              </a:spcBef>
              <a:spcAft>
                <a:spcPts val="0"/>
              </a:spcAft>
              <a:defRPr/>
            </a:pPr>
            <a:r>
              <a:rPr lang="en-US" altLang="zh-CN" sz="2400" b="1">
                <a:effectLst>
                  <a:outerShdw blurRad="38100" dist="38100" dir="2700000" algn="tl">
                    <a:srgbClr val="FFFFFF"/>
                  </a:outerShdw>
                </a:effectLst>
              </a:rPr>
              <a:t>tokenize</a:t>
            </a:r>
          </a:p>
        </p:txBody>
      </p:sp>
      <p:sp>
        <p:nvSpPr>
          <p:cNvPr id="225" name="Rounded Rectangle 224"/>
          <p:cNvSpPr>
            <a:spLocks noChangeArrowheads="1"/>
          </p:cNvSpPr>
          <p:nvPr/>
        </p:nvSpPr>
        <p:spPr bwMode="auto">
          <a:xfrm>
            <a:off x="1474788" y="2724150"/>
            <a:ext cx="1417637" cy="619125"/>
          </a:xfrm>
          <a:prstGeom prst="roundRect">
            <a:avLst>
              <a:gd name="adj" fmla="val 16667"/>
            </a:avLst>
          </a:prstGeom>
          <a:solidFill>
            <a:srgbClr val="FFFF66"/>
          </a:solidFill>
          <a:ln w="9525" algn="ctr">
            <a:solidFill>
              <a:schemeClr val="tx1"/>
            </a:solidFill>
            <a:round/>
            <a:headEnd/>
            <a:tailEnd/>
          </a:ln>
          <a:effectLst/>
        </p:spPr>
        <p:txBody>
          <a:bodyPr lIns="0" tIns="0" rIns="0" bIns="0" anchor="ctr"/>
          <a:lstStyle/>
          <a:p>
            <a:pPr algn="ctr" fontAlgn="auto">
              <a:spcBef>
                <a:spcPts val="0"/>
              </a:spcBef>
              <a:spcAft>
                <a:spcPts val="0"/>
              </a:spcAft>
              <a:defRPr/>
            </a:pPr>
            <a:r>
              <a:rPr lang="en-US" altLang="zh-CN" sz="2400" b="1">
                <a:effectLst>
                  <a:outerShdw blurRad="38100" dist="38100" dir="2700000" algn="tl">
                    <a:srgbClr val="FFFFFF"/>
                  </a:outerShdw>
                </a:effectLst>
              </a:rPr>
              <a:t>tokenize</a:t>
            </a:r>
          </a:p>
        </p:txBody>
      </p:sp>
      <p:sp>
        <p:nvSpPr>
          <p:cNvPr id="226" name="Rounded Rectangle 225"/>
          <p:cNvSpPr>
            <a:spLocks noChangeArrowheads="1"/>
          </p:cNvSpPr>
          <p:nvPr/>
        </p:nvSpPr>
        <p:spPr bwMode="auto">
          <a:xfrm>
            <a:off x="1474788" y="3567113"/>
            <a:ext cx="1417637" cy="619125"/>
          </a:xfrm>
          <a:prstGeom prst="roundRect">
            <a:avLst>
              <a:gd name="adj" fmla="val 16667"/>
            </a:avLst>
          </a:prstGeom>
          <a:solidFill>
            <a:srgbClr val="FFFF66"/>
          </a:solidFill>
          <a:ln w="9525" algn="ctr">
            <a:solidFill>
              <a:schemeClr val="tx1"/>
            </a:solidFill>
            <a:round/>
            <a:headEnd/>
            <a:tailEnd/>
          </a:ln>
          <a:effectLst/>
        </p:spPr>
        <p:txBody>
          <a:bodyPr lIns="0" tIns="0" rIns="0" bIns="0" anchor="ctr"/>
          <a:lstStyle/>
          <a:p>
            <a:pPr algn="ctr" fontAlgn="auto">
              <a:spcBef>
                <a:spcPts val="0"/>
              </a:spcBef>
              <a:spcAft>
                <a:spcPts val="0"/>
              </a:spcAft>
              <a:defRPr/>
            </a:pPr>
            <a:r>
              <a:rPr lang="en-US" altLang="zh-CN" sz="2400" b="1">
                <a:effectLst>
                  <a:outerShdw blurRad="38100" dist="38100" dir="2700000" algn="tl">
                    <a:srgbClr val="FFFFFF"/>
                  </a:outerShdw>
                </a:effectLst>
              </a:rPr>
              <a:t>tokenize</a:t>
            </a:r>
          </a:p>
        </p:txBody>
      </p:sp>
      <p:sp>
        <p:nvSpPr>
          <p:cNvPr id="227" name="Rounded Rectangle 226"/>
          <p:cNvSpPr>
            <a:spLocks noChangeArrowheads="1"/>
          </p:cNvSpPr>
          <p:nvPr/>
        </p:nvSpPr>
        <p:spPr bwMode="auto">
          <a:xfrm>
            <a:off x="1474788" y="4391025"/>
            <a:ext cx="1417637" cy="619125"/>
          </a:xfrm>
          <a:prstGeom prst="roundRect">
            <a:avLst>
              <a:gd name="adj" fmla="val 16667"/>
            </a:avLst>
          </a:prstGeom>
          <a:solidFill>
            <a:srgbClr val="FFFF66"/>
          </a:solidFill>
          <a:ln w="9525" algn="ctr">
            <a:solidFill>
              <a:schemeClr val="tx1"/>
            </a:solidFill>
            <a:round/>
            <a:headEnd/>
            <a:tailEnd/>
          </a:ln>
          <a:effectLst/>
        </p:spPr>
        <p:txBody>
          <a:bodyPr lIns="0" tIns="0" rIns="0" bIns="0" anchor="ctr"/>
          <a:lstStyle/>
          <a:p>
            <a:pPr algn="ctr" fontAlgn="auto">
              <a:spcBef>
                <a:spcPts val="0"/>
              </a:spcBef>
              <a:spcAft>
                <a:spcPts val="0"/>
              </a:spcAft>
              <a:defRPr/>
            </a:pPr>
            <a:r>
              <a:rPr lang="en-US" altLang="zh-CN" sz="2400" b="1">
                <a:effectLst>
                  <a:outerShdw blurRad="38100" dist="38100" dir="2700000" algn="tl">
                    <a:srgbClr val="FFFFFF"/>
                  </a:outerShdw>
                </a:effectLst>
              </a:rPr>
              <a:t>tokenize</a:t>
            </a:r>
          </a:p>
        </p:txBody>
      </p:sp>
      <p:sp>
        <p:nvSpPr>
          <p:cNvPr id="228" name="Rounded Rectangle 227"/>
          <p:cNvSpPr>
            <a:spLocks noChangeArrowheads="1"/>
          </p:cNvSpPr>
          <p:nvPr/>
        </p:nvSpPr>
        <p:spPr bwMode="auto">
          <a:xfrm>
            <a:off x="6213475" y="2187575"/>
            <a:ext cx="1362075" cy="573088"/>
          </a:xfrm>
          <a:prstGeom prst="roundRect">
            <a:avLst>
              <a:gd name="adj" fmla="val 16667"/>
            </a:avLst>
          </a:prstGeom>
          <a:solidFill>
            <a:schemeClr val="accent1"/>
          </a:solidFill>
          <a:ln w="9525" algn="ctr">
            <a:solidFill>
              <a:schemeClr val="tx1"/>
            </a:solidFill>
            <a:round/>
            <a:headEnd/>
            <a:tailEnd/>
          </a:ln>
          <a:effectLst/>
        </p:spPr>
        <p:txBody>
          <a:bodyPr lIns="0" tIns="0" rIns="0" bIns="0" anchor="ctr"/>
          <a:lstStyle/>
          <a:p>
            <a:pPr algn="ctr" fontAlgn="auto">
              <a:spcBef>
                <a:spcPts val="0"/>
              </a:spcBef>
              <a:spcAft>
                <a:spcPts val="0"/>
              </a:spcAft>
              <a:defRPr/>
            </a:pPr>
            <a:r>
              <a:rPr lang="en-US" altLang="zh-CN" sz="2400" b="1">
                <a:solidFill>
                  <a:schemeClr val="bg1"/>
                </a:solidFill>
                <a:effectLst>
                  <a:outerShdw blurRad="38100" dist="38100" dir="2700000" algn="tl">
                    <a:srgbClr val="000000"/>
                  </a:outerShdw>
                </a:effectLst>
              </a:rPr>
              <a:t>combine</a:t>
            </a:r>
          </a:p>
        </p:txBody>
      </p:sp>
      <p:sp>
        <p:nvSpPr>
          <p:cNvPr id="229" name="Rounded Rectangle 228"/>
          <p:cNvSpPr>
            <a:spLocks noChangeArrowheads="1"/>
          </p:cNvSpPr>
          <p:nvPr/>
        </p:nvSpPr>
        <p:spPr bwMode="auto">
          <a:xfrm>
            <a:off x="6213475" y="3054350"/>
            <a:ext cx="1362075" cy="573088"/>
          </a:xfrm>
          <a:prstGeom prst="roundRect">
            <a:avLst>
              <a:gd name="adj" fmla="val 16667"/>
            </a:avLst>
          </a:prstGeom>
          <a:solidFill>
            <a:schemeClr val="accent1"/>
          </a:solidFill>
          <a:ln w="9525" algn="ctr">
            <a:solidFill>
              <a:schemeClr val="tx1"/>
            </a:solidFill>
            <a:round/>
            <a:headEnd/>
            <a:tailEnd/>
          </a:ln>
          <a:effectLst/>
        </p:spPr>
        <p:txBody>
          <a:bodyPr lIns="0" tIns="0" rIns="0" bIns="0" anchor="ctr"/>
          <a:lstStyle/>
          <a:p>
            <a:pPr algn="ctr" fontAlgn="auto">
              <a:spcBef>
                <a:spcPts val="0"/>
              </a:spcBef>
              <a:spcAft>
                <a:spcPts val="0"/>
              </a:spcAft>
              <a:defRPr/>
            </a:pPr>
            <a:r>
              <a:rPr lang="en-US" altLang="zh-CN" sz="2400" b="1">
                <a:solidFill>
                  <a:schemeClr val="bg1"/>
                </a:solidFill>
                <a:effectLst>
                  <a:outerShdw blurRad="38100" dist="38100" dir="2700000" algn="tl">
                    <a:srgbClr val="000000"/>
                  </a:outerShdw>
                </a:effectLst>
              </a:rPr>
              <a:t>combine</a:t>
            </a:r>
          </a:p>
        </p:txBody>
      </p:sp>
      <p:sp>
        <p:nvSpPr>
          <p:cNvPr id="230" name="Rounded Rectangle 229"/>
          <p:cNvSpPr>
            <a:spLocks noChangeArrowheads="1"/>
          </p:cNvSpPr>
          <p:nvPr/>
        </p:nvSpPr>
        <p:spPr bwMode="auto">
          <a:xfrm>
            <a:off x="6213475" y="3989388"/>
            <a:ext cx="1362075" cy="573087"/>
          </a:xfrm>
          <a:prstGeom prst="roundRect">
            <a:avLst>
              <a:gd name="adj" fmla="val 16667"/>
            </a:avLst>
          </a:prstGeom>
          <a:solidFill>
            <a:schemeClr val="accent1"/>
          </a:solidFill>
          <a:ln w="9525" algn="ctr">
            <a:solidFill>
              <a:schemeClr val="tx1"/>
            </a:solidFill>
            <a:round/>
            <a:headEnd/>
            <a:tailEnd/>
          </a:ln>
          <a:effectLst/>
        </p:spPr>
        <p:txBody>
          <a:bodyPr lIns="0" tIns="0" rIns="0" bIns="0" anchor="ctr"/>
          <a:lstStyle/>
          <a:p>
            <a:pPr algn="ctr" fontAlgn="auto">
              <a:spcBef>
                <a:spcPts val="0"/>
              </a:spcBef>
              <a:spcAft>
                <a:spcPts val="0"/>
              </a:spcAft>
              <a:defRPr/>
            </a:pPr>
            <a:r>
              <a:rPr lang="en-US" altLang="zh-CN" sz="2400" b="1">
                <a:solidFill>
                  <a:schemeClr val="bg1"/>
                </a:solidFill>
                <a:effectLst>
                  <a:outerShdw blurRad="38100" dist="38100" dir="2700000" algn="tl">
                    <a:srgbClr val="000000"/>
                  </a:outerShdw>
                </a:effectLst>
              </a:rPr>
              <a:t>combine</a:t>
            </a:r>
          </a:p>
        </p:txBody>
      </p:sp>
      <p:sp>
        <p:nvSpPr>
          <p:cNvPr id="20491" name="Rectangle 239"/>
          <p:cNvSpPr>
            <a:spLocks noChangeArrowheads="1"/>
          </p:cNvSpPr>
          <p:nvPr/>
        </p:nvSpPr>
        <p:spPr bwMode="auto">
          <a:xfrm>
            <a:off x="228600" y="1890713"/>
            <a:ext cx="963613" cy="595312"/>
          </a:xfrm>
          <a:prstGeom prst="rect">
            <a:avLst/>
          </a:prstGeom>
          <a:solidFill>
            <a:schemeClr val="bg1"/>
          </a:solidFill>
          <a:ln w="9525" algn="ctr">
            <a:solidFill>
              <a:schemeClr val="tx1"/>
            </a:solidFill>
            <a:prstDash val="dash"/>
            <a:round/>
            <a:headEnd/>
            <a:tailEnd/>
          </a:ln>
        </p:spPr>
        <p:txBody>
          <a:bodyPr lIns="0" rIns="0" anchor="ctr"/>
          <a:lstStyle/>
          <a:p>
            <a:pPr algn="ctr"/>
            <a:r>
              <a:rPr lang="en-US" altLang="zh-CN" b="1"/>
              <a:t>doc</a:t>
            </a:r>
          </a:p>
        </p:txBody>
      </p:sp>
      <p:sp>
        <p:nvSpPr>
          <p:cNvPr id="20492" name="Rectangle 240"/>
          <p:cNvSpPr>
            <a:spLocks noChangeArrowheads="1"/>
          </p:cNvSpPr>
          <p:nvPr/>
        </p:nvSpPr>
        <p:spPr bwMode="auto">
          <a:xfrm>
            <a:off x="228600" y="2735263"/>
            <a:ext cx="963613" cy="595312"/>
          </a:xfrm>
          <a:prstGeom prst="rect">
            <a:avLst/>
          </a:prstGeom>
          <a:solidFill>
            <a:schemeClr val="bg1"/>
          </a:solidFill>
          <a:ln w="9525" algn="ctr">
            <a:solidFill>
              <a:schemeClr val="tx1"/>
            </a:solidFill>
            <a:prstDash val="dash"/>
            <a:round/>
            <a:headEnd/>
            <a:tailEnd/>
          </a:ln>
        </p:spPr>
        <p:txBody>
          <a:bodyPr lIns="0" rIns="0" anchor="ctr"/>
          <a:lstStyle/>
          <a:p>
            <a:pPr algn="ctr"/>
            <a:r>
              <a:rPr lang="en-US" altLang="zh-CN" b="1"/>
              <a:t>doc</a:t>
            </a:r>
          </a:p>
        </p:txBody>
      </p:sp>
      <p:sp>
        <p:nvSpPr>
          <p:cNvPr id="20493" name="Rectangle 241"/>
          <p:cNvSpPr>
            <a:spLocks noChangeArrowheads="1"/>
          </p:cNvSpPr>
          <p:nvPr/>
        </p:nvSpPr>
        <p:spPr bwMode="auto">
          <a:xfrm>
            <a:off x="228600" y="3579813"/>
            <a:ext cx="963613" cy="595312"/>
          </a:xfrm>
          <a:prstGeom prst="rect">
            <a:avLst/>
          </a:prstGeom>
          <a:solidFill>
            <a:schemeClr val="bg1"/>
          </a:solidFill>
          <a:ln w="9525" algn="ctr">
            <a:solidFill>
              <a:schemeClr val="tx1"/>
            </a:solidFill>
            <a:prstDash val="dash"/>
            <a:round/>
            <a:headEnd/>
            <a:tailEnd/>
          </a:ln>
        </p:spPr>
        <p:txBody>
          <a:bodyPr lIns="0" rIns="0" anchor="ctr"/>
          <a:lstStyle/>
          <a:p>
            <a:pPr algn="ctr"/>
            <a:r>
              <a:rPr lang="en-US" altLang="zh-CN" b="1"/>
              <a:t>doc</a:t>
            </a:r>
          </a:p>
        </p:txBody>
      </p:sp>
      <p:sp>
        <p:nvSpPr>
          <p:cNvPr id="20494" name="Rectangle 242"/>
          <p:cNvSpPr>
            <a:spLocks noChangeArrowheads="1"/>
          </p:cNvSpPr>
          <p:nvPr/>
        </p:nvSpPr>
        <p:spPr bwMode="auto">
          <a:xfrm>
            <a:off x="228600" y="4402138"/>
            <a:ext cx="963613" cy="595312"/>
          </a:xfrm>
          <a:prstGeom prst="rect">
            <a:avLst/>
          </a:prstGeom>
          <a:solidFill>
            <a:schemeClr val="bg1"/>
          </a:solidFill>
          <a:ln w="9525" algn="ctr">
            <a:solidFill>
              <a:schemeClr val="tx1"/>
            </a:solidFill>
            <a:prstDash val="dash"/>
            <a:round/>
            <a:headEnd/>
            <a:tailEnd/>
          </a:ln>
        </p:spPr>
        <p:txBody>
          <a:bodyPr lIns="0" rIns="0" anchor="ctr"/>
          <a:lstStyle/>
          <a:p>
            <a:pPr algn="ctr"/>
            <a:r>
              <a:rPr lang="en-US" altLang="zh-CN" b="1"/>
              <a:t>doc</a:t>
            </a:r>
          </a:p>
        </p:txBody>
      </p:sp>
      <p:sp>
        <p:nvSpPr>
          <p:cNvPr id="20495" name="Rectangle 269"/>
          <p:cNvSpPr>
            <a:spLocks noChangeArrowheads="1"/>
          </p:cNvSpPr>
          <p:nvPr/>
        </p:nvSpPr>
        <p:spPr bwMode="auto">
          <a:xfrm>
            <a:off x="7856538" y="2217738"/>
            <a:ext cx="1081087" cy="514350"/>
          </a:xfrm>
          <a:prstGeom prst="rect">
            <a:avLst/>
          </a:prstGeom>
          <a:solidFill>
            <a:schemeClr val="bg1"/>
          </a:solidFill>
          <a:ln w="9525" algn="ctr">
            <a:solidFill>
              <a:schemeClr val="tx1"/>
            </a:solidFill>
            <a:prstDash val="dash"/>
            <a:round/>
            <a:headEnd/>
            <a:tailEnd/>
          </a:ln>
        </p:spPr>
        <p:txBody>
          <a:bodyPr lIns="0" rIns="0" anchor="ctr"/>
          <a:lstStyle/>
          <a:p>
            <a:pPr algn="ctr"/>
            <a:r>
              <a:rPr lang="en-US" altLang="zh-CN" b="1"/>
              <a:t>posting list</a:t>
            </a:r>
          </a:p>
        </p:txBody>
      </p:sp>
      <p:sp>
        <p:nvSpPr>
          <p:cNvPr id="20496" name="Rectangle 270"/>
          <p:cNvSpPr>
            <a:spLocks noChangeArrowheads="1"/>
          </p:cNvSpPr>
          <p:nvPr/>
        </p:nvSpPr>
        <p:spPr bwMode="auto">
          <a:xfrm>
            <a:off x="7856538" y="3084513"/>
            <a:ext cx="1081087" cy="514350"/>
          </a:xfrm>
          <a:prstGeom prst="rect">
            <a:avLst/>
          </a:prstGeom>
          <a:solidFill>
            <a:schemeClr val="bg1"/>
          </a:solidFill>
          <a:ln w="9525" algn="ctr">
            <a:solidFill>
              <a:schemeClr val="tx1"/>
            </a:solidFill>
            <a:prstDash val="dash"/>
            <a:round/>
            <a:headEnd/>
            <a:tailEnd/>
          </a:ln>
        </p:spPr>
        <p:txBody>
          <a:bodyPr lIns="0" rIns="0" anchor="ctr"/>
          <a:lstStyle/>
          <a:p>
            <a:pPr algn="ctr"/>
            <a:r>
              <a:rPr lang="en-US" altLang="zh-CN" b="1"/>
              <a:t>posting list</a:t>
            </a:r>
          </a:p>
        </p:txBody>
      </p:sp>
      <p:sp>
        <p:nvSpPr>
          <p:cNvPr id="20497" name="Rectangle 271"/>
          <p:cNvSpPr>
            <a:spLocks noChangeArrowheads="1"/>
          </p:cNvSpPr>
          <p:nvPr/>
        </p:nvSpPr>
        <p:spPr bwMode="auto">
          <a:xfrm>
            <a:off x="7856538" y="4019550"/>
            <a:ext cx="1081087" cy="514350"/>
          </a:xfrm>
          <a:prstGeom prst="rect">
            <a:avLst/>
          </a:prstGeom>
          <a:solidFill>
            <a:schemeClr val="bg1"/>
          </a:solidFill>
          <a:ln w="9525" algn="ctr">
            <a:solidFill>
              <a:schemeClr val="tx1"/>
            </a:solidFill>
            <a:prstDash val="dash"/>
            <a:round/>
            <a:headEnd/>
            <a:tailEnd/>
          </a:ln>
        </p:spPr>
        <p:txBody>
          <a:bodyPr lIns="0" rIns="0" anchor="ctr"/>
          <a:lstStyle/>
          <a:p>
            <a:pPr algn="ctr"/>
            <a:r>
              <a:rPr lang="en-US" altLang="zh-CN" b="1"/>
              <a:t>posting list</a:t>
            </a:r>
          </a:p>
        </p:txBody>
      </p:sp>
      <p:cxnSp>
        <p:nvCxnSpPr>
          <p:cNvPr id="20498" name="AutoShape 17"/>
          <p:cNvCxnSpPr>
            <a:cxnSpLocks noChangeShapeType="1"/>
            <a:stCxn id="20491" idx="3"/>
            <a:endCxn id="223" idx="1"/>
          </p:cNvCxnSpPr>
          <p:nvPr/>
        </p:nvCxnSpPr>
        <p:spPr bwMode="auto">
          <a:xfrm flipV="1">
            <a:off x="1192213" y="2187575"/>
            <a:ext cx="282575"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499" name="AutoShape 18"/>
          <p:cNvCxnSpPr>
            <a:cxnSpLocks noChangeShapeType="1"/>
            <a:stCxn id="20492" idx="3"/>
            <a:endCxn id="225" idx="1"/>
          </p:cNvCxnSpPr>
          <p:nvPr/>
        </p:nvCxnSpPr>
        <p:spPr bwMode="auto">
          <a:xfrm>
            <a:off x="1192213" y="3033713"/>
            <a:ext cx="282575"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500" name="AutoShape 19"/>
          <p:cNvCxnSpPr>
            <a:cxnSpLocks noChangeShapeType="1"/>
            <a:stCxn id="20493" idx="3"/>
            <a:endCxn id="226" idx="1"/>
          </p:cNvCxnSpPr>
          <p:nvPr/>
        </p:nvCxnSpPr>
        <p:spPr bwMode="auto">
          <a:xfrm flipV="1">
            <a:off x="1192213" y="3876675"/>
            <a:ext cx="282575"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501" name="AutoShape 20"/>
          <p:cNvCxnSpPr>
            <a:cxnSpLocks noChangeShapeType="1"/>
            <a:stCxn id="20494" idx="3"/>
            <a:endCxn id="227" idx="1"/>
          </p:cNvCxnSpPr>
          <p:nvPr/>
        </p:nvCxnSpPr>
        <p:spPr bwMode="auto">
          <a:xfrm>
            <a:off x="1192213" y="4700588"/>
            <a:ext cx="282575"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502" name="AutoShape 21"/>
          <p:cNvCxnSpPr>
            <a:cxnSpLocks noChangeShapeType="1"/>
            <a:stCxn id="223" idx="3"/>
          </p:cNvCxnSpPr>
          <p:nvPr/>
        </p:nvCxnSpPr>
        <p:spPr bwMode="auto">
          <a:xfrm>
            <a:off x="2892425" y="2187575"/>
            <a:ext cx="320675"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503" name="AutoShape 22"/>
          <p:cNvCxnSpPr>
            <a:cxnSpLocks noChangeShapeType="1"/>
            <a:stCxn id="225" idx="3"/>
          </p:cNvCxnSpPr>
          <p:nvPr/>
        </p:nvCxnSpPr>
        <p:spPr bwMode="auto">
          <a:xfrm flipV="1">
            <a:off x="2892425" y="3032125"/>
            <a:ext cx="311150"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504" name="AutoShape 23"/>
          <p:cNvCxnSpPr>
            <a:cxnSpLocks noChangeShapeType="1"/>
            <a:stCxn id="226" idx="3"/>
          </p:cNvCxnSpPr>
          <p:nvPr/>
        </p:nvCxnSpPr>
        <p:spPr bwMode="auto">
          <a:xfrm>
            <a:off x="2892425" y="3876675"/>
            <a:ext cx="315913"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505" name="AutoShape 24"/>
          <p:cNvCxnSpPr>
            <a:cxnSpLocks noChangeShapeType="1"/>
            <a:stCxn id="227" idx="3"/>
          </p:cNvCxnSpPr>
          <p:nvPr/>
        </p:nvCxnSpPr>
        <p:spPr bwMode="auto">
          <a:xfrm flipV="1">
            <a:off x="2892425" y="4699000"/>
            <a:ext cx="315913"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506" name="AutoShape 25"/>
          <p:cNvCxnSpPr>
            <a:cxnSpLocks noChangeShapeType="1"/>
            <a:endCxn id="230" idx="1"/>
          </p:cNvCxnSpPr>
          <p:nvPr/>
        </p:nvCxnSpPr>
        <p:spPr bwMode="auto">
          <a:xfrm>
            <a:off x="5526088" y="4268788"/>
            <a:ext cx="687387" cy="7937"/>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507" name="AutoShape 26"/>
          <p:cNvCxnSpPr>
            <a:cxnSpLocks noChangeShapeType="1"/>
            <a:stCxn id="230" idx="3"/>
            <a:endCxn id="20497" idx="1"/>
          </p:cNvCxnSpPr>
          <p:nvPr/>
        </p:nvCxnSpPr>
        <p:spPr bwMode="auto">
          <a:xfrm>
            <a:off x="7575550" y="4276725"/>
            <a:ext cx="280988"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508" name="AutoShape 27"/>
          <p:cNvCxnSpPr>
            <a:cxnSpLocks noChangeShapeType="1"/>
            <a:endCxn id="229" idx="1"/>
          </p:cNvCxnSpPr>
          <p:nvPr/>
        </p:nvCxnSpPr>
        <p:spPr bwMode="auto">
          <a:xfrm>
            <a:off x="5526088" y="3333750"/>
            <a:ext cx="687387" cy="793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509" name="AutoShape 28"/>
          <p:cNvCxnSpPr>
            <a:cxnSpLocks noChangeShapeType="1"/>
            <a:stCxn id="229" idx="3"/>
            <a:endCxn id="20496" idx="1"/>
          </p:cNvCxnSpPr>
          <p:nvPr/>
        </p:nvCxnSpPr>
        <p:spPr bwMode="auto">
          <a:xfrm>
            <a:off x="7575550" y="3341688"/>
            <a:ext cx="280988"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510" name="AutoShape 29"/>
          <p:cNvCxnSpPr>
            <a:cxnSpLocks noChangeShapeType="1"/>
            <a:endCxn id="228" idx="1"/>
          </p:cNvCxnSpPr>
          <p:nvPr/>
        </p:nvCxnSpPr>
        <p:spPr bwMode="auto">
          <a:xfrm>
            <a:off x="5526088" y="2466975"/>
            <a:ext cx="687387" cy="793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511" name="AutoShape 30"/>
          <p:cNvCxnSpPr>
            <a:cxnSpLocks noChangeShapeType="1"/>
            <a:stCxn id="228" idx="3"/>
            <a:endCxn id="20495" idx="1"/>
          </p:cNvCxnSpPr>
          <p:nvPr/>
        </p:nvCxnSpPr>
        <p:spPr bwMode="auto">
          <a:xfrm>
            <a:off x="7575550" y="2474913"/>
            <a:ext cx="280988"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59" name="Rectangle 158"/>
          <p:cNvSpPr>
            <a:spLocks noChangeArrowheads="1"/>
          </p:cNvSpPr>
          <p:nvPr/>
        </p:nvSpPr>
        <p:spPr bwMode="auto">
          <a:xfrm>
            <a:off x="3205163" y="1681163"/>
            <a:ext cx="2673350" cy="3513137"/>
          </a:xfrm>
          <a:prstGeom prst="rect">
            <a:avLst/>
          </a:prstGeom>
          <a:solidFill>
            <a:srgbClr val="DDDDDD"/>
          </a:solidFill>
          <a:ln w="9525" algn="ctr">
            <a:solidFill>
              <a:schemeClr val="tx1"/>
            </a:solidFill>
            <a:round/>
            <a:headEnd/>
            <a:tailEnd/>
          </a:ln>
          <a:effectLst/>
        </p:spPr>
        <p:txBody>
          <a:bodyPr lIns="0" tIns="0" rIns="0" bIns="0" anchor="ctr"/>
          <a:lstStyle/>
          <a:p>
            <a:pPr algn="ctr" fontAlgn="auto">
              <a:spcBef>
                <a:spcPts val="0"/>
              </a:spcBef>
              <a:spcAft>
                <a:spcPts val="0"/>
              </a:spcAft>
              <a:defRPr/>
            </a:pPr>
            <a:r>
              <a:rPr lang="en-US" altLang="zh-CN" sz="4400" b="1">
                <a:solidFill>
                  <a:schemeClr val="tx2"/>
                </a:solidFill>
                <a:effectLst>
                  <a:outerShdw blurRad="38100" dist="38100" dir="2700000" algn="tl">
                    <a:srgbClr val="000000"/>
                  </a:outerShdw>
                </a:effectLst>
              </a:rPr>
              <a:t>Shuffling</a:t>
            </a:r>
          </a:p>
          <a:p>
            <a:pPr algn="ctr" fontAlgn="auto">
              <a:spcBef>
                <a:spcPts val="0"/>
              </a:spcBef>
              <a:spcAft>
                <a:spcPts val="0"/>
              </a:spcAft>
              <a:defRPr/>
            </a:pPr>
            <a:endParaRPr lang="en-US" altLang="zh-CN" sz="3200" b="1">
              <a:solidFill>
                <a:schemeClr val="tx2"/>
              </a:solidFill>
              <a:effectLst>
                <a:outerShdw blurRad="38100" dist="38100" dir="2700000" algn="tl">
                  <a:srgbClr val="000000"/>
                </a:outerShdw>
              </a:effectLst>
            </a:endParaRPr>
          </a:p>
          <a:p>
            <a:pPr algn="ctr" fontAlgn="auto">
              <a:spcBef>
                <a:spcPts val="0"/>
              </a:spcBef>
              <a:spcAft>
                <a:spcPts val="0"/>
              </a:spcAft>
              <a:defRPr/>
            </a:pPr>
            <a:r>
              <a:rPr lang="en-US" altLang="zh-CN" sz="3200" b="1">
                <a:solidFill>
                  <a:schemeClr val="tx2"/>
                </a:solidFill>
                <a:effectLst>
                  <a:outerShdw blurRad="38100" dist="38100" dir="2700000" algn="tl">
                    <a:srgbClr val="000000"/>
                  </a:outerShdw>
                </a:effectLst>
              </a:rPr>
              <a:t>group values by: </a:t>
            </a:r>
            <a:r>
              <a:rPr lang="en-US" altLang="zh-CN" sz="3200" b="1">
                <a:solidFill>
                  <a:schemeClr val="hlink"/>
                </a:solidFill>
                <a:effectLst>
                  <a:outerShdw blurRad="38100" dist="38100" dir="2700000" algn="tl">
                    <a:srgbClr val="000000"/>
                  </a:outerShdw>
                </a:effectLst>
              </a:rPr>
              <a:t>terms</a:t>
            </a:r>
          </a:p>
        </p:txBody>
      </p:sp>
      <p:sp>
        <p:nvSpPr>
          <p:cNvPr id="263200" name="Text Box 32"/>
          <p:cNvSpPr txBox="1">
            <a:spLocks noChangeArrowheads="1"/>
          </p:cNvSpPr>
          <p:nvPr/>
        </p:nvSpPr>
        <p:spPr bwMode="auto">
          <a:xfrm>
            <a:off x="320675" y="1176338"/>
            <a:ext cx="2708275" cy="374650"/>
          </a:xfrm>
          <a:prstGeom prst="rect">
            <a:avLst/>
          </a:prstGeom>
          <a:solidFill>
            <a:srgbClr val="FFFF66"/>
          </a:solidFill>
          <a:ln w="9525" algn="ctr">
            <a:solidFill>
              <a:schemeClr val="tx1"/>
            </a:solidFill>
            <a:miter lim="800000"/>
            <a:headEnd/>
            <a:tailEnd/>
          </a:ln>
          <a:effectLst/>
        </p:spPr>
        <p:txBody>
          <a:bodyPr lIns="0" tIns="0" rIns="0" bIns="0" anchor="ctr"/>
          <a:lstStyle/>
          <a:p>
            <a:pPr algn="ctr" fontAlgn="auto">
              <a:spcBef>
                <a:spcPts val="0"/>
              </a:spcBef>
              <a:spcAft>
                <a:spcPts val="0"/>
              </a:spcAft>
              <a:defRPr/>
            </a:pPr>
            <a:r>
              <a:rPr lang="en-US" altLang="zh-CN" sz="2400" b="1">
                <a:effectLst>
                  <a:outerShdw blurRad="38100" dist="38100" dir="2700000" algn="tl">
                    <a:srgbClr val="FFFFFF"/>
                  </a:outerShdw>
                </a:effectLst>
              </a:rPr>
              <a:t>(a) Map</a:t>
            </a:r>
          </a:p>
        </p:txBody>
      </p:sp>
      <p:sp>
        <p:nvSpPr>
          <p:cNvPr id="263201" name="Text Box 33"/>
          <p:cNvSpPr txBox="1">
            <a:spLocks noChangeArrowheads="1"/>
          </p:cNvSpPr>
          <p:nvPr/>
        </p:nvSpPr>
        <p:spPr bwMode="auto">
          <a:xfrm>
            <a:off x="3187700" y="1176338"/>
            <a:ext cx="2709863" cy="374650"/>
          </a:xfrm>
          <a:prstGeom prst="rect">
            <a:avLst/>
          </a:prstGeom>
          <a:solidFill>
            <a:srgbClr val="DDDDDD"/>
          </a:solidFill>
          <a:ln w="9525">
            <a:solidFill>
              <a:schemeClr val="tx2"/>
            </a:solidFill>
            <a:miter lim="800000"/>
            <a:headEnd/>
            <a:tailEnd/>
          </a:ln>
          <a:effectLst/>
        </p:spPr>
        <p:txBody>
          <a:bodyPr lIns="0" tIns="0" rIns="0" bIns="0">
            <a:spAutoFit/>
          </a:bodyPr>
          <a:lstStyle/>
          <a:p>
            <a:pPr marL="342900" indent="-342900" algn="ctr" fontAlgn="auto">
              <a:spcBef>
                <a:spcPct val="50000"/>
              </a:spcBef>
              <a:spcAft>
                <a:spcPts val="0"/>
              </a:spcAft>
              <a:defRPr/>
            </a:pPr>
            <a:r>
              <a:rPr lang="en-US" altLang="zh-CN" sz="2400" b="1">
                <a:solidFill>
                  <a:schemeClr val="tx2"/>
                </a:solidFill>
                <a:effectLst>
                  <a:outerShdw blurRad="38100" dist="38100" dir="2700000" algn="tl">
                    <a:srgbClr val="000000"/>
                  </a:outerShdw>
                </a:effectLst>
              </a:rPr>
              <a:t>(b) Shuffle</a:t>
            </a:r>
          </a:p>
        </p:txBody>
      </p:sp>
      <p:sp>
        <p:nvSpPr>
          <p:cNvPr id="263202" name="Text Box 34"/>
          <p:cNvSpPr txBox="1">
            <a:spLocks noChangeArrowheads="1"/>
          </p:cNvSpPr>
          <p:nvPr/>
        </p:nvSpPr>
        <p:spPr bwMode="auto">
          <a:xfrm>
            <a:off x="6056313" y="1176338"/>
            <a:ext cx="2708275" cy="374650"/>
          </a:xfrm>
          <a:prstGeom prst="rect">
            <a:avLst/>
          </a:prstGeom>
          <a:solidFill>
            <a:schemeClr val="accent1"/>
          </a:solidFill>
          <a:ln w="9525">
            <a:solidFill>
              <a:schemeClr val="tx2"/>
            </a:solidFill>
            <a:miter lim="800000"/>
            <a:headEnd/>
            <a:tailEnd/>
          </a:ln>
          <a:effectLst/>
        </p:spPr>
        <p:txBody>
          <a:bodyPr lIns="0" tIns="0" rIns="0" bIns="0">
            <a:spAutoFit/>
          </a:bodyPr>
          <a:lstStyle/>
          <a:p>
            <a:pPr marL="342900" indent="-342900" algn="ctr" fontAlgn="auto">
              <a:spcBef>
                <a:spcPct val="50000"/>
              </a:spcBef>
              <a:spcAft>
                <a:spcPts val="0"/>
              </a:spcAft>
              <a:defRPr/>
            </a:pPr>
            <a:r>
              <a:rPr lang="en-US" altLang="zh-CN" sz="2400" b="1">
                <a:solidFill>
                  <a:schemeClr val="bg1"/>
                </a:solidFill>
                <a:effectLst>
                  <a:outerShdw blurRad="38100" dist="38100" dir="2700000" algn="tl">
                    <a:srgbClr val="000000"/>
                  </a:outerShdw>
                </a:effectLst>
              </a:rPr>
              <a:t>(c) Reduce</a:t>
            </a:r>
          </a:p>
        </p:txBody>
      </p:sp>
      <p:pic>
        <p:nvPicPr>
          <p:cNvPr id="263204" name="Picture 36" descr="eq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500" y="5348288"/>
            <a:ext cx="78708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3205" name="AutoShape 37"/>
          <p:cNvSpPr>
            <a:spLocks noChangeArrowheads="1"/>
          </p:cNvSpPr>
          <p:nvPr/>
        </p:nvSpPr>
        <p:spPr bwMode="auto">
          <a:xfrm>
            <a:off x="3278188" y="6064250"/>
            <a:ext cx="1277937" cy="420688"/>
          </a:xfrm>
          <a:prstGeom prst="roundRect">
            <a:avLst>
              <a:gd name="adj" fmla="val 16667"/>
            </a:avLst>
          </a:prstGeom>
          <a:noFill/>
          <a:ln w="5715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9" name="页脚占位符 1"/>
          <p:cNvSpPr>
            <a:spLocks noGrp="1"/>
          </p:cNvSpPr>
          <p:nvPr>
            <p:ph type="ftr" sz="quarter" idx="11"/>
          </p:nvPr>
        </p:nvSpPr>
        <p:spPr/>
        <p:txBody>
          <a:bodyPr/>
          <a:lstStyle/>
          <a:p>
            <a:pPr>
              <a:defRPr/>
            </a:pPr>
            <a:r>
              <a:rPr lang="en-US" dirty="0" smtClean="0"/>
              <a:t>From Jimmy Lin’s slides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32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32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20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zh-CN" sz="4000" b="1" smtClean="0">
                <a:latin typeface="Times New Roman" pitchFamily="18" charset="0"/>
                <a:cs typeface="Times New Roman" pitchFamily="18" charset="0"/>
              </a:rPr>
              <a:t>Inverted Indexing with MapReduce</a:t>
            </a:r>
          </a:p>
        </p:txBody>
      </p:sp>
      <p:sp>
        <p:nvSpPr>
          <p:cNvPr id="8" name="Rectangle 7"/>
          <p:cNvSpPr/>
          <p:nvPr/>
        </p:nvSpPr>
        <p:spPr bwMode="ltGray">
          <a:xfrm>
            <a:off x="2459038" y="19812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dirty="0">
                <a:solidFill>
                  <a:schemeClr val="bg1"/>
                </a:solidFill>
              </a:rPr>
              <a:t>1</a:t>
            </a:r>
          </a:p>
        </p:txBody>
      </p:sp>
      <p:sp>
        <p:nvSpPr>
          <p:cNvPr id="9" name="TextBox 8"/>
          <p:cNvSpPr txBox="1">
            <a:spLocks noChangeArrowheads="1"/>
          </p:cNvSpPr>
          <p:nvPr/>
        </p:nvSpPr>
        <p:spPr bwMode="auto">
          <a:xfrm>
            <a:off x="1773238" y="1947863"/>
            <a:ext cx="5254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one</a:t>
            </a:r>
          </a:p>
        </p:txBody>
      </p:sp>
      <p:sp>
        <p:nvSpPr>
          <p:cNvPr id="10" name="Rectangle 9"/>
          <p:cNvSpPr/>
          <p:nvPr/>
        </p:nvSpPr>
        <p:spPr bwMode="ltGray">
          <a:xfrm>
            <a:off x="2763838" y="19812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dirty="0">
                <a:solidFill>
                  <a:schemeClr val="tx1"/>
                </a:solidFill>
              </a:rPr>
              <a:t>1</a:t>
            </a:r>
          </a:p>
        </p:txBody>
      </p:sp>
      <p:sp>
        <p:nvSpPr>
          <p:cNvPr id="11" name="Rectangle 10"/>
          <p:cNvSpPr/>
          <p:nvPr/>
        </p:nvSpPr>
        <p:spPr bwMode="ltGray">
          <a:xfrm>
            <a:off x="2459038" y="24384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1</a:t>
            </a:r>
          </a:p>
        </p:txBody>
      </p:sp>
      <p:sp>
        <p:nvSpPr>
          <p:cNvPr id="12" name="TextBox 11"/>
          <p:cNvSpPr txBox="1">
            <a:spLocks noChangeArrowheads="1"/>
          </p:cNvSpPr>
          <p:nvPr/>
        </p:nvSpPr>
        <p:spPr bwMode="auto">
          <a:xfrm>
            <a:off x="1773238" y="2405063"/>
            <a:ext cx="5032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two</a:t>
            </a:r>
          </a:p>
        </p:txBody>
      </p:sp>
      <p:sp>
        <p:nvSpPr>
          <p:cNvPr id="13" name="Rectangle 12"/>
          <p:cNvSpPr/>
          <p:nvPr/>
        </p:nvSpPr>
        <p:spPr bwMode="ltGray">
          <a:xfrm>
            <a:off x="2763838" y="24384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14" name="Rectangle 13"/>
          <p:cNvSpPr/>
          <p:nvPr/>
        </p:nvSpPr>
        <p:spPr bwMode="ltGray">
          <a:xfrm>
            <a:off x="2459038" y="28956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1</a:t>
            </a:r>
          </a:p>
        </p:txBody>
      </p:sp>
      <p:sp>
        <p:nvSpPr>
          <p:cNvPr id="15" name="TextBox 14"/>
          <p:cNvSpPr txBox="1">
            <a:spLocks noChangeArrowheads="1"/>
          </p:cNvSpPr>
          <p:nvPr/>
        </p:nvSpPr>
        <p:spPr bwMode="auto">
          <a:xfrm>
            <a:off x="1773238" y="2862263"/>
            <a:ext cx="5032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fish</a:t>
            </a:r>
          </a:p>
        </p:txBody>
      </p:sp>
      <p:sp>
        <p:nvSpPr>
          <p:cNvPr id="16" name="Rectangle 15"/>
          <p:cNvSpPr/>
          <p:nvPr/>
        </p:nvSpPr>
        <p:spPr bwMode="ltGray">
          <a:xfrm>
            <a:off x="2763838" y="28956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2</a:t>
            </a:r>
          </a:p>
        </p:txBody>
      </p:sp>
      <p:grpSp>
        <p:nvGrpSpPr>
          <p:cNvPr id="21516" name="Group 16"/>
          <p:cNvGrpSpPr>
            <a:grpSpLocks/>
          </p:cNvGrpSpPr>
          <p:nvPr/>
        </p:nvGrpSpPr>
        <p:grpSpPr bwMode="auto">
          <a:xfrm>
            <a:off x="1544638" y="1262063"/>
            <a:ext cx="1939925" cy="490537"/>
            <a:chOff x="762000" y="1905000"/>
            <a:chExt cx="1940813" cy="490954"/>
          </a:xfrm>
        </p:grpSpPr>
        <p:sp>
          <p:nvSpPr>
            <p:cNvPr id="21566" name="TextBox 2"/>
            <p:cNvSpPr txBox="1">
              <a:spLocks noChangeArrowheads="1"/>
            </p:cNvSpPr>
            <p:nvPr/>
          </p:nvSpPr>
          <p:spPr bwMode="auto">
            <a:xfrm>
              <a:off x="838200" y="2057400"/>
              <a:ext cx="186461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one fish, two fish</a:t>
              </a:r>
            </a:p>
          </p:txBody>
        </p:sp>
        <p:sp>
          <p:nvSpPr>
            <p:cNvPr id="13373" name="TextBox 6"/>
            <p:cNvSpPr txBox="1">
              <a:spLocks noChangeArrowheads="1"/>
            </p:cNvSpPr>
            <p:nvPr/>
          </p:nvSpPr>
          <p:spPr bwMode="auto">
            <a:xfrm>
              <a:off x="762000" y="1905000"/>
              <a:ext cx="603526" cy="276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en-US" altLang="zh-CN" sz="1200" dirty="0" smtClean="0">
                  <a:solidFill>
                    <a:schemeClr val="accent4"/>
                  </a:solidFill>
                </a:rPr>
                <a:t>Doc 1</a:t>
              </a:r>
            </a:p>
          </p:txBody>
        </p:sp>
      </p:grpSp>
      <p:sp>
        <p:nvSpPr>
          <p:cNvPr id="24" name="Rectangle 23"/>
          <p:cNvSpPr/>
          <p:nvPr/>
        </p:nvSpPr>
        <p:spPr bwMode="ltGray">
          <a:xfrm>
            <a:off x="5037138" y="19812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2</a:t>
            </a:r>
          </a:p>
        </p:txBody>
      </p:sp>
      <p:sp>
        <p:nvSpPr>
          <p:cNvPr id="25" name="TextBox 24"/>
          <p:cNvSpPr txBox="1">
            <a:spLocks noChangeArrowheads="1"/>
          </p:cNvSpPr>
          <p:nvPr/>
        </p:nvSpPr>
        <p:spPr bwMode="auto">
          <a:xfrm>
            <a:off x="4351338" y="1947863"/>
            <a:ext cx="4810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red</a:t>
            </a:r>
          </a:p>
        </p:txBody>
      </p:sp>
      <p:sp>
        <p:nvSpPr>
          <p:cNvPr id="26" name="Rectangle 25"/>
          <p:cNvSpPr/>
          <p:nvPr/>
        </p:nvSpPr>
        <p:spPr bwMode="ltGray">
          <a:xfrm>
            <a:off x="5341938" y="19812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27" name="Rectangle 26"/>
          <p:cNvSpPr/>
          <p:nvPr/>
        </p:nvSpPr>
        <p:spPr bwMode="ltGray">
          <a:xfrm>
            <a:off x="5037138" y="24384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2</a:t>
            </a:r>
          </a:p>
        </p:txBody>
      </p:sp>
      <p:sp>
        <p:nvSpPr>
          <p:cNvPr id="28" name="TextBox 27"/>
          <p:cNvSpPr txBox="1">
            <a:spLocks noChangeArrowheads="1"/>
          </p:cNvSpPr>
          <p:nvPr/>
        </p:nvSpPr>
        <p:spPr bwMode="auto">
          <a:xfrm>
            <a:off x="4351338" y="2405063"/>
            <a:ext cx="5699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blue</a:t>
            </a:r>
          </a:p>
        </p:txBody>
      </p:sp>
      <p:sp>
        <p:nvSpPr>
          <p:cNvPr id="29" name="Rectangle 28"/>
          <p:cNvSpPr/>
          <p:nvPr/>
        </p:nvSpPr>
        <p:spPr bwMode="ltGray">
          <a:xfrm>
            <a:off x="5341938" y="24384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30" name="Rectangle 29"/>
          <p:cNvSpPr/>
          <p:nvPr/>
        </p:nvSpPr>
        <p:spPr bwMode="ltGray">
          <a:xfrm>
            <a:off x="5037138" y="28956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2</a:t>
            </a:r>
          </a:p>
        </p:txBody>
      </p:sp>
      <p:sp>
        <p:nvSpPr>
          <p:cNvPr id="31" name="TextBox 30"/>
          <p:cNvSpPr txBox="1">
            <a:spLocks noChangeArrowheads="1"/>
          </p:cNvSpPr>
          <p:nvPr/>
        </p:nvSpPr>
        <p:spPr bwMode="auto">
          <a:xfrm>
            <a:off x="4351338" y="2862263"/>
            <a:ext cx="5032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fish</a:t>
            </a:r>
          </a:p>
        </p:txBody>
      </p:sp>
      <p:sp>
        <p:nvSpPr>
          <p:cNvPr id="32" name="Rectangle 31"/>
          <p:cNvSpPr/>
          <p:nvPr/>
        </p:nvSpPr>
        <p:spPr bwMode="ltGray">
          <a:xfrm>
            <a:off x="5341938" y="28956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2</a:t>
            </a:r>
          </a:p>
        </p:txBody>
      </p:sp>
      <p:grpSp>
        <p:nvGrpSpPr>
          <p:cNvPr id="21526" name="Group 32"/>
          <p:cNvGrpSpPr>
            <a:grpSpLocks/>
          </p:cNvGrpSpPr>
          <p:nvPr/>
        </p:nvGrpSpPr>
        <p:grpSpPr bwMode="auto">
          <a:xfrm>
            <a:off x="4122738" y="1262063"/>
            <a:ext cx="1962150" cy="490537"/>
            <a:chOff x="762000" y="1905000"/>
            <a:chExt cx="1963255" cy="490954"/>
          </a:xfrm>
        </p:grpSpPr>
        <p:sp>
          <p:nvSpPr>
            <p:cNvPr id="21564" name="TextBox 33"/>
            <p:cNvSpPr txBox="1">
              <a:spLocks noChangeArrowheads="1"/>
            </p:cNvSpPr>
            <p:nvPr/>
          </p:nvSpPr>
          <p:spPr bwMode="auto">
            <a:xfrm>
              <a:off x="838200" y="2057400"/>
              <a:ext cx="18870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red fish, blue fish</a:t>
              </a:r>
            </a:p>
          </p:txBody>
        </p:sp>
        <p:sp>
          <p:nvSpPr>
            <p:cNvPr id="13371" name="TextBox 34"/>
            <p:cNvSpPr txBox="1">
              <a:spLocks noChangeArrowheads="1"/>
            </p:cNvSpPr>
            <p:nvPr/>
          </p:nvSpPr>
          <p:spPr bwMode="auto">
            <a:xfrm>
              <a:off x="762000" y="1905000"/>
              <a:ext cx="603590" cy="276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en-US" altLang="zh-CN" sz="1200" dirty="0" smtClean="0">
                  <a:solidFill>
                    <a:schemeClr val="accent4"/>
                  </a:solidFill>
                </a:rPr>
                <a:t>Doc 2</a:t>
              </a:r>
            </a:p>
          </p:txBody>
        </p:sp>
      </p:grpSp>
      <p:sp>
        <p:nvSpPr>
          <p:cNvPr id="36" name="Rectangle 35"/>
          <p:cNvSpPr/>
          <p:nvPr/>
        </p:nvSpPr>
        <p:spPr bwMode="ltGray">
          <a:xfrm>
            <a:off x="7510463" y="19812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3</a:t>
            </a:r>
          </a:p>
        </p:txBody>
      </p:sp>
      <p:sp>
        <p:nvSpPr>
          <p:cNvPr id="37" name="TextBox 36"/>
          <p:cNvSpPr txBox="1">
            <a:spLocks noChangeArrowheads="1"/>
          </p:cNvSpPr>
          <p:nvPr/>
        </p:nvSpPr>
        <p:spPr bwMode="auto">
          <a:xfrm>
            <a:off x="6824663" y="1947863"/>
            <a:ext cx="4587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cat</a:t>
            </a:r>
          </a:p>
        </p:txBody>
      </p:sp>
      <p:sp>
        <p:nvSpPr>
          <p:cNvPr id="38" name="Rectangle 37"/>
          <p:cNvSpPr/>
          <p:nvPr/>
        </p:nvSpPr>
        <p:spPr bwMode="ltGray">
          <a:xfrm>
            <a:off x="7815263" y="19812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39" name="Rectangle 38"/>
          <p:cNvSpPr/>
          <p:nvPr/>
        </p:nvSpPr>
        <p:spPr bwMode="ltGray">
          <a:xfrm>
            <a:off x="7510463" y="24384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3</a:t>
            </a:r>
          </a:p>
        </p:txBody>
      </p:sp>
      <p:sp>
        <p:nvSpPr>
          <p:cNvPr id="40" name="TextBox 39"/>
          <p:cNvSpPr txBox="1">
            <a:spLocks noChangeArrowheads="1"/>
          </p:cNvSpPr>
          <p:nvPr/>
        </p:nvSpPr>
        <p:spPr bwMode="auto">
          <a:xfrm>
            <a:off x="6824663" y="2405063"/>
            <a:ext cx="4699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hat</a:t>
            </a:r>
          </a:p>
        </p:txBody>
      </p:sp>
      <p:sp>
        <p:nvSpPr>
          <p:cNvPr id="41" name="Rectangle 40"/>
          <p:cNvSpPr/>
          <p:nvPr/>
        </p:nvSpPr>
        <p:spPr bwMode="ltGray">
          <a:xfrm>
            <a:off x="7815263" y="24384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grpSp>
        <p:nvGrpSpPr>
          <p:cNvPr id="21533" name="Group 44"/>
          <p:cNvGrpSpPr>
            <a:grpSpLocks/>
          </p:cNvGrpSpPr>
          <p:nvPr/>
        </p:nvGrpSpPr>
        <p:grpSpPr bwMode="auto">
          <a:xfrm>
            <a:off x="6596063" y="1262063"/>
            <a:ext cx="1528762" cy="490537"/>
            <a:chOff x="762000" y="1905000"/>
            <a:chExt cx="1528842" cy="490954"/>
          </a:xfrm>
        </p:grpSpPr>
        <p:sp>
          <p:nvSpPr>
            <p:cNvPr id="21562" name="TextBox 45"/>
            <p:cNvSpPr txBox="1">
              <a:spLocks noChangeArrowheads="1"/>
            </p:cNvSpPr>
            <p:nvPr/>
          </p:nvSpPr>
          <p:spPr bwMode="auto">
            <a:xfrm>
              <a:off x="838200" y="2057400"/>
              <a:ext cx="14526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cat in the hat</a:t>
              </a:r>
            </a:p>
          </p:txBody>
        </p:sp>
        <p:sp>
          <p:nvSpPr>
            <p:cNvPr id="13369" name="TextBox 46"/>
            <p:cNvSpPr txBox="1">
              <a:spLocks noChangeArrowheads="1"/>
            </p:cNvSpPr>
            <p:nvPr/>
          </p:nvSpPr>
          <p:spPr bwMode="auto">
            <a:xfrm>
              <a:off x="762000" y="1905000"/>
              <a:ext cx="603282" cy="276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en-US" altLang="zh-CN" sz="1200" dirty="0" smtClean="0">
                  <a:solidFill>
                    <a:schemeClr val="accent4"/>
                  </a:solidFill>
                </a:rPr>
                <a:t>Doc 3</a:t>
              </a:r>
            </a:p>
          </p:txBody>
        </p:sp>
      </p:grpSp>
      <p:sp>
        <p:nvSpPr>
          <p:cNvPr id="48" name="Rectangle 47"/>
          <p:cNvSpPr/>
          <p:nvPr/>
        </p:nvSpPr>
        <p:spPr bwMode="ltGray">
          <a:xfrm>
            <a:off x="3429000" y="51816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1</a:t>
            </a:r>
          </a:p>
        </p:txBody>
      </p:sp>
      <p:sp>
        <p:nvSpPr>
          <p:cNvPr id="49" name="TextBox 48"/>
          <p:cNvSpPr txBox="1">
            <a:spLocks noChangeArrowheads="1"/>
          </p:cNvSpPr>
          <p:nvPr/>
        </p:nvSpPr>
        <p:spPr bwMode="auto">
          <a:xfrm>
            <a:off x="2743200" y="5148263"/>
            <a:ext cx="5032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fish</a:t>
            </a:r>
          </a:p>
        </p:txBody>
      </p:sp>
      <p:sp>
        <p:nvSpPr>
          <p:cNvPr id="50" name="Rectangle 49"/>
          <p:cNvSpPr/>
          <p:nvPr/>
        </p:nvSpPr>
        <p:spPr bwMode="ltGray">
          <a:xfrm>
            <a:off x="3733800" y="51816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2</a:t>
            </a:r>
          </a:p>
        </p:txBody>
      </p:sp>
      <p:sp>
        <p:nvSpPr>
          <p:cNvPr id="51" name="Rectangle 50"/>
          <p:cNvSpPr/>
          <p:nvPr/>
        </p:nvSpPr>
        <p:spPr bwMode="ltGray">
          <a:xfrm>
            <a:off x="4114800" y="51816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2</a:t>
            </a:r>
          </a:p>
        </p:txBody>
      </p:sp>
      <p:sp>
        <p:nvSpPr>
          <p:cNvPr id="53" name="Rectangle 52"/>
          <p:cNvSpPr/>
          <p:nvPr/>
        </p:nvSpPr>
        <p:spPr bwMode="ltGray">
          <a:xfrm>
            <a:off x="4419600" y="51816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2</a:t>
            </a:r>
          </a:p>
        </p:txBody>
      </p:sp>
      <p:sp>
        <p:nvSpPr>
          <p:cNvPr id="54" name="Rectangle 53"/>
          <p:cNvSpPr/>
          <p:nvPr/>
        </p:nvSpPr>
        <p:spPr bwMode="ltGray">
          <a:xfrm>
            <a:off x="3429000" y="56388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1</a:t>
            </a:r>
          </a:p>
        </p:txBody>
      </p:sp>
      <p:sp>
        <p:nvSpPr>
          <p:cNvPr id="55" name="TextBox 54"/>
          <p:cNvSpPr txBox="1">
            <a:spLocks noChangeArrowheads="1"/>
          </p:cNvSpPr>
          <p:nvPr/>
        </p:nvSpPr>
        <p:spPr bwMode="auto">
          <a:xfrm>
            <a:off x="2743200" y="5605463"/>
            <a:ext cx="5254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one</a:t>
            </a:r>
          </a:p>
        </p:txBody>
      </p:sp>
      <p:sp>
        <p:nvSpPr>
          <p:cNvPr id="56" name="Rectangle 55"/>
          <p:cNvSpPr/>
          <p:nvPr/>
        </p:nvSpPr>
        <p:spPr bwMode="ltGray">
          <a:xfrm>
            <a:off x="3733800" y="56388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57" name="Rectangle 56"/>
          <p:cNvSpPr/>
          <p:nvPr/>
        </p:nvSpPr>
        <p:spPr bwMode="ltGray">
          <a:xfrm>
            <a:off x="6781800" y="5834063"/>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1</a:t>
            </a:r>
          </a:p>
        </p:txBody>
      </p:sp>
      <p:sp>
        <p:nvSpPr>
          <p:cNvPr id="58" name="TextBox 57"/>
          <p:cNvSpPr txBox="1">
            <a:spLocks noChangeArrowheads="1"/>
          </p:cNvSpPr>
          <p:nvPr/>
        </p:nvSpPr>
        <p:spPr bwMode="auto">
          <a:xfrm>
            <a:off x="6096000" y="5799138"/>
            <a:ext cx="503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two</a:t>
            </a:r>
          </a:p>
        </p:txBody>
      </p:sp>
      <p:sp>
        <p:nvSpPr>
          <p:cNvPr id="59" name="Rectangle 58"/>
          <p:cNvSpPr/>
          <p:nvPr/>
        </p:nvSpPr>
        <p:spPr bwMode="ltGray">
          <a:xfrm>
            <a:off x="7086600" y="5834063"/>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60" name="Rectangle 59"/>
          <p:cNvSpPr/>
          <p:nvPr/>
        </p:nvSpPr>
        <p:spPr bwMode="ltGray">
          <a:xfrm>
            <a:off x="3429000" y="60960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2</a:t>
            </a:r>
          </a:p>
        </p:txBody>
      </p:sp>
      <p:sp>
        <p:nvSpPr>
          <p:cNvPr id="61" name="TextBox 60"/>
          <p:cNvSpPr txBox="1">
            <a:spLocks noChangeArrowheads="1"/>
          </p:cNvSpPr>
          <p:nvPr/>
        </p:nvSpPr>
        <p:spPr bwMode="auto">
          <a:xfrm>
            <a:off x="2743200" y="6062663"/>
            <a:ext cx="4810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red</a:t>
            </a:r>
          </a:p>
        </p:txBody>
      </p:sp>
      <p:sp>
        <p:nvSpPr>
          <p:cNvPr id="62" name="Rectangle 61"/>
          <p:cNvSpPr/>
          <p:nvPr/>
        </p:nvSpPr>
        <p:spPr bwMode="ltGray">
          <a:xfrm>
            <a:off x="3733800" y="60960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63" name="Rectangle 62"/>
          <p:cNvSpPr/>
          <p:nvPr/>
        </p:nvSpPr>
        <p:spPr bwMode="ltGray">
          <a:xfrm>
            <a:off x="3429000" y="47244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3</a:t>
            </a:r>
          </a:p>
        </p:txBody>
      </p:sp>
      <p:sp>
        <p:nvSpPr>
          <p:cNvPr id="64" name="TextBox 63"/>
          <p:cNvSpPr txBox="1">
            <a:spLocks noChangeArrowheads="1"/>
          </p:cNvSpPr>
          <p:nvPr/>
        </p:nvSpPr>
        <p:spPr bwMode="auto">
          <a:xfrm>
            <a:off x="2743200" y="4691063"/>
            <a:ext cx="4587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cat</a:t>
            </a:r>
          </a:p>
        </p:txBody>
      </p:sp>
      <p:sp>
        <p:nvSpPr>
          <p:cNvPr id="65" name="Rectangle 64"/>
          <p:cNvSpPr/>
          <p:nvPr/>
        </p:nvSpPr>
        <p:spPr bwMode="ltGray">
          <a:xfrm>
            <a:off x="3733800" y="47244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dirty="0">
                <a:solidFill>
                  <a:schemeClr val="tx1"/>
                </a:solidFill>
              </a:rPr>
              <a:t>1</a:t>
            </a:r>
          </a:p>
        </p:txBody>
      </p:sp>
      <p:sp>
        <p:nvSpPr>
          <p:cNvPr id="66" name="Rectangle 65"/>
          <p:cNvSpPr/>
          <p:nvPr/>
        </p:nvSpPr>
        <p:spPr bwMode="ltGray">
          <a:xfrm>
            <a:off x="6781800" y="4995863"/>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2</a:t>
            </a:r>
          </a:p>
        </p:txBody>
      </p:sp>
      <p:sp>
        <p:nvSpPr>
          <p:cNvPr id="67" name="TextBox 66"/>
          <p:cNvSpPr txBox="1">
            <a:spLocks noChangeArrowheads="1"/>
          </p:cNvSpPr>
          <p:nvPr/>
        </p:nvSpPr>
        <p:spPr bwMode="auto">
          <a:xfrm>
            <a:off x="6096000" y="4960938"/>
            <a:ext cx="5715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blue</a:t>
            </a:r>
          </a:p>
        </p:txBody>
      </p:sp>
      <p:sp>
        <p:nvSpPr>
          <p:cNvPr id="68" name="Rectangle 67"/>
          <p:cNvSpPr/>
          <p:nvPr/>
        </p:nvSpPr>
        <p:spPr bwMode="ltGray">
          <a:xfrm>
            <a:off x="7086600" y="4995863"/>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69" name="Rectangle 68"/>
          <p:cNvSpPr/>
          <p:nvPr/>
        </p:nvSpPr>
        <p:spPr bwMode="ltGray">
          <a:xfrm>
            <a:off x="6781800" y="5410200"/>
            <a:ext cx="304800" cy="304800"/>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bg1"/>
                </a:solidFill>
              </a:rPr>
              <a:t>3</a:t>
            </a:r>
          </a:p>
        </p:txBody>
      </p:sp>
      <p:sp>
        <p:nvSpPr>
          <p:cNvPr id="70" name="TextBox 69"/>
          <p:cNvSpPr txBox="1">
            <a:spLocks noChangeArrowheads="1"/>
          </p:cNvSpPr>
          <p:nvPr/>
        </p:nvSpPr>
        <p:spPr bwMode="auto">
          <a:xfrm>
            <a:off x="6096000" y="5376863"/>
            <a:ext cx="4699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hat</a:t>
            </a:r>
          </a:p>
        </p:txBody>
      </p:sp>
      <p:sp>
        <p:nvSpPr>
          <p:cNvPr id="71" name="Rectangle 70"/>
          <p:cNvSpPr/>
          <p:nvPr/>
        </p:nvSpPr>
        <p:spPr bwMode="ltGray">
          <a:xfrm>
            <a:off x="7086600" y="5410200"/>
            <a:ext cx="304800" cy="304800"/>
          </a:xfrm>
          <a:prstGeom prst="rect">
            <a:avLst/>
          </a:prstGeom>
          <a:solidFill>
            <a:schemeClr val="bg1">
              <a:lumMod val="65000"/>
              <a:lumOff val="35000"/>
            </a:schemeClr>
          </a:solidFill>
          <a:ln>
            <a:headEnd type="none" w="med" len="med"/>
            <a:tailEnd type="none" w="med" len="med"/>
          </a:ln>
        </p:spPr>
        <p:style>
          <a:lnRef idx="3">
            <a:schemeClr val="lt1"/>
          </a:lnRef>
          <a:fillRef idx="1">
            <a:schemeClr val="dk1"/>
          </a:fillRef>
          <a:effectRef idx="1">
            <a:schemeClr val="dk1"/>
          </a:effectRef>
          <a:fontRef idx="minor">
            <a:schemeClr val="lt1"/>
          </a:fontRef>
        </p:style>
        <p:txBody>
          <a:bodyPr anchor="ctr"/>
          <a:lstStyle/>
          <a:p>
            <a:pPr algn="ctr" eaLnBrk="0" hangingPunct="0">
              <a:defRPr/>
            </a:pPr>
            <a:r>
              <a:rPr lang="en-US" altLang="zh-CN" sz="1600" b="1">
                <a:solidFill>
                  <a:schemeClr val="tx1"/>
                </a:solidFill>
              </a:rPr>
              <a:t>1</a:t>
            </a:r>
          </a:p>
        </p:txBody>
      </p:sp>
      <p:sp>
        <p:nvSpPr>
          <p:cNvPr id="85" name="Rectangle 84"/>
          <p:cNvSpPr>
            <a:spLocks noChangeArrowheads="1"/>
          </p:cNvSpPr>
          <p:nvPr/>
        </p:nvSpPr>
        <p:spPr bwMode="auto">
          <a:xfrm>
            <a:off x="838200" y="3810000"/>
            <a:ext cx="7848600" cy="381000"/>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r>
              <a:rPr lang="en-US" dirty="0">
                <a:solidFill>
                  <a:schemeClr val="bg2"/>
                </a:solidFill>
              </a:rPr>
              <a:t>Shuffle and Sort: aggregate values by keys</a:t>
            </a:r>
          </a:p>
        </p:txBody>
      </p:sp>
      <p:sp>
        <p:nvSpPr>
          <p:cNvPr id="21558" name="TextBox 86"/>
          <p:cNvSpPr txBox="1">
            <a:spLocks noChangeArrowheads="1"/>
          </p:cNvSpPr>
          <p:nvPr/>
        </p:nvSpPr>
        <p:spPr bwMode="auto">
          <a:xfrm>
            <a:off x="228600" y="2286000"/>
            <a:ext cx="1003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rgbClr val="FF0000"/>
                </a:solidFill>
              </a:rPr>
              <a:t>Map</a:t>
            </a:r>
          </a:p>
        </p:txBody>
      </p:sp>
      <p:sp>
        <p:nvSpPr>
          <p:cNvPr id="21559" name="TextBox 87"/>
          <p:cNvSpPr txBox="1">
            <a:spLocks noChangeArrowheads="1"/>
          </p:cNvSpPr>
          <p:nvPr/>
        </p:nvSpPr>
        <p:spPr bwMode="auto">
          <a:xfrm>
            <a:off x="228600" y="5029200"/>
            <a:ext cx="1663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3200">
                <a:solidFill>
                  <a:srgbClr val="FF0000"/>
                </a:solidFill>
              </a:rPr>
              <a:t>Reduce</a:t>
            </a:r>
          </a:p>
        </p:txBody>
      </p:sp>
      <p:sp>
        <p:nvSpPr>
          <p:cNvPr id="2" name="灯片编号占位符 1"/>
          <p:cNvSpPr>
            <a:spLocks noGrp="1"/>
          </p:cNvSpPr>
          <p:nvPr>
            <p:ph type="sldNum" sz="quarter" idx="12"/>
          </p:nvPr>
        </p:nvSpPr>
        <p:spPr/>
        <p:txBody>
          <a:bodyPr/>
          <a:lstStyle/>
          <a:p>
            <a:pPr>
              <a:defRPr/>
            </a:pPr>
            <a:fld id="{7658303A-845C-42A2-8CBC-1C77F2F288A4}" type="slidenum">
              <a:rPr lang="zh-CN" altLang="en-US" smtClean="0"/>
              <a:pPr>
                <a:defRPr/>
              </a:pPr>
              <a:t>18</a:t>
            </a:fld>
            <a:endParaRPr lang="zh-CN" altLang="en-US"/>
          </a:p>
        </p:txBody>
      </p:sp>
      <p:sp>
        <p:nvSpPr>
          <p:cNvPr id="72" name="页脚占位符 1"/>
          <p:cNvSpPr>
            <a:spLocks noGrp="1"/>
          </p:cNvSpPr>
          <p:nvPr>
            <p:ph type="ftr" sz="quarter" idx="11"/>
          </p:nvPr>
        </p:nvSpPr>
        <p:spPr/>
        <p:txBody>
          <a:bodyPr/>
          <a:lstStyle/>
          <a:p>
            <a:pPr>
              <a:defRPr/>
            </a:pPr>
            <a:r>
              <a:rPr lang="en-US" dirty="0" smtClean="0"/>
              <a:t>From Jimmy Lin’s slides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5"/>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6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6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animBg="1"/>
      <p:bldP spid="12" grpId="0"/>
      <p:bldP spid="13" grpId="0" animBg="1"/>
      <p:bldP spid="14" grpId="0" animBg="1"/>
      <p:bldP spid="15" grpId="0"/>
      <p:bldP spid="16" grpId="0" animBg="1"/>
      <p:bldP spid="24" grpId="0" animBg="1"/>
      <p:bldP spid="25" grpId="0"/>
      <p:bldP spid="26" grpId="0" animBg="1"/>
      <p:bldP spid="27" grpId="0" animBg="1"/>
      <p:bldP spid="28" grpId="0"/>
      <p:bldP spid="29" grpId="0" animBg="1"/>
      <p:bldP spid="30" grpId="0" animBg="1"/>
      <p:bldP spid="31" grpId="0"/>
      <p:bldP spid="32" grpId="0" animBg="1"/>
      <p:bldP spid="36" grpId="0" animBg="1"/>
      <p:bldP spid="37" grpId="0"/>
      <p:bldP spid="38" grpId="0" animBg="1"/>
      <p:bldP spid="39" grpId="0" animBg="1"/>
      <p:bldP spid="40" grpId="0"/>
      <p:bldP spid="41" grpId="0" animBg="1"/>
      <p:bldP spid="48" grpId="0" animBg="1"/>
      <p:bldP spid="49" grpId="0"/>
      <p:bldP spid="50" grpId="0" animBg="1"/>
      <p:bldP spid="51" grpId="0" animBg="1"/>
      <p:bldP spid="53" grpId="0" animBg="1"/>
      <p:bldP spid="54" grpId="0" animBg="1"/>
      <p:bldP spid="55" grpId="0"/>
      <p:bldP spid="56" grpId="0" animBg="1"/>
      <p:bldP spid="57" grpId="0" animBg="1"/>
      <p:bldP spid="58" grpId="0"/>
      <p:bldP spid="59" grpId="0" animBg="1"/>
      <p:bldP spid="60" grpId="0" animBg="1"/>
      <p:bldP spid="61" grpId="0"/>
      <p:bldP spid="62" grpId="0" animBg="1"/>
      <p:bldP spid="63" grpId="0" animBg="1"/>
      <p:bldP spid="64" grpId="0"/>
      <p:bldP spid="65" grpId="0" animBg="1"/>
      <p:bldP spid="66" grpId="0" animBg="1"/>
      <p:bldP spid="67" grpId="0"/>
      <p:bldP spid="68" grpId="0" animBg="1"/>
      <p:bldP spid="69" grpId="0" animBg="1"/>
      <p:bldP spid="70" grpId="0"/>
      <p:bldP spid="71" grpId="0" animBg="1"/>
      <p:bldP spid="8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灯片编号占位符 7"/>
          <p:cNvSpPr>
            <a:spLocks noGrp="1"/>
          </p:cNvSpPr>
          <p:nvPr>
            <p:ph type="sldNum" sz="quarter" idx="12"/>
          </p:nvPr>
        </p:nvSpPr>
        <p:spPr/>
        <p:txBody>
          <a:bodyPr/>
          <a:lstStyle/>
          <a:p>
            <a:pPr>
              <a:defRPr/>
            </a:pPr>
            <a:fld id="{1673CD12-C8BB-46BA-B40B-423F91E1A740}" type="slidenum">
              <a:rPr lang="en-US" altLang="en-US"/>
              <a:pPr>
                <a:defRPr/>
              </a:pPr>
              <a:t>19</a:t>
            </a:fld>
            <a:endParaRPr lang="en-US" altLang="en-US"/>
          </a:p>
        </p:txBody>
      </p:sp>
      <p:sp>
        <p:nvSpPr>
          <p:cNvPr id="22531" name="Rectangle 2"/>
          <p:cNvSpPr>
            <a:spLocks noGrp="1" noChangeArrowheads="1"/>
          </p:cNvSpPr>
          <p:nvPr>
            <p:ph type="title"/>
          </p:nvPr>
        </p:nvSpPr>
        <p:spPr/>
        <p:txBody>
          <a:bodyPr/>
          <a:lstStyle/>
          <a:p>
            <a:pPr eaLnBrk="1" hangingPunct="1"/>
            <a:r>
              <a:rPr lang="en-US" altLang="zh-CN" sz="4000" b="1" smtClean="0">
                <a:latin typeface="Times New Roman" pitchFamily="18" charset="0"/>
                <a:cs typeface="Times New Roman" pitchFamily="18" charset="0"/>
              </a:rPr>
              <a:t>Indexing (3-doc toy collection)</a:t>
            </a:r>
          </a:p>
        </p:txBody>
      </p:sp>
      <p:sp>
        <p:nvSpPr>
          <p:cNvPr id="289795" name="Text Box 3"/>
          <p:cNvSpPr txBox="1">
            <a:spLocks noChangeArrowheads="1"/>
          </p:cNvSpPr>
          <p:nvPr/>
        </p:nvSpPr>
        <p:spPr bwMode="auto">
          <a:xfrm>
            <a:off x="6972300" y="1428750"/>
            <a:ext cx="1062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b="1"/>
              <a:t>Clinton</a:t>
            </a:r>
          </a:p>
        </p:txBody>
      </p:sp>
      <p:sp>
        <p:nvSpPr>
          <p:cNvPr id="289796" name="Text Box 4"/>
          <p:cNvSpPr txBox="1">
            <a:spLocks noChangeArrowheads="1"/>
          </p:cNvSpPr>
          <p:nvPr/>
        </p:nvSpPr>
        <p:spPr bwMode="auto">
          <a:xfrm>
            <a:off x="6972300" y="3951288"/>
            <a:ext cx="1062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b="1"/>
              <a:t>Barack</a:t>
            </a:r>
          </a:p>
        </p:txBody>
      </p:sp>
      <p:sp>
        <p:nvSpPr>
          <p:cNvPr id="289797" name="Text Box 5"/>
          <p:cNvSpPr txBox="1">
            <a:spLocks noChangeArrowheads="1"/>
          </p:cNvSpPr>
          <p:nvPr/>
        </p:nvSpPr>
        <p:spPr bwMode="auto">
          <a:xfrm>
            <a:off x="6856413" y="2914650"/>
            <a:ext cx="1295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en-US" altLang="zh-CN" sz="2400" b="1"/>
              <a:t>Cheney</a:t>
            </a:r>
          </a:p>
        </p:txBody>
      </p:sp>
      <p:sp>
        <p:nvSpPr>
          <p:cNvPr id="289798" name="Text Box 6"/>
          <p:cNvSpPr txBox="1">
            <a:spLocks noChangeArrowheads="1"/>
          </p:cNvSpPr>
          <p:nvPr/>
        </p:nvSpPr>
        <p:spPr bwMode="auto">
          <a:xfrm>
            <a:off x="7004050" y="4972050"/>
            <a:ext cx="10620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b="1"/>
              <a:t>Obama</a:t>
            </a:r>
          </a:p>
        </p:txBody>
      </p:sp>
      <p:sp>
        <p:nvSpPr>
          <p:cNvPr id="289799" name="Rectangle 7"/>
          <p:cNvSpPr>
            <a:spLocks noChangeArrowheads="1"/>
          </p:cNvSpPr>
          <p:nvPr/>
        </p:nvSpPr>
        <p:spPr bwMode="auto">
          <a:xfrm>
            <a:off x="6804025" y="1443038"/>
            <a:ext cx="1397000" cy="1354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89800" name="Rectangle 8"/>
          <p:cNvSpPr>
            <a:spLocks noChangeArrowheads="1"/>
          </p:cNvSpPr>
          <p:nvPr/>
        </p:nvSpPr>
        <p:spPr bwMode="auto">
          <a:xfrm>
            <a:off x="6805613" y="2906713"/>
            <a:ext cx="1397000" cy="946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89801" name="Rectangle 9"/>
          <p:cNvSpPr>
            <a:spLocks noChangeArrowheads="1"/>
          </p:cNvSpPr>
          <p:nvPr/>
        </p:nvSpPr>
        <p:spPr bwMode="auto">
          <a:xfrm>
            <a:off x="6805613" y="3962400"/>
            <a:ext cx="1397000" cy="911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89802" name="Rectangle 10"/>
          <p:cNvSpPr>
            <a:spLocks noChangeArrowheads="1"/>
          </p:cNvSpPr>
          <p:nvPr/>
        </p:nvSpPr>
        <p:spPr bwMode="auto">
          <a:xfrm>
            <a:off x="6804025" y="4999038"/>
            <a:ext cx="1397000" cy="9175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89806" name="Rectangle 14"/>
          <p:cNvSpPr>
            <a:spLocks noChangeArrowheads="1"/>
          </p:cNvSpPr>
          <p:nvPr/>
        </p:nvSpPr>
        <p:spPr bwMode="auto">
          <a:xfrm>
            <a:off x="3967163" y="1946275"/>
            <a:ext cx="1649412" cy="35401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rIns="0" anchor="ctr"/>
          <a:lstStyle/>
          <a:p>
            <a:pPr algn="ctr"/>
            <a:r>
              <a:rPr lang="en-US" altLang="zh-CN" sz="2400" b="1"/>
              <a:t>Indexing</a:t>
            </a:r>
          </a:p>
        </p:txBody>
      </p:sp>
      <p:sp>
        <p:nvSpPr>
          <p:cNvPr id="289807" name="AutoShape 15"/>
          <p:cNvSpPr>
            <a:spLocks noChangeArrowheads="1"/>
          </p:cNvSpPr>
          <p:nvPr/>
        </p:nvSpPr>
        <p:spPr bwMode="auto">
          <a:xfrm>
            <a:off x="3224213" y="3557588"/>
            <a:ext cx="482600" cy="315912"/>
          </a:xfrm>
          <a:prstGeom prst="rightArrow">
            <a:avLst>
              <a:gd name="adj1" fmla="val 50000"/>
              <a:gd name="adj2" fmla="val 38191"/>
            </a:avLst>
          </a:prstGeom>
          <a:solidFill>
            <a:schemeClr val="tx1"/>
          </a:solidFill>
          <a:ln w="28575">
            <a:solidFill>
              <a:schemeClr val="tx2"/>
            </a:solidFill>
            <a:miter lim="800000"/>
            <a:headEnd/>
            <a:tailEnd/>
          </a:ln>
        </p:spPr>
        <p:txBody>
          <a:bodyPr wrap="none" anchor="ctr"/>
          <a:lstStyle/>
          <a:p>
            <a:pPr algn="ctr"/>
            <a:endParaRPr lang="zh-CN" altLang="zh-CN">
              <a:solidFill>
                <a:schemeClr val="tx2"/>
              </a:solidFill>
            </a:endParaRPr>
          </a:p>
        </p:txBody>
      </p:sp>
      <p:sp>
        <p:nvSpPr>
          <p:cNvPr id="289808" name="AutoShape 16"/>
          <p:cNvSpPr>
            <a:spLocks noChangeArrowheads="1"/>
          </p:cNvSpPr>
          <p:nvPr/>
        </p:nvSpPr>
        <p:spPr bwMode="auto">
          <a:xfrm>
            <a:off x="5891213" y="3557588"/>
            <a:ext cx="482600" cy="315912"/>
          </a:xfrm>
          <a:prstGeom prst="rightArrow">
            <a:avLst>
              <a:gd name="adj1" fmla="val 50000"/>
              <a:gd name="adj2" fmla="val 38191"/>
            </a:avLst>
          </a:prstGeom>
          <a:solidFill>
            <a:schemeClr val="tx1"/>
          </a:solidFill>
          <a:ln w="28575">
            <a:solidFill>
              <a:schemeClr val="tx2"/>
            </a:solidFill>
            <a:miter lim="800000"/>
            <a:headEnd/>
            <a:tailEnd/>
          </a:ln>
        </p:spPr>
        <p:txBody>
          <a:bodyPr wrap="none" anchor="ctr"/>
          <a:lstStyle/>
          <a:p>
            <a:endParaRPr lang="zh-CN" altLang="en-US"/>
          </a:p>
        </p:txBody>
      </p:sp>
      <p:sp>
        <p:nvSpPr>
          <p:cNvPr id="289811" name="AutoShape 19"/>
          <p:cNvSpPr>
            <a:spLocks noChangeArrowheads="1"/>
          </p:cNvSpPr>
          <p:nvPr/>
        </p:nvSpPr>
        <p:spPr bwMode="auto">
          <a:xfrm>
            <a:off x="6961188" y="1866900"/>
            <a:ext cx="401637" cy="334963"/>
          </a:xfrm>
          <a:prstGeom prst="triangle">
            <a:avLst>
              <a:gd name="adj" fmla="val 50000"/>
            </a:avLst>
          </a:prstGeom>
          <a:solidFill>
            <a:srgbClr val="FFFF66"/>
          </a:solidFill>
          <a:ln w="9525">
            <a:solidFill>
              <a:schemeClr val="tx1"/>
            </a:solidFill>
            <a:miter lim="800000"/>
            <a:headEnd/>
            <a:tailEnd/>
          </a:ln>
        </p:spPr>
        <p:txBody>
          <a:bodyPr wrap="none" anchor="ctr"/>
          <a:lstStyle/>
          <a:p>
            <a:pPr algn="ctr"/>
            <a:r>
              <a:rPr lang="en-US" altLang="zh-CN" sz="2000" b="1"/>
              <a:t>2</a:t>
            </a:r>
          </a:p>
        </p:txBody>
      </p:sp>
      <p:sp>
        <p:nvSpPr>
          <p:cNvPr id="289812" name="AutoShape 20"/>
          <p:cNvSpPr>
            <a:spLocks noChangeArrowheads="1"/>
          </p:cNvSpPr>
          <p:nvPr/>
        </p:nvSpPr>
        <p:spPr bwMode="auto">
          <a:xfrm>
            <a:off x="6961188" y="5414963"/>
            <a:ext cx="401637" cy="334962"/>
          </a:xfrm>
          <a:prstGeom prst="triangle">
            <a:avLst>
              <a:gd name="adj" fmla="val 50000"/>
            </a:avLst>
          </a:prstGeom>
          <a:solidFill>
            <a:srgbClr val="FFFF66"/>
          </a:solidFill>
          <a:ln w="9525">
            <a:solidFill>
              <a:schemeClr val="tx1"/>
            </a:solidFill>
            <a:miter lim="800000"/>
            <a:headEnd/>
            <a:tailEnd/>
          </a:ln>
        </p:spPr>
        <p:txBody>
          <a:bodyPr wrap="none" anchor="ctr"/>
          <a:lstStyle/>
          <a:p>
            <a:pPr algn="ctr"/>
            <a:r>
              <a:rPr lang="en-US" altLang="zh-CN" sz="2000" b="1"/>
              <a:t>1</a:t>
            </a:r>
          </a:p>
        </p:txBody>
      </p:sp>
      <p:sp>
        <p:nvSpPr>
          <p:cNvPr id="289813" name="Oval 21"/>
          <p:cNvSpPr>
            <a:spLocks noChangeArrowheads="1"/>
          </p:cNvSpPr>
          <p:nvPr/>
        </p:nvSpPr>
        <p:spPr bwMode="auto">
          <a:xfrm>
            <a:off x="7318375" y="3325813"/>
            <a:ext cx="369888" cy="354012"/>
          </a:xfrm>
          <a:prstGeom prst="ellipse">
            <a:avLst/>
          </a:prstGeom>
          <a:solidFill>
            <a:schemeClr val="accent1"/>
          </a:solidFill>
          <a:ln w="9525">
            <a:solidFill>
              <a:schemeClr val="tx1"/>
            </a:solidFill>
            <a:round/>
            <a:headEnd/>
            <a:tailEnd/>
          </a:ln>
        </p:spPr>
        <p:txBody>
          <a:bodyPr wrap="none" anchor="ctr"/>
          <a:lstStyle/>
          <a:p>
            <a:pPr algn="ctr"/>
            <a:r>
              <a:rPr lang="en-US" altLang="zh-CN" sz="2000" b="1"/>
              <a:t>1</a:t>
            </a:r>
          </a:p>
        </p:txBody>
      </p:sp>
      <p:sp>
        <p:nvSpPr>
          <p:cNvPr id="289814" name="Oval 22"/>
          <p:cNvSpPr>
            <a:spLocks noChangeArrowheads="1"/>
          </p:cNvSpPr>
          <p:nvPr/>
        </p:nvSpPr>
        <p:spPr bwMode="auto">
          <a:xfrm>
            <a:off x="7624763" y="1847850"/>
            <a:ext cx="369887" cy="354013"/>
          </a:xfrm>
          <a:prstGeom prst="ellipse">
            <a:avLst/>
          </a:prstGeom>
          <a:solidFill>
            <a:schemeClr val="accent1"/>
          </a:solidFill>
          <a:ln w="9525">
            <a:solidFill>
              <a:schemeClr val="tx1"/>
            </a:solidFill>
            <a:round/>
            <a:headEnd/>
            <a:tailEnd/>
          </a:ln>
        </p:spPr>
        <p:txBody>
          <a:bodyPr wrap="none" anchor="ctr"/>
          <a:lstStyle/>
          <a:p>
            <a:pPr algn="ctr"/>
            <a:r>
              <a:rPr lang="en-US" altLang="zh-CN" sz="2000" b="1"/>
              <a:t>1</a:t>
            </a:r>
          </a:p>
        </p:txBody>
      </p:sp>
      <p:sp>
        <p:nvSpPr>
          <p:cNvPr id="289815" name="Rectangle 23"/>
          <p:cNvSpPr>
            <a:spLocks noChangeArrowheads="1"/>
          </p:cNvSpPr>
          <p:nvPr/>
        </p:nvSpPr>
        <p:spPr bwMode="auto">
          <a:xfrm>
            <a:off x="7640638" y="5429250"/>
            <a:ext cx="336550" cy="320675"/>
          </a:xfrm>
          <a:prstGeom prst="rect">
            <a:avLst/>
          </a:prstGeom>
          <a:solidFill>
            <a:srgbClr val="99CC00"/>
          </a:solidFill>
          <a:ln w="9525">
            <a:solidFill>
              <a:schemeClr val="tx1"/>
            </a:solidFill>
            <a:miter lim="800000"/>
            <a:headEnd/>
            <a:tailEnd/>
          </a:ln>
        </p:spPr>
        <p:txBody>
          <a:bodyPr wrap="none" anchor="ctr"/>
          <a:lstStyle/>
          <a:p>
            <a:pPr algn="ctr"/>
            <a:r>
              <a:rPr lang="en-US" altLang="zh-CN" sz="2000" b="1"/>
              <a:t>1</a:t>
            </a:r>
          </a:p>
        </p:txBody>
      </p:sp>
      <p:sp>
        <p:nvSpPr>
          <p:cNvPr id="289816" name="AutoShape 24"/>
          <p:cNvSpPr>
            <a:spLocks noChangeArrowheads="1"/>
          </p:cNvSpPr>
          <p:nvPr/>
        </p:nvSpPr>
        <p:spPr bwMode="auto">
          <a:xfrm>
            <a:off x="409575" y="1036638"/>
            <a:ext cx="2470150" cy="1603375"/>
          </a:xfrm>
          <a:prstGeom prst="triangle">
            <a:avLst>
              <a:gd name="adj" fmla="val 50000"/>
            </a:avLst>
          </a:prstGeom>
          <a:solidFill>
            <a:srgbClr val="FFFF66"/>
          </a:solidFill>
          <a:ln w="9525">
            <a:solidFill>
              <a:schemeClr val="tx1"/>
            </a:solidFill>
            <a:miter lim="800000"/>
            <a:headEnd/>
            <a:tailEnd/>
          </a:ln>
        </p:spPr>
        <p:txBody>
          <a:bodyPr wrap="none" lIns="0" tIns="0" rIns="0" bIns="0" anchor="ctr"/>
          <a:lstStyle/>
          <a:p>
            <a:pPr algn="ctr"/>
            <a:r>
              <a:rPr lang="en-US" altLang="zh-CN" sz="2400" b="1"/>
              <a:t>Clinton</a:t>
            </a:r>
            <a:endParaRPr lang="en-US" altLang="zh-CN" sz="2400"/>
          </a:p>
          <a:p>
            <a:pPr algn="ctr"/>
            <a:r>
              <a:rPr lang="en-US" altLang="zh-CN" sz="2400" b="1"/>
              <a:t>Obama</a:t>
            </a:r>
            <a:br>
              <a:rPr lang="en-US" altLang="zh-CN" sz="2400" b="1"/>
            </a:br>
            <a:r>
              <a:rPr lang="en-US" altLang="zh-CN" sz="2400" b="1"/>
              <a:t>Clinton</a:t>
            </a:r>
          </a:p>
        </p:txBody>
      </p:sp>
      <p:sp>
        <p:nvSpPr>
          <p:cNvPr id="289817" name="Rectangle 25"/>
          <p:cNvSpPr>
            <a:spLocks noChangeArrowheads="1"/>
          </p:cNvSpPr>
          <p:nvPr/>
        </p:nvSpPr>
        <p:spPr bwMode="auto">
          <a:xfrm>
            <a:off x="7335838" y="2330450"/>
            <a:ext cx="336550" cy="320675"/>
          </a:xfrm>
          <a:prstGeom prst="rect">
            <a:avLst/>
          </a:prstGeom>
          <a:solidFill>
            <a:srgbClr val="99CC00"/>
          </a:solidFill>
          <a:ln w="9525">
            <a:solidFill>
              <a:schemeClr val="tx1"/>
            </a:solidFill>
            <a:miter lim="800000"/>
            <a:headEnd/>
            <a:tailEnd/>
          </a:ln>
        </p:spPr>
        <p:txBody>
          <a:bodyPr wrap="none" anchor="ctr"/>
          <a:lstStyle/>
          <a:p>
            <a:pPr algn="ctr"/>
            <a:r>
              <a:rPr lang="en-US" altLang="zh-CN" sz="2000" b="1"/>
              <a:t>1</a:t>
            </a:r>
          </a:p>
        </p:txBody>
      </p:sp>
      <p:sp>
        <p:nvSpPr>
          <p:cNvPr id="289818" name="Rectangle 26"/>
          <p:cNvSpPr>
            <a:spLocks noChangeArrowheads="1"/>
          </p:cNvSpPr>
          <p:nvPr/>
        </p:nvSpPr>
        <p:spPr bwMode="auto">
          <a:xfrm>
            <a:off x="7335838" y="4368800"/>
            <a:ext cx="336550" cy="320675"/>
          </a:xfrm>
          <a:prstGeom prst="rect">
            <a:avLst/>
          </a:prstGeom>
          <a:solidFill>
            <a:srgbClr val="99CC00"/>
          </a:solidFill>
          <a:ln w="9525">
            <a:solidFill>
              <a:schemeClr val="tx1"/>
            </a:solidFill>
            <a:miter lim="800000"/>
            <a:headEnd/>
            <a:tailEnd/>
          </a:ln>
        </p:spPr>
        <p:txBody>
          <a:bodyPr wrap="none" anchor="ctr"/>
          <a:lstStyle/>
          <a:p>
            <a:pPr algn="ctr"/>
            <a:r>
              <a:rPr lang="en-US" altLang="zh-CN" sz="2000" b="1"/>
              <a:t>1</a:t>
            </a:r>
          </a:p>
        </p:txBody>
      </p:sp>
      <p:sp>
        <p:nvSpPr>
          <p:cNvPr id="289820" name="Oval 28"/>
          <p:cNvSpPr>
            <a:spLocks noChangeArrowheads="1"/>
          </p:cNvSpPr>
          <p:nvPr/>
        </p:nvSpPr>
        <p:spPr bwMode="auto">
          <a:xfrm>
            <a:off x="673100" y="2798763"/>
            <a:ext cx="1941513" cy="1863725"/>
          </a:xfrm>
          <a:prstGeom prst="ellipse">
            <a:avLst/>
          </a:prstGeom>
          <a:solidFill>
            <a:schemeClr val="accent1"/>
          </a:solidFill>
          <a:ln w="9525">
            <a:solidFill>
              <a:schemeClr val="tx1"/>
            </a:solidFill>
            <a:round/>
            <a:headEnd/>
            <a:tailEnd/>
          </a:ln>
        </p:spPr>
        <p:txBody>
          <a:bodyPr wrap="none" anchor="ctr"/>
          <a:lstStyle/>
          <a:p>
            <a:pPr algn="ctr"/>
            <a:r>
              <a:rPr lang="en-US" altLang="zh-CN" sz="2400" b="1"/>
              <a:t>Clinton</a:t>
            </a:r>
            <a:br>
              <a:rPr lang="en-US" altLang="zh-CN" sz="2400" b="1"/>
            </a:br>
            <a:r>
              <a:rPr lang="en-US" altLang="zh-CN" sz="2400" b="1"/>
              <a:t>Cheney</a:t>
            </a:r>
          </a:p>
        </p:txBody>
      </p:sp>
      <p:sp>
        <p:nvSpPr>
          <p:cNvPr id="289821" name="Rectangle 29"/>
          <p:cNvSpPr>
            <a:spLocks noChangeArrowheads="1"/>
          </p:cNvSpPr>
          <p:nvPr/>
        </p:nvSpPr>
        <p:spPr bwMode="auto">
          <a:xfrm>
            <a:off x="762000" y="4795838"/>
            <a:ext cx="1765300" cy="1557337"/>
          </a:xfrm>
          <a:prstGeom prst="rect">
            <a:avLst/>
          </a:prstGeom>
          <a:solidFill>
            <a:srgbClr val="99CC00"/>
          </a:solidFill>
          <a:ln w="9525">
            <a:solidFill>
              <a:schemeClr val="tx1"/>
            </a:solidFill>
            <a:miter lim="800000"/>
            <a:headEnd/>
            <a:tailEnd/>
          </a:ln>
        </p:spPr>
        <p:txBody>
          <a:bodyPr wrap="none" anchor="ctr"/>
          <a:lstStyle/>
          <a:p>
            <a:pPr algn="ctr"/>
            <a:r>
              <a:rPr lang="en-US" altLang="zh-CN" sz="2400" b="1"/>
              <a:t>Clinton</a:t>
            </a:r>
            <a:br>
              <a:rPr lang="en-US" altLang="zh-CN" sz="2400" b="1"/>
            </a:br>
            <a:r>
              <a:rPr lang="en-US" altLang="zh-CN" sz="2400" b="1"/>
              <a:t>Barack</a:t>
            </a:r>
            <a:br>
              <a:rPr lang="en-US" altLang="zh-CN" sz="2400" b="1"/>
            </a:br>
            <a:r>
              <a:rPr lang="en-US" altLang="zh-CN" sz="2400" b="1"/>
              <a:t>Obama</a:t>
            </a:r>
          </a:p>
        </p:txBody>
      </p:sp>
      <p:sp>
        <p:nvSpPr>
          <p:cNvPr id="289840" name="AutoShape 48"/>
          <p:cNvSpPr>
            <a:spLocks noChangeArrowheads="1"/>
          </p:cNvSpPr>
          <p:nvPr/>
        </p:nvSpPr>
        <p:spPr bwMode="auto">
          <a:xfrm>
            <a:off x="817563" y="1169988"/>
            <a:ext cx="1619250" cy="1620837"/>
          </a:xfrm>
          <a:prstGeom prst="foldedCorner">
            <a:avLst>
              <a:gd name="adj" fmla="val 12500"/>
            </a:avLst>
          </a:prstGeom>
          <a:solidFill>
            <a:srgbClr val="FFFF66"/>
          </a:solidFill>
          <a:ln w="9525">
            <a:solidFill>
              <a:schemeClr val="tx1"/>
            </a:solidFill>
            <a:round/>
            <a:headEnd/>
            <a:tailEnd/>
          </a:ln>
        </p:spPr>
        <p:txBody>
          <a:bodyPr wrap="none" lIns="0" tIns="0" rIns="0" bIns="0" anchor="ctr"/>
          <a:lstStyle/>
          <a:p>
            <a:pPr algn="ctr"/>
            <a:r>
              <a:rPr lang="en-US" altLang="zh-CN" sz="2400" b="1"/>
              <a:t>Clinton</a:t>
            </a:r>
          </a:p>
          <a:p>
            <a:pPr algn="ctr"/>
            <a:r>
              <a:rPr lang="en-US" altLang="zh-CN" sz="2400" b="1"/>
              <a:t>Obama</a:t>
            </a:r>
          </a:p>
          <a:p>
            <a:pPr algn="ctr"/>
            <a:r>
              <a:rPr lang="en-US" altLang="zh-CN" sz="2400" b="1"/>
              <a:t>Clinton</a:t>
            </a:r>
          </a:p>
        </p:txBody>
      </p:sp>
      <p:sp>
        <p:nvSpPr>
          <p:cNvPr id="289841" name="AutoShape 49"/>
          <p:cNvSpPr>
            <a:spLocks noChangeArrowheads="1"/>
          </p:cNvSpPr>
          <p:nvPr/>
        </p:nvSpPr>
        <p:spPr bwMode="auto">
          <a:xfrm>
            <a:off x="819150" y="2973388"/>
            <a:ext cx="1619250" cy="1620837"/>
          </a:xfrm>
          <a:prstGeom prst="foldedCorner">
            <a:avLst>
              <a:gd name="adj" fmla="val 12500"/>
            </a:avLst>
          </a:prstGeom>
          <a:solidFill>
            <a:schemeClr val="accent1"/>
          </a:solidFill>
          <a:ln w="9525">
            <a:solidFill>
              <a:schemeClr val="tx1"/>
            </a:solidFill>
            <a:round/>
            <a:headEnd/>
            <a:tailEnd/>
          </a:ln>
        </p:spPr>
        <p:txBody>
          <a:bodyPr wrap="none" anchor="ctr"/>
          <a:lstStyle/>
          <a:p>
            <a:pPr algn="ctr"/>
            <a:r>
              <a:rPr lang="en-US" altLang="zh-CN" sz="2400" b="1"/>
              <a:t>Clinton</a:t>
            </a:r>
          </a:p>
          <a:p>
            <a:pPr algn="ctr"/>
            <a:r>
              <a:rPr lang="en-US" altLang="zh-CN" sz="2400" b="1"/>
              <a:t>Cheney</a:t>
            </a:r>
          </a:p>
        </p:txBody>
      </p:sp>
      <p:sp>
        <p:nvSpPr>
          <p:cNvPr id="289842" name="AutoShape 50"/>
          <p:cNvSpPr>
            <a:spLocks noChangeArrowheads="1"/>
          </p:cNvSpPr>
          <p:nvPr/>
        </p:nvSpPr>
        <p:spPr bwMode="auto">
          <a:xfrm>
            <a:off x="819150" y="4778375"/>
            <a:ext cx="1619250" cy="1620838"/>
          </a:xfrm>
          <a:prstGeom prst="foldedCorner">
            <a:avLst>
              <a:gd name="adj" fmla="val 12500"/>
            </a:avLst>
          </a:prstGeom>
          <a:solidFill>
            <a:srgbClr val="99CC00"/>
          </a:solidFill>
          <a:ln w="9525">
            <a:solidFill>
              <a:schemeClr val="tx1"/>
            </a:solidFill>
            <a:round/>
            <a:headEnd/>
            <a:tailEnd/>
          </a:ln>
        </p:spPr>
        <p:txBody>
          <a:bodyPr wrap="none" anchor="ctr"/>
          <a:lstStyle/>
          <a:p>
            <a:pPr algn="ctr"/>
            <a:r>
              <a:rPr lang="en-US" altLang="zh-CN" sz="2400" b="1"/>
              <a:t>Clinton</a:t>
            </a:r>
          </a:p>
          <a:p>
            <a:pPr algn="ctr"/>
            <a:r>
              <a:rPr lang="en-US" altLang="zh-CN" sz="2400" b="1"/>
              <a:t>Barack</a:t>
            </a:r>
          </a:p>
          <a:p>
            <a:pPr algn="ctr"/>
            <a:r>
              <a:rPr lang="en-US" altLang="zh-CN" sz="2400" b="1"/>
              <a:t>Obama</a:t>
            </a:r>
          </a:p>
        </p:txBody>
      </p:sp>
      <p:sp>
        <p:nvSpPr>
          <p:cNvPr id="29" name="页脚占位符 1"/>
          <p:cNvSpPr>
            <a:spLocks noGrp="1"/>
          </p:cNvSpPr>
          <p:nvPr>
            <p:ph type="ftr" sz="quarter" idx="11"/>
          </p:nvPr>
        </p:nvSpPr>
        <p:spPr/>
        <p:txBody>
          <a:bodyPr/>
          <a:lstStyle/>
          <a:p>
            <a:pPr>
              <a:defRPr/>
            </a:pPr>
            <a:r>
              <a:rPr lang="en-US" dirty="0" smtClean="0"/>
              <a:t>From Jimmy Lin’s slides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289840"/>
                                        </p:tgtEl>
                                      </p:cBhvr>
                                    </p:animEffect>
                                    <p:set>
                                      <p:cBhvr>
                                        <p:cTn id="7" dur="1" fill="hold">
                                          <p:stCondLst>
                                            <p:cond delay="499"/>
                                          </p:stCondLst>
                                        </p:cTn>
                                        <p:tgtEl>
                                          <p:spTgt spid="289840"/>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289841"/>
                                        </p:tgtEl>
                                      </p:cBhvr>
                                    </p:animEffect>
                                    <p:set>
                                      <p:cBhvr>
                                        <p:cTn id="10" dur="1" fill="hold">
                                          <p:stCondLst>
                                            <p:cond delay="499"/>
                                          </p:stCondLst>
                                        </p:cTn>
                                        <p:tgtEl>
                                          <p:spTgt spid="289841"/>
                                        </p:tgtEl>
                                        <p:attrNameLst>
                                          <p:attrName>style.visibility</p:attrName>
                                        </p:attrNameLst>
                                      </p:cBhvr>
                                      <p:to>
                                        <p:strVal val="hidden"/>
                                      </p:to>
                                    </p:set>
                                  </p:childTnLst>
                                </p:cTn>
                              </p:par>
                              <p:par>
                                <p:cTn id="11" presetID="9" presetClass="exit" presetSubtype="0" fill="hold" grpId="0" nodeType="withEffect">
                                  <p:stCondLst>
                                    <p:cond delay="0"/>
                                  </p:stCondLst>
                                  <p:childTnLst>
                                    <p:animEffect transition="out" filter="dissolve">
                                      <p:cBhvr>
                                        <p:cTn id="12" dur="500"/>
                                        <p:tgtEl>
                                          <p:spTgt spid="289842"/>
                                        </p:tgtEl>
                                      </p:cBhvr>
                                    </p:animEffect>
                                    <p:set>
                                      <p:cBhvr>
                                        <p:cTn id="13" dur="1" fill="hold">
                                          <p:stCondLst>
                                            <p:cond delay="499"/>
                                          </p:stCondLst>
                                        </p:cTn>
                                        <p:tgtEl>
                                          <p:spTgt spid="289842"/>
                                        </p:tgtEl>
                                        <p:attrNameLst>
                                          <p:attrName>style.visibility</p:attrName>
                                        </p:attrNameLst>
                                      </p:cBhvr>
                                      <p:to>
                                        <p:strVal val="hidden"/>
                                      </p:to>
                                    </p:set>
                                  </p:childTnLst>
                                </p:cTn>
                              </p:par>
                              <p:par>
                                <p:cTn id="14" presetID="9" presetClass="entr" presetSubtype="0" fill="hold" grpId="0" nodeType="withEffect">
                                  <p:stCondLst>
                                    <p:cond delay="0"/>
                                  </p:stCondLst>
                                  <p:childTnLst>
                                    <p:set>
                                      <p:cBhvr>
                                        <p:cTn id="15" dur="1" fill="hold">
                                          <p:stCondLst>
                                            <p:cond delay="0"/>
                                          </p:stCondLst>
                                        </p:cTn>
                                        <p:tgtEl>
                                          <p:spTgt spid="289816"/>
                                        </p:tgtEl>
                                        <p:attrNameLst>
                                          <p:attrName>style.visibility</p:attrName>
                                        </p:attrNameLst>
                                      </p:cBhvr>
                                      <p:to>
                                        <p:strVal val="visible"/>
                                      </p:to>
                                    </p:set>
                                    <p:animEffect transition="in" filter="dissolve">
                                      <p:cBhvr>
                                        <p:cTn id="16" dur="500"/>
                                        <p:tgtEl>
                                          <p:spTgt spid="28981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89820"/>
                                        </p:tgtEl>
                                        <p:attrNameLst>
                                          <p:attrName>style.visibility</p:attrName>
                                        </p:attrNameLst>
                                      </p:cBhvr>
                                      <p:to>
                                        <p:strVal val="visible"/>
                                      </p:to>
                                    </p:set>
                                    <p:animEffect transition="in" filter="dissolve">
                                      <p:cBhvr>
                                        <p:cTn id="19" dur="500"/>
                                        <p:tgtEl>
                                          <p:spTgt spid="289820"/>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89821"/>
                                        </p:tgtEl>
                                        <p:attrNameLst>
                                          <p:attrName>style.visibility</p:attrName>
                                        </p:attrNameLst>
                                      </p:cBhvr>
                                      <p:to>
                                        <p:strVal val="visible"/>
                                      </p:to>
                                    </p:set>
                                    <p:animEffect transition="in" filter="dissolve">
                                      <p:cBhvr>
                                        <p:cTn id="22" dur="500"/>
                                        <p:tgtEl>
                                          <p:spTgt spid="28982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979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979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979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979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979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980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980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980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980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980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8980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8981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981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98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981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981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8981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98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p:bldP spid="289796" grpId="0"/>
      <p:bldP spid="289797" grpId="0"/>
      <p:bldP spid="289798" grpId="0"/>
      <p:bldP spid="289799" grpId="0" animBg="1"/>
      <p:bldP spid="289800" grpId="0" animBg="1"/>
      <p:bldP spid="289801" grpId="0" animBg="1"/>
      <p:bldP spid="289802" grpId="0" animBg="1"/>
      <p:bldP spid="289806" grpId="0" animBg="1"/>
      <p:bldP spid="289807" grpId="0" animBg="1"/>
      <p:bldP spid="289808" grpId="0" animBg="1"/>
      <p:bldP spid="289811" grpId="0" animBg="1"/>
      <p:bldP spid="289812" grpId="0" animBg="1"/>
      <p:bldP spid="289813" grpId="0" animBg="1"/>
      <p:bldP spid="289814" grpId="0" animBg="1"/>
      <p:bldP spid="289815" grpId="0" animBg="1"/>
      <p:bldP spid="289816" grpId="0" animBg="1"/>
      <p:bldP spid="289817" grpId="0" animBg="1"/>
      <p:bldP spid="289818" grpId="0" animBg="1"/>
      <p:bldP spid="289820" grpId="0" animBg="1"/>
      <p:bldP spid="289821" grpId="0" animBg="1"/>
      <p:bldP spid="289840" grpId="0" animBg="1"/>
      <p:bldP spid="289841" grpId="0" animBg="1"/>
      <p:bldP spid="2898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zh-CN" sz="4000" b="1" smtClean="0">
                <a:latin typeface="Times New Roman" pitchFamily="18" charset="0"/>
                <a:cs typeface="Times New Roman" pitchFamily="18" charset="0"/>
              </a:rPr>
              <a:t>Outline</a:t>
            </a:r>
          </a:p>
        </p:txBody>
      </p:sp>
      <p:sp>
        <p:nvSpPr>
          <p:cNvPr id="5123" name="Content Placeholder 2"/>
          <p:cNvSpPr>
            <a:spLocks noGrp="1"/>
          </p:cNvSpPr>
          <p:nvPr>
            <p:ph idx="1"/>
          </p:nvPr>
        </p:nvSpPr>
        <p:spPr>
          <a:xfrm>
            <a:off x="457200" y="1447800"/>
            <a:ext cx="8229600" cy="4678363"/>
          </a:xfrm>
        </p:spPr>
        <p:txBody>
          <a:bodyPr/>
          <a:lstStyle/>
          <a:p>
            <a:pPr>
              <a:lnSpc>
                <a:spcPct val="90000"/>
              </a:lnSpc>
              <a:buFont typeface="Wingdings" pitchFamily="2" charset="2"/>
              <a:buChar char="v"/>
            </a:pPr>
            <a:r>
              <a:rPr lang="en-US" altLang="zh-CN" sz="2600" b="1" i="1" smtClean="0"/>
              <a:t>Hadoop Basics</a:t>
            </a:r>
          </a:p>
          <a:p>
            <a:pPr lvl="1">
              <a:lnSpc>
                <a:spcPct val="90000"/>
              </a:lnSpc>
              <a:buFont typeface="Wingdings" pitchFamily="2" charset="2"/>
              <a:buChar char="v"/>
            </a:pPr>
            <a:endParaRPr lang="en-US" altLang="zh-CN" sz="2200" b="1" i="1" smtClean="0"/>
          </a:p>
          <a:p>
            <a:pPr>
              <a:lnSpc>
                <a:spcPct val="90000"/>
              </a:lnSpc>
              <a:buFont typeface="Wingdings" pitchFamily="2" charset="2"/>
              <a:buChar char="v"/>
            </a:pPr>
            <a:r>
              <a:rPr lang="en-US" altLang="zh-CN" sz="2600" b="1" i="1" smtClean="0"/>
              <a:t>Case Study</a:t>
            </a:r>
          </a:p>
          <a:p>
            <a:pPr lvl="1">
              <a:lnSpc>
                <a:spcPct val="90000"/>
              </a:lnSpc>
              <a:buFont typeface="Wingdings" pitchFamily="2" charset="2"/>
              <a:buChar char="v"/>
            </a:pPr>
            <a:r>
              <a:rPr lang="en-US" altLang="zh-CN" sz="2200" b="1" i="1" smtClean="0"/>
              <a:t>Word Count</a:t>
            </a:r>
          </a:p>
          <a:p>
            <a:pPr lvl="1">
              <a:lnSpc>
                <a:spcPct val="90000"/>
              </a:lnSpc>
              <a:buFont typeface="Wingdings" pitchFamily="2" charset="2"/>
              <a:buChar char="v"/>
            </a:pPr>
            <a:r>
              <a:rPr lang="en-US" altLang="zh-CN" sz="2200" b="1" i="1" smtClean="0"/>
              <a:t>Pairwise Similarity</a:t>
            </a:r>
          </a:p>
          <a:p>
            <a:pPr lvl="1">
              <a:lnSpc>
                <a:spcPct val="90000"/>
              </a:lnSpc>
              <a:buFont typeface="Wingdings" pitchFamily="2" charset="2"/>
              <a:buChar char="v"/>
            </a:pPr>
            <a:r>
              <a:rPr lang="en-US" altLang="zh-CN" sz="2200" b="1" i="1" smtClean="0"/>
              <a:t>PageRank</a:t>
            </a:r>
          </a:p>
          <a:p>
            <a:pPr lvl="1">
              <a:lnSpc>
                <a:spcPct val="90000"/>
              </a:lnSpc>
              <a:buFont typeface="Wingdings" pitchFamily="2" charset="2"/>
              <a:buChar char="v"/>
            </a:pPr>
            <a:r>
              <a:rPr lang="en-US" altLang="zh-CN" sz="2200" b="1" i="1" smtClean="0"/>
              <a:t>K-Means Clustering</a:t>
            </a:r>
          </a:p>
          <a:p>
            <a:pPr lvl="1">
              <a:lnSpc>
                <a:spcPct val="90000"/>
              </a:lnSpc>
              <a:buFont typeface="Wingdings" pitchFamily="2" charset="2"/>
              <a:buChar char="v"/>
            </a:pPr>
            <a:r>
              <a:rPr lang="en-US" altLang="zh-CN" sz="2200" b="1" i="1" smtClean="0"/>
              <a:t>Matrix Factorization</a:t>
            </a:r>
          </a:p>
          <a:p>
            <a:pPr lvl="1">
              <a:lnSpc>
                <a:spcPct val="90000"/>
              </a:lnSpc>
              <a:buFont typeface="Wingdings" pitchFamily="2" charset="2"/>
              <a:buChar char="v"/>
            </a:pPr>
            <a:r>
              <a:rPr lang="en-US" altLang="zh-CN" sz="2200" b="1" i="1" smtClean="0"/>
              <a:t>Cluster Coefficient</a:t>
            </a:r>
          </a:p>
          <a:p>
            <a:pPr lvl="1">
              <a:lnSpc>
                <a:spcPct val="90000"/>
              </a:lnSpc>
              <a:buFont typeface="Wingdings" pitchFamily="2" charset="2"/>
              <a:buChar char="v"/>
            </a:pPr>
            <a:endParaRPr lang="en-US" altLang="zh-CN" sz="1800" b="1" i="1" smtClean="0"/>
          </a:p>
          <a:p>
            <a:pPr>
              <a:lnSpc>
                <a:spcPct val="90000"/>
              </a:lnSpc>
              <a:buFont typeface="Wingdings" pitchFamily="2" charset="2"/>
              <a:buChar char="v"/>
            </a:pPr>
            <a:r>
              <a:rPr lang="en-US" altLang="zh-CN" sz="2600" b="1" i="1" smtClean="0"/>
              <a:t>Resource Entries to ML labs</a:t>
            </a:r>
            <a:endParaRPr lang="en-US" altLang="zh-CN" sz="2200" b="1" i="1" smtClean="0"/>
          </a:p>
          <a:p>
            <a:pPr>
              <a:lnSpc>
                <a:spcPct val="90000"/>
              </a:lnSpc>
              <a:buFont typeface="Wingdings" pitchFamily="2" charset="2"/>
              <a:buChar char="v"/>
            </a:pPr>
            <a:r>
              <a:rPr lang="en-US" altLang="zh-CN" sz="2600" b="1" i="1" smtClean="0"/>
              <a:t>Advanced Topics</a:t>
            </a:r>
            <a:endParaRPr lang="en-US" altLang="zh-CN" sz="2200" b="1" i="1" smtClean="0"/>
          </a:p>
          <a:p>
            <a:pPr>
              <a:lnSpc>
                <a:spcPct val="90000"/>
              </a:lnSpc>
              <a:buFont typeface="Wingdings" pitchFamily="2" charset="2"/>
              <a:buChar char="v"/>
            </a:pPr>
            <a:r>
              <a:rPr lang="en-US" altLang="zh-CN" sz="2600" b="1" i="1" smtClean="0"/>
              <a:t>Q&amp;A</a:t>
            </a:r>
          </a:p>
        </p:txBody>
      </p:sp>
      <p:sp>
        <p:nvSpPr>
          <p:cNvPr id="5" name="Slide Number Placeholder 4"/>
          <p:cNvSpPr>
            <a:spLocks noGrp="1"/>
          </p:cNvSpPr>
          <p:nvPr>
            <p:ph type="sldNum" sz="quarter" idx="12"/>
          </p:nvPr>
        </p:nvSpPr>
        <p:spPr/>
        <p:txBody>
          <a:bodyPr/>
          <a:lstStyle/>
          <a:p>
            <a:pPr>
              <a:defRPr/>
            </a:pPr>
            <a:fld id="{6BE2B698-03ED-40A8-8C1B-8B968BB59FE0}"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灯片编号占位符 5"/>
          <p:cNvSpPr>
            <a:spLocks noGrp="1"/>
          </p:cNvSpPr>
          <p:nvPr>
            <p:ph type="sldNum" sz="quarter" idx="12"/>
          </p:nvPr>
        </p:nvSpPr>
        <p:spPr/>
        <p:txBody>
          <a:bodyPr/>
          <a:lstStyle/>
          <a:p>
            <a:pPr>
              <a:defRPr/>
            </a:pPr>
            <a:fld id="{47D8DFF5-8412-4BA6-B01A-C052DF6B066C}" type="slidenum">
              <a:rPr lang="en-US" altLang="en-US"/>
              <a:pPr>
                <a:defRPr/>
              </a:pPr>
              <a:t>20</a:t>
            </a:fld>
            <a:endParaRPr lang="en-US" altLang="en-US"/>
          </a:p>
        </p:txBody>
      </p:sp>
      <p:sp>
        <p:nvSpPr>
          <p:cNvPr id="23555" name="Rectangle 2"/>
          <p:cNvSpPr>
            <a:spLocks noGrp="1" noChangeArrowheads="1"/>
          </p:cNvSpPr>
          <p:nvPr>
            <p:ph type="title"/>
          </p:nvPr>
        </p:nvSpPr>
        <p:spPr/>
        <p:txBody>
          <a:bodyPr/>
          <a:lstStyle/>
          <a:p>
            <a:pPr eaLnBrk="1" hangingPunct="1"/>
            <a:r>
              <a:rPr lang="en-US" altLang="zh-CN" sz="4000" b="1" smtClean="0">
                <a:latin typeface="Times New Roman" pitchFamily="18" charset="0"/>
                <a:cs typeface="Times New Roman" pitchFamily="18" charset="0"/>
              </a:rPr>
              <a:t>Pairwise Similarity</a:t>
            </a:r>
          </a:p>
        </p:txBody>
      </p:sp>
      <p:sp>
        <p:nvSpPr>
          <p:cNvPr id="249929" name="Text Box 73"/>
          <p:cNvSpPr txBox="1">
            <a:spLocks noChangeArrowheads="1"/>
          </p:cNvSpPr>
          <p:nvPr/>
        </p:nvSpPr>
        <p:spPr bwMode="auto">
          <a:xfrm>
            <a:off x="320675" y="1176338"/>
            <a:ext cx="2708275" cy="374650"/>
          </a:xfrm>
          <a:prstGeom prst="rect">
            <a:avLst/>
          </a:prstGeom>
          <a:solidFill>
            <a:srgbClr val="FFFF66"/>
          </a:solidFill>
          <a:ln w="9525" algn="ctr">
            <a:solidFill>
              <a:schemeClr val="tx1"/>
            </a:solidFill>
            <a:miter lim="800000"/>
            <a:headEnd/>
            <a:tailEnd/>
          </a:ln>
          <a:effectLst/>
        </p:spPr>
        <p:txBody>
          <a:bodyPr lIns="0" tIns="0" rIns="0" bIns="0" anchor="ctr"/>
          <a:lstStyle/>
          <a:p>
            <a:pPr algn="ctr" fontAlgn="auto">
              <a:spcBef>
                <a:spcPts val="0"/>
              </a:spcBef>
              <a:spcAft>
                <a:spcPts val="0"/>
              </a:spcAft>
              <a:defRPr/>
            </a:pPr>
            <a:r>
              <a:rPr lang="en-US" altLang="zh-CN" sz="2400" b="1">
                <a:effectLst>
                  <a:outerShdw blurRad="38100" dist="38100" dir="2700000" algn="tl">
                    <a:srgbClr val="FFFFFF"/>
                  </a:outerShdw>
                </a:effectLst>
              </a:rPr>
              <a:t>(a) Generate pairs</a:t>
            </a:r>
          </a:p>
        </p:txBody>
      </p:sp>
      <p:sp>
        <p:nvSpPr>
          <p:cNvPr id="249930" name="Text Box 74"/>
          <p:cNvSpPr txBox="1">
            <a:spLocks noChangeArrowheads="1"/>
          </p:cNvSpPr>
          <p:nvPr/>
        </p:nvSpPr>
        <p:spPr bwMode="auto">
          <a:xfrm>
            <a:off x="3187700" y="1176338"/>
            <a:ext cx="2709863" cy="374650"/>
          </a:xfrm>
          <a:prstGeom prst="rect">
            <a:avLst/>
          </a:prstGeom>
          <a:solidFill>
            <a:srgbClr val="DDDDDD"/>
          </a:solidFill>
          <a:ln w="9525">
            <a:solidFill>
              <a:schemeClr val="tx2"/>
            </a:solidFill>
            <a:miter lim="800000"/>
            <a:headEnd/>
            <a:tailEnd/>
          </a:ln>
          <a:effectLst/>
        </p:spPr>
        <p:txBody>
          <a:bodyPr lIns="0" tIns="0" rIns="0" bIns="0">
            <a:spAutoFit/>
          </a:bodyPr>
          <a:lstStyle/>
          <a:p>
            <a:pPr marL="342900" indent="-342900" algn="ctr" fontAlgn="auto">
              <a:spcBef>
                <a:spcPct val="50000"/>
              </a:spcBef>
              <a:spcAft>
                <a:spcPts val="0"/>
              </a:spcAft>
              <a:defRPr/>
            </a:pPr>
            <a:r>
              <a:rPr lang="en-US" altLang="zh-CN" sz="2400" b="1">
                <a:solidFill>
                  <a:schemeClr val="tx2"/>
                </a:solidFill>
                <a:effectLst>
                  <a:outerShdw blurRad="38100" dist="38100" dir="2700000" algn="tl">
                    <a:srgbClr val="000000"/>
                  </a:outerShdw>
                </a:effectLst>
              </a:rPr>
              <a:t>(b) Group pairs</a:t>
            </a:r>
          </a:p>
        </p:txBody>
      </p:sp>
      <p:sp>
        <p:nvSpPr>
          <p:cNvPr id="249931" name="Text Box 75"/>
          <p:cNvSpPr txBox="1">
            <a:spLocks noChangeArrowheads="1"/>
          </p:cNvSpPr>
          <p:nvPr/>
        </p:nvSpPr>
        <p:spPr bwMode="auto">
          <a:xfrm>
            <a:off x="6056313" y="1176338"/>
            <a:ext cx="2708275" cy="374650"/>
          </a:xfrm>
          <a:prstGeom prst="rect">
            <a:avLst/>
          </a:prstGeom>
          <a:solidFill>
            <a:schemeClr val="accent1"/>
          </a:solidFill>
          <a:ln w="9525">
            <a:solidFill>
              <a:schemeClr val="tx2"/>
            </a:solidFill>
            <a:miter lim="800000"/>
            <a:headEnd/>
            <a:tailEnd/>
          </a:ln>
          <a:effectLst/>
        </p:spPr>
        <p:txBody>
          <a:bodyPr lIns="0" tIns="0" rIns="0" bIns="0">
            <a:spAutoFit/>
          </a:bodyPr>
          <a:lstStyle/>
          <a:p>
            <a:pPr marL="342900" indent="-342900" algn="ctr" fontAlgn="auto">
              <a:spcBef>
                <a:spcPct val="50000"/>
              </a:spcBef>
              <a:spcAft>
                <a:spcPts val="0"/>
              </a:spcAft>
              <a:defRPr/>
            </a:pPr>
            <a:r>
              <a:rPr lang="en-US" altLang="zh-CN" sz="2400" b="1">
                <a:solidFill>
                  <a:schemeClr val="bg1"/>
                </a:solidFill>
                <a:effectLst>
                  <a:outerShdw blurRad="38100" dist="38100" dir="2700000" algn="tl">
                    <a:srgbClr val="000000"/>
                  </a:outerShdw>
                </a:effectLst>
              </a:rPr>
              <a:t>(c) Sum pairs</a:t>
            </a:r>
          </a:p>
        </p:txBody>
      </p:sp>
      <p:sp>
        <p:nvSpPr>
          <p:cNvPr id="249952" name="AutoShape 96"/>
          <p:cNvSpPr>
            <a:spLocks noChangeArrowheads="1"/>
          </p:cNvSpPr>
          <p:nvPr/>
        </p:nvSpPr>
        <p:spPr bwMode="auto">
          <a:xfrm>
            <a:off x="1235075" y="2357438"/>
            <a:ext cx="482600" cy="315912"/>
          </a:xfrm>
          <a:prstGeom prst="rightArrow">
            <a:avLst>
              <a:gd name="adj1" fmla="val 50000"/>
              <a:gd name="adj2" fmla="val 38191"/>
            </a:avLst>
          </a:prstGeom>
          <a:solidFill>
            <a:schemeClr val="tx1"/>
          </a:solidFill>
          <a:ln w="28575">
            <a:solidFill>
              <a:schemeClr val="tx2"/>
            </a:solidFill>
            <a:miter lim="800000"/>
            <a:headEnd/>
            <a:tailEnd/>
          </a:ln>
        </p:spPr>
        <p:txBody>
          <a:bodyPr wrap="none" anchor="ctr"/>
          <a:lstStyle/>
          <a:p>
            <a:endParaRPr lang="zh-CN" altLang="en-US"/>
          </a:p>
        </p:txBody>
      </p:sp>
      <p:sp>
        <p:nvSpPr>
          <p:cNvPr id="249953" name="AutoShape 97"/>
          <p:cNvSpPr>
            <a:spLocks noChangeArrowheads="1"/>
          </p:cNvSpPr>
          <p:nvPr/>
        </p:nvSpPr>
        <p:spPr bwMode="auto">
          <a:xfrm>
            <a:off x="1235075" y="5768975"/>
            <a:ext cx="482600" cy="315913"/>
          </a:xfrm>
          <a:prstGeom prst="rightArrow">
            <a:avLst>
              <a:gd name="adj1" fmla="val 50000"/>
              <a:gd name="adj2" fmla="val 38191"/>
            </a:avLst>
          </a:prstGeom>
          <a:solidFill>
            <a:schemeClr val="tx1"/>
          </a:solidFill>
          <a:ln w="28575">
            <a:solidFill>
              <a:schemeClr val="tx2"/>
            </a:solidFill>
            <a:miter lim="800000"/>
            <a:headEnd/>
            <a:tailEnd/>
          </a:ln>
        </p:spPr>
        <p:txBody>
          <a:bodyPr wrap="none" anchor="ctr"/>
          <a:lstStyle/>
          <a:p>
            <a:endParaRPr lang="zh-CN" altLang="en-US"/>
          </a:p>
        </p:txBody>
      </p:sp>
      <p:sp>
        <p:nvSpPr>
          <p:cNvPr id="250037" name="AutoShape 181"/>
          <p:cNvSpPr>
            <a:spLocks noChangeArrowheads="1"/>
          </p:cNvSpPr>
          <p:nvPr/>
        </p:nvSpPr>
        <p:spPr bwMode="auto">
          <a:xfrm>
            <a:off x="3049588" y="3560763"/>
            <a:ext cx="482600" cy="315912"/>
          </a:xfrm>
          <a:prstGeom prst="rightArrow">
            <a:avLst>
              <a:gd name="adj1" fmla="val 50000"/>
              <a:gd name="adj2" fmla="val 38191"/>
            </a:avLst>
          </a:prstGeom>
          <a:solidFill>
            <a:schemeClr val="tx1"/>
          </a:solidFill>
          <a:ln w="28575">
            <a:solidFill>
              <a:schemeClr val="tx2"/>
            </a:solidFill>
            <a:miter lim="800000"/>
            <a:headEnd/>
            <a:tailEnd/>
          </a:ln>
        </p:spPr>
        <p:txBody>
          <a:bodyPr wrap="none" anchor="ctr"/>
          <a:lstStyle/>
          <a:p>
            <a:endParaRPr lang="zh-CN" altLang="en-US"/>
          </a:p>
        </p:txBody>
      </p:sp>
      <p:sp>
        <p:nvSpPr>
          <p:cNvPr id="250038" name="AutoShape 182"/>
          <p:cNvSpPr>
            <a:spLocks noChangeArrowheads="1"/>
          </p:cNvSpPr>
          <p:nvPr/>
        </p:nvSpPr>
        <p:spPr bwMode="auto">
          <a:xfrm>
            <a:off x="5789613" y="3554413"/>
            <a:ext cx="482600" cy="315912"/>
          </a:xfrm>
          <a:prstGeom prst="rightArrow">
            <a:avLst>
              <a:gd name="adj1" fmla="val 50000"/>
              <a:gd name="adj2" fmla="val 38191"/>
            </a:avLst>
          </a:prstGeom>
          <a:solidFill>
            <a:schemeClr val="tx1"/>
          </a:solidFill>
          <a:ln w="28575">
            <a:solidFill>
              <a:schemeClr val="tx2"/>
            </a:solidFill>
            <a:miter lim="800000"/>
            <a:headEnd/>
            <a:tailEnd/>
          </a:ln>
        </p:spPr>
        <p:txBody>
          <a:bodyPr wrap="none" anchor="ctr"/>
          <a:lstStyle/>
          <a:p>
            <a:endParaRPr lang="zh-CN" altLang="en-US"/>
          </a:p>
        </p:txBody>
      </p:sp>
      <p:sp>
        <p:nvSpPr>
          <p:cNvPr id="23563" name="Text Box 183"/>
          <p:cNvSpPr txBox="1">
            <a:spLocks noChangeArrowheads="1"/>
          </p:cNvSpPr>
          <p:nvPr/>
        </p:nvSpPr>
        <p:spPr bwMode="auto">
          <a:xfrm>
            <a:off x="220663" y="1609725"/>
            <a:ext cx="10620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b="1"/>
              <a:t>Clinton</a:t>
            </a:r>
          </a:p>
        </p:txBody>
      </p:sp>
      <p:sp>
        <p:nvSpPr>
          <p:cNvPr id="23564" name="Text Box 184"/>
          <p:cNvSpPr txBox="1">
            <a:spLocks noChangeArrowheads="1"/>
          </p:cNvSpPr>
          <p:nvPr/>
        </p:nvSpPr>
        <p:spPr bwMode="auto">
          <a:xfrm>
            <a:off x="220663" y="4370388"/>
            <a:ext cx="10620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b="1"/>
              <a:t>Barack</a:t>
            </a:r>
          </a:p>
        </p:txBody>
      </p:sp>
      <p:sp>
        <p:nvSpPr>
          <p:cNvPr id="23565" name="Text Box 185"/>
          <p:cNvSpPr txBox="1">
            <a:spLocks noChangeArrowheads="1"/>
          </p:cNvSpPr>
          <p:nvPr/>
        </p:nvSpPr>
        <p:spPr bwMode="auto">
          <a:xfrm>
            <a:off x="104775" y="3254375"/>
            <a:ext cx="1295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spcBef>
                <a:spcPct val="50000"/>
              </a:spcBef>
            </a:pPr>
            <a:r>
              <a:rPr lang="en-US" altLang="zh-CN" sz="2400" b="1"/>
              <a:t>Cheney</a:t>
            </a:r>
          </a:p>
        </p:txBody>
      </p:sp>
      <p:sp>
        <p:nvSpPr>
          <p:cNvPr id="23566" name="Text Box 186"/>
          <p:cNvSpPr txBox="1">
            <a:spLocks noChangeArrowheads="1"/>
          </p:cNvSpPr>
          <p:nvPr/>
        </p:nvSpPr>
        <p:spPr bwMode="auto">
          <a:xfrm>
            <a:off x="252413" y="5438775"/>
            <a:ext cx="10620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lang="en-US" altLang="zh-CN" sz="2400" b="1"/>
              <a:t>Obama</a:t>
            </a:r>
          </a:p>
        </p:txBody>
      </p:sp>
      <p:sp>
        <p:nvSpPr>
          <p:cNvPr id="23567" name="Rectangle 187"/>
          <p:cNvSpPr>
            <a:spLocks noChangeArrowheads="1"/>
          </p:cNvSpPr>
          <p:nvPr/>
        </p:nvSpPr>
        <p:spPr bwMode="auto">
          <a:xfrm>
            <a:off x="52388" y="1624013"/>
            <a:ext cx="1397000" cy="1514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3568" name="Rectangle 188"/>
          <p:cNvSpPr>
            <a:spLocks noChangeArrowheads="1"/>
          </p:cNvSpPr>
          <p:nvPr/>
        </p:nvSpPr>
        <p:spPr bwMode="auto">
          <a:xfrm>
            <a:off x="53975" y="3246438"/>
            <a:ext cx="1397000" cy="1027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3569" name="Rectangle 189"/>
          <p:cNvSpPr>
            <a:spLocks noChangeArrowheads="1"/>
          </p:cNvSpPr>
          <p:nvPr/>
        </p:nvSpPr>
        <p:spPr bwMode="auto">
          <a:xfrm>
            <a:off x="53975" y="4381500"/>
            <a:ext cx="1397000" cy="974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3570" name="Rectangle 190"/>
          <p:cNvSpPr>
            <a:spLocks noChangeArrowheads="1"/>
          </p:cNvSpPr>
          <p:nvPr/>
        </p:nvSpPr>
        <p:spPr bwMode="auto">
          <a:xfrm>
            <a:off x="52388" y="5465763"/>
            <a:ext cx="1397000" cy="9985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3571" name="AutoShape 191"/>
          <p:cNvSpPr>
            <a:spLocks noChangeArrowheads="1"/>
          </p:cNvSpPr>
          <p:nvPr/>
        </p:nvSpPr>
        <p:spPr bwMode="auto">
          <a:xfrm>
            <a:off x="209550" y="2127250"/>
            <a:ext cx="401638" cy="334963"/>
          </a:xfrm>
          <a:prstGeom prst="triangle">
            <a:avLst>
              <a:gd name="adj" fmla="val 50000"/>
            </a:avLst>
          </a:prstGeom>
          <a:solidFill>
            <a:srgbClr val="FFFF66"/>
          </a:solidFill>
          <a:ln w="9525">
            <a:solidFill>
              <a:schemeClr val="tx1"/>
            </a:solidFill>
            <a:miter lim="800000"/>
            <a:headEnd/>
            <a:tailEnd/>
          </a:ln>
        </p:spPr>
        <p:txBody>
          <a:bodyPr wrap="none" anchor="ctr"/>
          <a:lstStyle/>
          <a:p>
            <a:pPr algn="ctr"/>
            <a:r>
              <a:rPr lang="en-US" altLang="zh-CN" sz="2000" b="1"/>
              <a:t>2</a:t>
            </a:r>
          </a:p>
        </p:txBody>
      </p:sp>
      <p:sp>
        <p:nvSpPr>
          <p:cNvPr id="23572" name="AutoShape 192"/>
          <p:cNvSpPr>
            <a:spLocks noChangeArrowheads="1"/>
          </p:cNvSpPr>
          <p:nvPr/>
        </p:nvSpPr>
        <p:spPr bwMode="auto">
          <a:xfrm>
            <a:off x="209550" y="5961063"/>
            <a:ext cx="401638" cy="334962"/>
          </a:xfrm>
          <a:prstGeom prst="triangle">
            <a:avLst>
              <a:gd name="adj" fmla="val 50000"/>
            </a:avLst>
          </a:prstGeom>
          <a:solidFill>
            <a:srgbClr val="FFFF66"/>
          </a:solidFill>
          <a:ln w="9525">
            <a:solidFill>
              <a:schemeClr val="tx1"/>
            </a:solidFill>
            <a:miter lim="800000"/>
            <a:headEnd/>
            <a:tailEnd/>
          </a:ln>
        </p:spPr>
        <p:txBody>
          <a:bodyPr wrap="none" anchor="ctr"/>
          <a:lstStyle/>
          <a:p>
            <a:pPr algn="ctr"/>
            <a:r>
              <a:rPr lang="en-US" altLang="zh-CN" sz="2000" b="1"/>
              <a:t>1</a:t>
            </a:r>
          </a:p>
        </p:txBody>
      </p:sp>
      <p:sp>
        <p:nvSpPr>
          <p:cNvPr id="23573" name="Oval 193"/>
          <p:cNvSpPr>
            <a:spLocks noChangeArrowheads="1"/>
          </p:cNvSpPr>
          <p:nvPr/>
        </p:nvSpPr>
        <p:spPr bwMode="auto">
          <a:xfrm>
            <a:off x="566738" y="3744913"/>
            <a:ext cx="369887" cy="354012"/>
          </a:xfrm>
          <a:prstGeom prst="ellipse">
            <a:avLst/>
          </a:prstGeom>
          <a:solidFill>
            <a:schemeClr val="accent1"/>
          </a:solidFill>
          <a:ln w="9525">
            <a:solidFill>
              <a:schemeClr val="tx1"/>
            </a:solidFill>
            <a:round/>
            <a:headEnd/>
            <a:tailEnd/>
          </a:ln>
        </p:spPr>
        <p:txBody>
          <a:bodyPr wrap="none" anchor="ctr"/>
          <a:lstStyle/>
          <a:p>
            <a:pPr algn="ctr"/>
            <a:r>
              <a:rPr lang="en-US" altLang="zh-CN" sz="2000" b="1"/>
              <a:t>1</a:t>
            </a:r>
          </a:p>
        </p:txBody>
      </p:sp>
      <p:sp>
        <p:nvSpPr>
          <p:cNvPr id="23574" name="Oval 194"/>
          <p:cNvSpPr>
            <a:spLocks noChangeArrowheads="1"/>
          </p:cNvSpPr>
          <p:nvPr/>
        </p:nvSpPr>
        <p:spPr bwMode="auto">
          <a:xfrm>
            <a:off x="873125" y="2108200"/>
            <a:ext cx="369888" cy="354013"/>
          </a:xfrm>
          <a:prstGeom prst="ellipse">
            <a:avLst/>
          </a:prstGeom>
          <a:solidFill>
            <a:schemeClr val="accent1"/>
          </a:solidFill>
          <a:ln w="9525">
            <a:solidFill>
              <a:schemeClr val="tx1"/>
            </a:solidFill>
            <a:round/>
            <a:headEnd/>
            <a:tailEnd/>
          </a:ln>
        </p:spPr>
        <p:txBody>
          <a:bodyPr wrap="none" anchor="ctr"/>
          <a:lstStyle/>
          <a:p>
            <a:pPr algn="ctr"/>
            <a:r>
              <a:rPr lang="en-US" altLang="zh-CN" sz="2000" b="1"/>
              <a:t>1</a:t>
            </a:r>
          </a:p>
        </p:txBody>
      </p:sp>
      <p:sp>
        <p:nvSpPr>
          <p:cNvPr id="23575" name="Rectangle 195"/>
          <p:cNvSpPr>
            <a:spLocks noChangeArrowheads="1"/>
          </p:cNvSpPr>
          <p:nvPr/>
        </p:nvSpPr>
        <p:spPr bwMode="auto">
          <a:xfrm>
            <a:off x="889000" y="5975350"/>
            <a:ext cx="336550" cy="320675"/>
          </a:xfrm>
          <a:prstGeom prst="rect">
            <a:avLst/>
          </a:prstGeom>
          <a:solidFill>
            <a:srgbClr val="99CC00"/>
          </a:solidFill>
          <a:ln w="9525">
            <a:solidFill>
              <a:schemeClr val="tx1"/>
            </a:solidFill>
            <a:miter lim="800000"/>
            <a:headEnd/>
            <a:tailEnd/>
          </a:ln>
        </p:spPr>
        <p:txBody>
          <a:bodyPr wrap="none" anchor="ctr"/>
          <a:lstStyle/>
          <a:p>
            <a:pPr algn="ctr"/>
            <a:r>
              <a:rPr lang="en-US" altLang="zh-CN" sz="2000" b="1"/>
              <a:t>1</a:t>
            </a:r>
          </a:p>
        </p:txBody>
      </p:sp>
      <p:sp>
        <p:nvSpPr>
          <p:cNvPr id="23576" name="Rectangle 196"/>
          <p:cNvSpPr>
            <a:spLocks noChangeArrowheads="1"/>
          </p:cNvSpPr>
          <p:nvPr/>
        </p:nvSpPr>
        <p:spPr bwMode="auto">
          <a:xfrm>
            <a:off x="584200" y="2590800"/>
            <a:ext cx="336550" cy="320675"/>
          </a:xfrm>
          <a:prstGeom prst="rect">
            <a:avLst/>
          </a:prstGeom>
          <a:solidFill>
            <a:srgbClr val="99CC00"/>
          </a:solidFill>
          <a:ln w="9525">
            <a:solidFill>
              <a:schemeClr val="tx1"/>
            </a:solidFill>
            <a:miter lim="800000"/>
            <a:headEnd/>
            <a:tailEnd/>
          </a:ln>
        </p:spPr>
        <p:txBody>
          <a:bodyPr wrap="none" anchor="ctr"/>
          <a:lstStyle/>
          <a:p>
            <a:pPr algn="ctr"/>
            <a:r>
              <a:rPr lang="en-US" altLang="zh-CN" sz="2000" b="1"/>
              <a:t>1</a:t>
            </a:r>
          </a:p>
        </p:txBody>
      </p:sp>
      <p:sp>
        <p:nvSpPr>
          <p:cNvPr id="23577" name="Rectangle 197"/>
          <p:cNvSpPr>
            <a:spLocks noChangeArrowheads="1"/>
          </p:cNvSpPr>
          <p:nvPr/>
        </p:nvSpPr>
        <p:spPr bwMode="auto">
          <a:xfrm>
            <a:off x="584200" y="4867275"/>
            <a:ext cx="336550" cy="320675"/>
          </a:xfrm>
          <a:prstGeom prst="rect">
            <a:avLst/>
          </a:prstGeom>
          <a:solidFill>
            <a:srgbClr val="99CC00"/>
          </a:solidFill>
          <a:ln w="9525">
            <a:solidFill>
              <a:schemeClr val="tx1"/>
            </a:solidFill>
            <a:miter lim="800000"/>
            <a:headEnd/>
            <a:tailEnd/>
          </a:ln>
        </p:spPr>
        <p:txBody>
          <a:bodyPr wrap="none" anchor="ctr"/>
          <a:lstStyle/>
          <a:p>
            <a:pPr algn="ctr"/>
            <a:r>
              <a:rPr lang="en-US" altLang="zh-CN" sz="2000" b="1"/>
              <a:t>1</a:t>
            </a:r>
          </a:p>
        </p:txBody>
      </p:sp>
      <p:grpSp>
        <p:nvGrpSpPr>
          <p:cNvPr id="2" name="Group 234"/>
          <p:cNvGrpSpPr>
            <a:grpSpLocks/>
          </p:cNvGrpSpPr>
          <p:nvPr/>
        </p:nvGrpSpPr>
        <p:grpSpPr bwMode="auto">
          <a:xfrm>
            <a:off x="1782763" y="1649413"/>
            <a:ext cx="1431925" cy="1822450"/>
            <a:chOff x="3982" y="1584"/>
            <a:chExt cx="902" cy="1148"/>
          </a:xfrm>
        </p:grpSpPr>
        <p:grpSp>
          <p:nvGrpSpPr>
            <p:cNvPr id="23634" name="Group 216"/>
            <p:cNvGrpSpPr>
              <a:grpSpLocks/>
            </p:cNvGrpSpPr>
            <p:nvPr/>
          </p:nvGrpSpPr>
          <p:grpSpPr bwMode="auto">
            <a:xfrm>
              <a:off x="3982" y="1584"/>
              <a:ext cx="891" cy="369"/>
              <a:chOff x="3982" y="1584"/>
              <a:chExt cx="891" cy="369"/>
            </a:xfrm>
          </p:grpSpPr>
          <p:sp>
            <p:nvSpPr>
              <p:cNvPr id="249957" name="Rectangle 101"/>
              <p:cNvSpPr>
                <a:spLocks noChangeArrowheads="1"/>
              </p:cNvSpPr>
              <p:nvPr/>
            </p:nvSpPr>
            <p:spPr bwMode="auto">
              <a:xfrm>
                <a:off x="4687" y="1781"/>
                <a:ext cx="186" cy="172"/>
              </a:xfrm>
              <a:prstGeom prst="rect">
                <a:avLst/>
              </a:prstGeom>
              <a:solidFill>
                <a:schemeClr val="bg1"/>
              </a:solidFill>
              <a:ln w="9525">
                <a:solidFill>
                  <a:schemeClr val="tx1"/>
                </a:solidFill>
                <a:miter lim="800000"/>
                <a:headEnd/>
                <a:tailEnd/>
              </a:ln>
              <a:effectLst/>
            </p:spPr>
            <p:txBody>
              <a:bodyPr wrap="none" lIns="0" tIns="0" rIns="0" bIns="0" anchor="ctr"/>
              <a:lstStyle/>
              <a:p>
                <a:pPr algn="ctr">
                  <a:defRPr/>
                </a:pPr>
                <a:r>
                  <a:rPr lang="en-US" altLang="zh-CN" b="1">
                    <a:effectLst>
                      <a:outerShdw blurRad="38100" dist="38100" dir="2700000" algn="tl">
                        <a:srgbClr val="C0C0C0"/>
                      </a:outerShdw>
                    </a:effectLst>
                    <a:ea typeface="宋体" pitchFamily="2" charset="-122"/>
                  </a:rPr>
                  <a:t>2</a:t>
                </a:r>
              </a:p>
            </p:txBody>
          </p:sp>
          <p:sp>
            <p:nvSpPr>
              <p:cNvPr id="23646" name="AutoShape 102"/>
              <p:cNvSpPr>
                <a:spLocks noChangeArrowheads="1"/>
              </p:cNvSpPr>
              <p:nvPr/>
            </p:nvSpPr>
            <p:spPr bwMode="auto">
              <a:xfrm>
                <a:off x="3982" y="1584"/>
                <a:ext cx="675" cy="305"/>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sp>
            <p:nvSpPr>
              <p:cNvPr id="23647" name="AutoShape 198"/>
              <p:cNvSpPr>
                <a:spLocks noChangeArrowheads="1"/>
              </p:cNvSpPr>
              <p:nvPr/>
            </p:nvSpPr>
            <p:spPr bwMode="auto">
              <a:xfrm>
                <a:off x="4037" y="1623"/>
                <a:ext cx="253" cy="211"/>
              </a:xfrm>
              <a:prstGeom prst="triangle">
                <a:avLst>
                  <a:gd name="adj" fmla="val 50000"/>
                </a:avLst>
              </a:prstGeom>
              <a:solidFill>
                <a:srgbClr val="FFFF66"/>
              </a:solidFill>
              <a:ln w="9525">
                <a:solidFill>
                  <a:schemeClr val="tx1"/>
                </a:solidFill>
                <a:miter lim="800000"/>
                <a:headEnd/>
                <a:tailEnd/>
              </a:ln>
            </p:spPr>
            <p:txBody>
              <a:bodyPr wrap="none" anchor="ctr"/>
              <a:lstStyle/>
              <a:p>
                <a:pPr algn="ctr"/>
                <a:endParaRPr lang="zh-CN" altLang="zh-CN" sz="2000" b="1"/>
              </a:p>
            </p:txBody>
          </p:sp>
          <p:sp>
            <p:nvSpPr>
              <p:cNvPr id="23648" name="Oval 199"/>
              <p:cNvSpPr>
                <a:spLocks noChangeArrowheads="1"/>
              </p:cNvSpPr>
              <p:nvPr/>
            </p:nvSpPr>
            <p:spPr bwMode="auto">
              <a:xfrm>
                <a:off x="4334" y="1617"/>
                <a:ext cx="233" cy="223"/>
              </a:xfrm>
              <a:prstGeom prst="ellipse">
                <a:avLst/>
              </a:prstGeom>
              <a:solidFill>
                <a:schemeClr val="accent1"/>
              </a:solidFill>
              <a:ln w="9525">
                <a:solidFill>
                  <a:schemeClr val="tx1"/>
                </a:solidFill>
                <a:round/>
                <a:headEnd/>
                <a:tailEnd/>
              </a:ln>
            </p:spPr>
            <p:txBody>
              <a:bodyPr wrap="none" anchor="ctr"/>
              <a:lstStyle/>
              <a:p>
                <a:pPr algn="ctr"/>
                <a:endParaRPr lang="zh-CN" altLang="zh-CN" sz="2000" b="1"/>
              </a:p>
            </p:txBody>
          </p:sp>
        </p:grpSp>
        <p:grpSp>
          <p:nvGrpSpPr>
            <p:cNvPr id="23635" name="Group 217"/>
            <p:cNvGrpSpPr>
              <a:grpSpLocks/>
            </p:cNvGrpSpPr>
            <p:nvPr/>
          </p:nvGrpSpPr>
          <p:grpSpPr bwMode="auto">
            <a:xfrm>
              <a:off x="3988" y="1973"/>
              <a:ext cx="891" cy="369"/>
              <a:chOff x="3988" y="1994"/>
              <a:chExt cx="891" cy="369"/>
            </a:xfrm>
          </p:grpSpPr>
          <p:sp>
            <p:nvSpPr>
              <p:cNvPr id="250058" name="Rectangle 202"/>
              <p:cNvSpPr>
                <a:spLocks noChangeArrowheads="1"/>
              </p:cNvSpPr>
              <p:nvPr/>
            </p:nvSpPr>
            <p:spPr bwMode="auto">
              <a:xfrm>
                <a:off x="4693" y="2191"/>
                <a:ext cx="186" cy="172"/>
              </a:xfrm>
              <a:prstGeom prst="rect">
                <a:avLst/>
              </a:prstGeom>
              <a:solidFill>
                <a:schemeClr val="bg1"/>
              </a:solidFill>
              <a:ln w="9525">
                <a:solidFill>
                  <a:schemeClr val="tx1"/>
                </a:solidFill>
                <a:miter lim="800000"/>
                <a:headEnd/>
                <a:tailEnd/>
              </a:ln>
              <a:effectLst/>
            </p:spPr>
            <p:txBody>
              <a:bodyPr wrap="none" lIns="0" tIns="0" rIns="0" bIns="0" anchor="ctr"/>
              <a:lstStyle/>
              <a:p>
                <a:pPr algn="ctr">
                  <a:defRPr/>
                </a:pPr>
                <a:r>
                  <a:rPr lang="en-US" altLang="zh-CN" b="1">
                    <a:effectLst>
                      <a:outerShdw blurRad="38100" dist="38100" dir="2700000" algn="tl">
                        <a:srgbClr val="C0C0C0"/>
                      </a:outerShdw>
                    </a:effectLst>
                    <a:ea typeface="宋体" pitchFamily="2" charset="-122"/>
                  </a:rPr>
                  <a:t>2</a:t>
                </a:r>
              </a:p>
            </p:txBody>
          </p:sp>
          <p:sp>
            <p:nvSpPr>
              <p:cNvPr id="23642" name="AutoShape 203"/>
              <p:cNvSpPr>
                <a:spLocks noChangeArrowheads="1"/>
              </p:cNvSpPr>
              <p:nvPr/>
            </p:nvSpPr>
            <p:spPr bwMode="auto">
              <a:xfrm>
                <a:off x="3988" y="1994"/>
                <a:ext cx="675" cy="305"/>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sp>
            <p:nvSpPr>
              <p:cNvPr id="23643" name="AutoShape 204"/>
              <p:cNvSpPr>
                <a:spLocks noChangeArrowheads="1"/>
              </p:cNvSpPr>
              <p:nvPr/>
            </p:nvSpPr>
            <p:spPr bwMode="auto">
              <a:xfrm>
                <a:off x="4043" y="2034"/>
                <a:ext cx="253" cy="211"/>
              </a:xfrm>
              <a:prstGeom prst="triangle">
                <a:avLst>
                  <a:gd name="adj" fmla="val 50000"/>
                </a:avLst>
              </a:prstGeom>
              <a:solidFill>
                <a:srgbClr val="FFFF66"/>
              </a:solidFill>
              <a:ln w="9525">
                <a:solidFill>
                  <a:schemeClr val="tx1"/>
                </a:solidFill>
                <a:miter lim="800000"/>
                <a:headEnd/>
                <a:tailEnd/>
              </a:ln>
            </p:spPr>
            <p:txBody>
              <a:bodyPr wrap="none" anchor="ctr"/>
              <a:lstStyle/>
              <a:p>
                <a:pPr algn="ctr"/>
                <a:endParaRPr lang="zh-CN" altLang="zh-CN" sz="2000" b="1"/>
              </a:p>
            </p:txBody>
          </p:sp>
          <p:sp>
            <p:nvSpPr>
              <p:cNvPr id="23644" name="Rectangle 206"/>
              <p:cNvSpPr>
                <a:spLocks noChangeArrowheads="1"/>
              </p:cNvSpPr>
              <p:nvPr/>
            </p:nvSpPr>
            <p:spPr bwMode="auto">
              <a:xfrm>
                <a:off x="4364" y="2043"/>
                <a:ext cx="212" cy="202"/>
              </a:xfrm>
              <a:prstGeom prst="rect">
                <a:avLst/>
              </a:prstGeom>
              <a:solidFill>
                <a:srgbClr val="99CC00"/>
              </a:solidFill>
              <a:ln w="9525" algn="ctr">
                <a:solidFill>
                  <a:schemeClr val="tx1"/>
                </a:solidFill>
                <a:miter lim="800000"/>
                <a:headEnd/>
                <a:tailEnd/>
              </a:ln>
            </p:spPr>
            <p:txBody>
              <a:bodyPr wrap="none" anchor="ctr"/>
              <a:lstStyle/>
              <a:p>
                <a:pPr algn="ctr"/>
                <a:endParaRPr lang="zh-CN" altLang="zh-CN" sz="2000" b="1"/>
              </a:p>
            </p:txBody>
          </p:sp>
        </p:grpSp>
        <p:grpSp>
          <p:nvGrpSpPr>
            <p:cNvPr id="23636" name="Group 218"/>
            <p:cNvGrpSpPr>
              <a:grpSpLocks/>
            </p:cNvGrpSpPr>
            <p:nvPr/>
          </p:nvGrpSpPr>
          <p:grpSpPr bwMode="auto">
            <a:xfrm>
              <a:off x="3993" y="2363"/>
              <a:ext cx="891" cy="369"/>
              <a:chOff x="3993" y="2443"/>
              <a:chExt cx="891" cy="369"/>
            </a:xfrm>
          </p:grpSpPr>
          <p:sp>
            <p:nvSpPr>
              <p:cNvPr id="250063" name="Rectangle 207"/>
              <p:cNvSpPr>
                <a:spLocks noChangeArrowheads="1"/>
              </p:cNvSpPr>
              <p:nvPr/>
            </p:nvSpPr>
            <p:spPr bwMode="auto">
              <a:xfrm>
                <a:off x="4698" y="2640"/>
                <a:ext cx="186" cy="172"/>
              </a:xfrm>
              <a:prstGeom prst="rect">
                <a:avLst/>
              </a:prstGeom>
              <a:solidFill>
                <a:schemeClr val="bg1"/>
              </a:solidFill>
              <a:ln w="9525">
                <a:solidFill>
                  <a:schemeClr val="tx1"/>
                </a:solidFill>
                <a:miter lim="800000"/>
                <a:headEnd/>
                <a:tailEnd/>
              </a:ln>
              <a:effectLst/>
            </p:spPr>
            <p:txBody>
              <a:bodyPr wrap="none" lIns="0" tIns="0" rIns="0" bIns="0" anchor="ctr"/>
              <a:lstStyle/>
              <a:p>
                <a:pPr algn="ctr">
                  <a:defRPr/>
                </a:pPr>
                <a:r>
                  <a:rPr lang="en-US" altLang="zh-CN" b="1">
                    <a:effectLst>
                      <a:outerShdw blurRad="38100" dist="38100" dir="2700000" algn="tl">
                        <a:srgbClr val="C0C0C0"/>
                      </a:outerShdw>
                    </a:effectLst>
                    <a:ea typeface="宋体" pitchFamily="2" charset="-122"/>
                  </a:rPr>
                  <a:t>1</a:t>
                </a:r>
              </a:p>
            </p:txBody>
          </p:sp>
          <p:sp>
            <p:nvSpPr>
              <p:cNvPr id="23638" name="AutoShape 208"/>
              <p:cNvSpPr>
                <a:spLocks noChangeArrowheads="1"/>
              </p:cNvSpPr>
              <p:nvPr/>
            </p:nvSpPr>
            <p:spPr bwMode="auto">
              <a:xfrm>
                <a:off x="3993" y="2443"/>
                <a:ext cx="675" cy="305"/>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sp>
            <p:nvSpPr>
              <p:cNvPr id="23639" name="Rectangle 210"/>
              <p:cNvSpPr>
                <a:spLocks noChangeArrowheads="1"/>
              </p:cNvSpPr>
              <p:nvPr/>
            </p:nvSpPr>
            <p:spPr bwMode="auto">
              <a:xfrm>
                <a:off x="4369" y="2482"/>
                <a:ext cx="212" cy="202"/>
              </a:xfrm>
              <a:prstGeom prst="rect">
                <a:avLst/>
              </a:prstGeom>
              <a:solidFill>
                <a:srgbClr val="99CC00"/>
              </a:solidFill>
              <a:ln w="9525" algn="ctr">
                <a:solidFill>
                  <a:schemeClr val="tx1"/>
                </a:solidFill>
                <a:miter lim="800000"/>
                <a:headEnd/>
                <a:tailEnd/>
              </a:ln>
            </p:spPr>
            <p:txBody>
              <a:bodyPr wrap="none" anchor="ctr"/>
              <a:lstStyle/>
              <a:p>
                <a:pPr algn="ctr"/>
                <a:endParaRPr lang="zh-CN" altLang="zh-CN" sz="2000" b="1"/>
              </a:p>
            </p:txBody>
          </p:sp>
          <p:sp>
            <p:nvSpPr>
              <p:cNvPr id="23640" name="Oval 212"/>
              <p:cNvSpPr>
                <a:spLocks noChangeArrowheads="1"/>
              </p:cNvSpPr>
              <p:nvPr/>
            </p:nvSpPr>
            <p:spPr bwMode="auto">
              <a:xfrm>
                <a:off x="4060" y="2471"/>
                <a:ext cx="233" cy="223"/>
              </a:xfrm>
              <a:prstGeom prst="ellipse">
                <a:avLst/>
              </a:prstGeom>
              <a:solidFill>
                <a:schemeClr val="accent1"/>
              </a:solidFill>
              <a:ln w="9525">
                <a:solidFill>
                  <a:schemeClr val="tx1"/>
                </a:solidFill>
                <a:round/>
                <a:headEnd/>
                <a:tailEnd/>
              </a:ln>
            </p:spPr>
            <p:txBody>
              <a:bodyPr wrap="none" anchor="ctr"/>
              <a:lstStyle/>
              <a:p>
                <a:pPr algn="ctr"/>
                <a:endParaRPr lang="zh-CN" altLang="zh-CN" sz="2000" b="1"/>
              </a:p>
            </p:txBody>
          </p:sp>
        </p:grpSp>
      </p:grpSp>
      <p:grpSp>
        <p:nvGrpSpPr>
          <p:cNvPr id="6" name="Group 219"/>
          <p:cNvGrpSpPr>
            <a:grpSpLocks/>
          </p:cNvGrpSpPr>
          <p:nvPr/>
        </p:nvGrpSpPr>
        <p:grpSpPr bwMode="auto">
          <a:xfrm>
            <a:off x="1782763" y="5707063"/>
            <a:ext cx="1414462" cy="585787"/>
            <a:chOff x="3988" y="1994"/>
            <a:chExt cx="891" cy="369"/>
          </a:xfrm>
        </p:grpSpPr>
        <p:sp>
          <p:nvSpPr>
            <p:cNvPr id="250076" name="Rectangle 220"/>
            <p:cNvSpPr>
              <a:spLocks noChangeArrowheads="1"/>
            </p:cNvSpPr>
            <p:nvPr/>
          </p:nvSpPr>
          <p:spPr bwMode="auto">
            <a:xfrm>
              <a:off x="4693" y="2191"/>
              <a:ext cx="186" cy="172"/>
            </a:xfrm>
            <a:prstGeom prst="rect">
              <a:avLst/>
            </a:prstGeom>
            <a:solidFill>
              <a:schemeClr val="bg1"/>
            </a:solidFill>
            <a:ln w="9525">
              <a:solidFill>
                <a:schemeClr val="tx1"/>
              </a:solidFill>
              <a:miter lim="800000"/>
              <a:headEnd/>
              <a:tailEnd/>
            </a:ln>
            <a:effectLst/>
          </p:spPr>
          <p:txBody>
            <a:bodyPr wrap="none" lIns="0" tIns="0" rIns="0" bIns="0" anchor="ctr"/>
            <a:lstStyle/>
            <a:p>
              <a:pPr algn="ctr">
                <a:defRPr/>
              </a:pPr>
              <a:r>
                <a:rPr lang="en-US" altLang="zh-CN" b="1">
                  <a:effectLst>
                    <a:outerShdw blurRad="38100" dist="38100" dir="2700000" algn="tl">
                      <a:srgbClr val="C0C0C0"/>
                    </a:outerShdw>
                  </a:effectLst>
                  <a:ea typeface="宋体" pitchFamily="2" charset="-122"/>
                </a:rPr>
                <a:t>1</a:t>
              </a:r>
            </a:p>
          </p:txBody>
        </p:sp>
        <p:sp>
          <p:nvSpPr>
            <p:cNvPr id="23631" name="AutoShape 221"/>
            <p:cNvSpPr>
              <a:spLocks noChangeArrowheads="1"/>
            </p:cNvSpPr>
            <p:nvPr/>
          </p:nvSpPr>
          <p:spPr bwMode="auto">
            <a:xfrm>
              <a:off x="3988" y="1994"/>
              <a:ext cx="675" cy="305"/>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sp>
          <p:nvSpPr>
            <p:cNvPr id="23632" name="AutoShape 222"/>
            <p:cNvSpPr>
              <a:spLocks noChangeArrowheads="1"/>
            </p:cNvSpPr>
            <p:nvPr/>
          </p:nvSpPr>
          <p:spPr bwMode="auto">
            <a:xfrm>
              <a:off x="4043" y="2034"/>
              <a:ext cx="253" cy="211"/>
            </a:xfrm>
            <a:prstGeom prst="triangle">
              <a:avLst>
                <a:gd name="adj" fmla="val 50000"/>
              </a:avLst>
            </a:prstGeom>
            <a:solidFill>
              <a:srgbClr val="FFFF66"/>
            </a:solidFill>
            <a:ln w="9525">
              <a:solidFill>
                <a:schemeClr val="tx1"/>
              </a:solidFill>
              <a:miter lim="800000"/>
              <a:headEnd/>
              <a:tailEnd/>
            </a:ln>
          </p:spPr>
          <p:txBody>
            <a:bodyPr wrap="none" anchor="ctr"/>
            <a:lstStyle/>
            <a:p>
              <a:pPr algn="ctr"/>
              <a:endParaRPr lang="zh-CN" altLang="zh-CN" sz="2000" b="1"/>
            </a:p>
          </p:txBody>
        </p:sp>
        <p:sp>
          <p:nvSpPr>
            <p:cNvPr id="23633" name="Rectangle 223"/>
            <p:cNvSpPr>
              <a:spLocks noChangeArrowheads="1"/>
            </p:cNvSpPr>
            <p:nvPr/>
          </p:nvSpPr>
          <p:spPr bwMode="auto">
            <a:xfrm>
              <a:off x="4364" y="2043"/>
              <a:ext cx="212" cy="202"/>
            </a:xfrm>
            <a:prstGeom prst="rect">
              <a:avLst/>
            </a:prstGeom>
            <a:solidFill>
              <a:srgbClr val="99CC00"/>
            </a:solidFill>
            <a:ln w="9525" algn="ctr">
              <a:solidFill>
                <a:schemeClr val="tx1"/>
              </a:solidFill>
              <a:miter lim="800000"/>
              <a:headEnd/>
              <a:tailEnd/>
            </a:ln>
          </p:spPr>
          <p:txBody>
            <a:bodyPr wrap="none" anchor="ctr"/>
            <a:lstStyle/>
            <a:p>
              <a:pPr algn="ctr"/>
              <a:endParaRPr lang="zh-CN" altLang="zh-CN" sz="2000" b="1"/>
            </a:p>
          </p:txBody>
        </p:sp>
      </p:grpSp>
      <p:grpSp>
        <p:nvGrpSpPr>
          <p:cNvPr id="7" name="Group 224"/>
          <p:cNvGrpSpPr>
            <a:grpSpLocks/>
          </p:cNvGrpSpPr>
          <p:nvPr/>
        </p:nvGrpSpPr>
        <p:grpSpPr bwMode="auto">
          <a:xfrm>
            <a:off x="1789113" y="5699125"/>
            <a:ext cx="1414462" cy="585788"/>
            <a:chOff x="3988" y="1994"/>
            <a:chExt cx="891" cy="369"/>
          </a:xfrm>
        </p:grpSpPr>
        <p:sp>
          <p:nvSpPr>
            <p:cNvPr id="250081" name="Rectangle 225"/>
            <p:cNvSpPr>
              <a:spLocks noChangeArrowheads="1"/>
            </p:cNvSpPr>
            <p:nvPr/>
          </p:nvSpPr>
          <p:spPr bwMode="auto">
            <a:xfrm>
              <a:off x="4693" y="2191"/>
              <a:ext cx="186" cy="172"/>
            </a:xfrm>
            <a:prstGeom prst="rect">
              <a:avLst/>
            </a:prstGeom>
            <a:solidFill>
              <a:schemeClr val="bg1"/>
            </a:solidFill>
            <a:ln w="9525">
              <a:solidFill>
                <a:schemeClr val="tx1"/>
              </a:solidFill>
              <a:miter lim="800000"/>
              <a:headEnd/>
              <a:tailEnd/>
            </a:ln>
            <a:effectLst/>
          </p:spPr>
          <p:txBody>
            <a:bodyPr wrap="none" lIns="0" tIns="0" rIns="0" bIns="0" anchor="ctr"/>
            <a:lstStyle/>
            <a:p>
              <a:pPr algn="ctr">
                <a:defRPr/>
              </a:pPr>
              <a:r>
                <a:rPr lang="en-US" altLang="zh-CN" b="1">
                  <a:effectLst>
                    <a:outerShdw blurRad="38100" dist="38100" dir="2700000" algn="tl">
                      <a:srgbClr val="C0C0C0"/>
                    </a:outerShdw>
                  </a:effectLst>
                  <a:ea typeface="宋体" pitchFamily="2" charset="-122"/>
                </a:rPr>
                <a:t>1</a:t>
              </a:r>
            </a:p>
          </p:txBody>
        </p:sp>
        <p:sp>
          <p:nvSpPr>
            <p:cNvPr id="23627" name="AutoShape 226"/>
            <p:cNvSpPr>
              <a:spLocks noChangeArrowheads="1"/>
            </p:cNvSpPr>
            <p:nvPr/>
          </p:nvSpPr>
          <p:spPr bwMode="auto">
            <a:xfrm>
              <a:off x="3988" y="1994"/>
              <a:ext cx="675" cy="305"/>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sp>
          <p:nvSpPr>
            <p:cNvPr id="23628" name="AutoShape 227"/>
            <p:cNvSpPr>
              <a:spLocks noChangeArrowheads="1"/>
            </p:cNvSpPr>
            <p:nvPr/>
          </p:nvSpPr>
          <p:spPr bwMode="auto">
            <a:xfrm>
              <a:off x="4043" y="2034"/>
              <a:ext cx="253" cy="211"/>
            </a:xfrm>
            <a:prstGeom prst="triangle">
              <a:avLst>
                <a:gd name="adj" fmla="val 50000"/>
              </a:avLst>
            </a:prstGeom>
            <a:solidFill>
              <a:srgbClr val="FFFF66"/>
            </a:solidFill>
            <a:ln w="9525">
              <a:solidFill>
                <a:schemeClr val="tx1"/>
              </a:solidFill>
              <a:miter lim="800000"/>
              <a:headEnd/>
              <a:tailEnd/>
            </a:ln>
          </p:spPr>
          <p:txBody>
            <a:bodyPr wrap="none" anchor="ctr"/>
            <a:lstStyle/>
            <a:p>
              <a:pPr algn="ctr"/>
              <a:endParaRPr lang="zh-CN" altLang="zh-CN" sz="2000" b="1"/>
            </a:p>
          </p:txBody>
        </p:sp>
        <p:sp>
          <p:nvSpPr>
            <p:cNvPr id="23629" name="Rectangle 228"/>
            <p:cNvSpPr>
              <a:spLocks noChangeArrowheads="1"/>
            </p:cNvSpPr>
            <p:nvPr/>
          </p:nvSpPr>
          <p:spPr bwMode="auto">
            <a:xfrm>
              <a:off x="4364" y="2043"/>
              <a:ext cx="212" cy="202"/>
            </a:xfrm>
            <a:prstGeom prst="rect">
              <a:avLst/>
            </a:prstGeom>
            <a:solidFill>
              <a:srgbClr val="99CC00"/>
            </a:solidFill>
            <a:ln w="9525" algn="ctr">
              <a:solidFill>
                <a:schemeClr val="tx1"/>
              </a:solidFill>
              <a:miter lim="800000"/>
              <a:headEnd/>
              <a:tailEnd/>
            </a:ln>
          </p:spPr>
          <p:txBody>
            <a:bodyPr wrap="none" anchor="ctr"/>
            <a:lstStyle/>
            <a:p>
              <a:pPr algn="ctr"/>
              <a:endParaRPr lang="zh-CN" altLang="zh-CN" sz="2000" b="1"/>
            </a:p>
          </p:txBody>
        </p:sp>
      </p:grpSp>
      <p:grpSp>
        <p:nvGrpSpPr>
          <p:cNvPr id="8" name="Group 236"/>
          <p:cNvGrpSpPr>
            <a:grpSpLocks/>
          </p:cNvGrpSpPr>
          <p:nvPr/>
        </p:nvGrpSpPr>
        <p:grpSpPr bwMode="auto">
          <a:xfrm>
            <a:off x="1789113" y="1639888"/>
            <a:ext cx="1414462" cy="585787"/>
            <a:chOff x="3982" y="1584"/>
            <a:chExt cx="891" cy="369"/>
          </a:xfrm>
        </p:grpSpPr>
        <p:sp>
          <p:nvSpPr>
            <p:cNvPr id="250093" name="Rectangle 237"/>
            <p:cNvSpPr>
              <a:spLocks noChangeArrowheads="1"/>
            </p:cNvSpPr>
            <p:nvPr/>
          </p:nvSpPr>
          <p:spPr bwMode="auto">
            <a:xfrm>
              <a:off x="4687" y="1781"/>
              <a:ext cx="186" cy="172"/>
            </a:xfrm>
            <a:prstGeom prst="rect">
              <a:avLst/>
            </a:prstGeom>
            <a:solidFill>
              <a:schemeClr val="bg1"/>
            </a:solidFill>
            <a:ln w="9525">
              <a:solidFill>
                <a:schemeClr val="tx1"/>
              </a:solidFill>
              <a:miter lim="800000"/>
              <a:headEnd/>
              <a:tailEnd/>
            </a:ln>
            <a:effectLst/>
          </p:spPr>
          <p:txBody>
            <a:bodyPr wrap="none" lIns="0" tIns="0" rIns="0" bIns="0" anchor="ctr"/>
            <a:lstStyle/>
            <a:p>
              <a:pPr algn="ctr">
                <a:defRPr/>
              </a:pPr>
              <a:r>
                <a:rPr lang="en-US" altLang="zh-CN" b="1">
                  <a:effectLst>
                    <a:outerShdw blurRad="38100" dist="38100" dir="2700000" algn="tl">
                      <a:srgbClr val="C0C0C0"/>
                    </a:outerShdw>
                  </a:effectLst>
                  <a:ea typeface="宋体" pitchFamily="2" charset="-122"/>
                </a:rPr>
                <a:t>2</a:t>
              </a:r>
            </a:p>
          </p:txBody>
        </p:sp>
        <p:sp>
          <p:nvSpPr>
            <p:cNvPr id="23623" name="AutoShape 238"/>
            <p:cNvSpPr>
              <a:spLocks noChangeArrowheads="1"/>
            </p:cNvSpPr>
            <p:nvPr/>
          </p:nvSpPr>
          <p:spPr bwMode="auto">
            <a:xfrm>
              <a:off x="3982" y="1584"/>
              <a:ext cx="675" cy="305"/>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sp>
          <p:nvSpPr>
            <p:cNvPr id="23624" name="AutoShape 239"/>
            <p:cNvSpPr>
              <a:spLocks noChangeArrowheads="1"/>
            </p:cNvSpPr>
            <p:nvPr/>
          </p:nvSpPr>
          <p:spPr bwMode="auto">
            <a:xfrm>
              <a:off x="4037" y="1623"/>
              <a:ext cx="253" cy="211"/>
            </a:xfrm>
            <a:prstGeom prst="triangle">
              <a:avLst>
                <a:gd name="adj" fmla="val 50000"/>
              </a:avLst>
            </a:prstGeom>
            <a:solidFill>
              <a:srgbClr val="FFFF66"/>
            </a:solidFill>
            <a:ln w="9525">
              <a:solidFill>
                <a:schemeClr val="tx1"/>
              </a:solidFill>
              <a:miter lim="800000"/>
              <a:headEnd/>
              <a:tailEnd/>
            </a:ln>
          </p:spPr>
          <p:txBody>
            <a:bodyPr wrap="none" anchor="ctr"/>
            <a:lstStyle/>
            <a:p>
              <a:pPr algn="ctr"/>
              <a:endParaRPr lang="zh-CN" altLang="zh-CN" sz="2000" b="1"/>
            </a:p>
          </p:txBody>
        </p:sp>
        <p:sp>
          <p:nvSpPr>
            <p:cNvPr id="23625" name="Oval 240"/>
            <p:cNvSpPr>
              <a:spLocks noChangeArrowheads="1"/>
            </p:cNvSpPr>
            <p:nvPr/>
          </p:nvSpPr>
          <p:spPr bwMode="auto">
            <a:xfrm>
              <a:off x="4334" y="1617"/>
              <a:ext cx="233" cy="223"/>
            </a:xfrm>
            <a:prstGeom prst="ellipse">
              <a:avLst/>
            </a:prstGeom>
            <a:solidFill>
              <a:schemeClr val="accent1"/>
            </a:solidFill>
            <a:ln w="9525">
              <a:solidFill>
                <a:schemeClr val="tx1"/>
              </a:solidFill>
              <a:round/>
              <a:headEnd/>
              <a:tailEnd/>
            </a:ln>
          </p:spPr>
          <p:txBody>
            <a:bodyPr wrap="none" anchor="ctr"/>
            <a:lstStyle/>
            <a:p>
              <a:pPr algn="ctr"/>
              <a:endParaRPr lang="zh-CN" altLang="zh-CN" sz="2000" b="1"/>
            </a:p>
          </p:txBody>
        </p:sp>
      </p:grpSp>
      <p:grpSp>
        <p:nvGrpSpPr>
          <p:cNvPr id="9" name="Group 241"/>
          <p:cNvGrpSpPr>
            <a:grpSpLocks/>
          </p:cNvGrpSpPr>
          <p:nvPr/>
        </p:nvGrpSpPr>
        <p:grpSpPr bwMode="auto">
          <a:xfrm>
            <a:off x="1798638" y="2257425"/>
            <a:ext cx="1414462" cy="585788"/>
            <a:chOff x="3988" y="1994"/>
            <a:chExt cx="891" cy="369"/>
          </a:xfrm>
        </p:grpSpPr>
        <p:sp>
          <p:nvSpPr>
            <p:cNvPr id="250098" name="Rectangle 242"/>
            <p:cNvSpPr>
              <a:spLocks noChangeArrowheads="1"/>
            </p:cNvSpPr>
            <p:nvPr/>
          </p:nvSpPr>
          <p:spPr bwMode="auto">
            <a:xfrm>
              <a:off x="4693" y="2191"/>
              <a:ext cx="186" cy="172"/>
            </a:xfrm>
            <a:prstGeom prst="rect">
              <a:avLst/>
            </a:prstGeom>
            <a:solidFill>
              <a:schemeClr val="bg1"/>
            </a:solidFill>
            <a:ln w="9525">
              <a:solidFill>
                <a:schemeClr val="tx1"/>
              </a:solidFill>
              <a:miter lim="800000"/>
              <a:headEnd/>
              <a:tailEnd/>
            </a:ln>
            <a:effectLst/>
          </p:spPr>
          <p:txBody>
            <a:bodyPr wrap="none" lIns="0" tIns="0" rIns="0" bIns="0" anchor="ctr"/>
            <a:lstStyle/>
            <a:p>
              <a:pPr algn="ctr">
                <a:defRPr/>
              </a:pPr>
              <a:r>
                <a:rPr lang="en-US" altLang="zh-CN" b="1">
                  <a:effectLst>
                    <a:outerShdw blurRad="38100" dist="38100" dir="2700000" algn="tl">
                      <a:srgbClr val="C0C0C0"/>
                    </a:outerShdw>
                  </a:effectLst>
                  <a:ea typeface="宋体" pitchFamily="2" charset="-122"/>
                </a:rPr>
                <a:t>2</a:t>
              </a:r>
            </a:p>
          </p:txBody>
        </p:sp>
        <p:sp>
          <p:nvSpPr>
            <p:cNvPr id="23619" name="AutoShape 243"/>
            <p:cNvSpPr>
              <a:spLocks noChangeArrowheads="1"/>
            </p:cNvSpPr>
            <p:nvPr/>
          </p:nvSpPr>
          <p:spPr bwMode="auto">
            <a:xfrm>
              <a:off x="3988" y="1994"/>
              <a:ext cx="675" cy="305"/>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sp>
          <p:nvSpPr>
            <p:cNvPr id="23620" name="AutoShape 244"/>
            <p:cNvSpPr>
              <a:spLocks noChangeArrowheads="1"/>
            </p:cNvSpPr>
            <p:nvPr/>
          </p:nvSpPr>
          <p:spPr bwMode="auto">
            <a:xfrm>
              <a:off x="4043" y="2034"/>
              <a:ext cx="253" cy="211"/>
            </a:xfrm>
            <a:prstGeom prst="triangle">
              <a:avLst>
                <a:gd name="adj" fmla="val 50000"/>
              </a:avLst>
            </a:prstGeom>
            <a:solidFill>
              <a:srgbClr val="FFFF66"/>
            </a:solidFill>
            <a:ln w="9525">
              <a:solidFill>
                <a:schemeClr val="tx1"/>
              </a:solidFill>
              <a:miter lim="800000"/>
              <a:headEnd/>
              <a:tailEnd/>
            </a:ln>
          </p:spPr>
          <p:txBody>
            <a:bodyPr wrap="none" anchor="ctr"/>
            <a:lstStyle/>
            <a:p>
              <a:pPr algn="ctr"/>
              <a:endParaRPr lang="zh-CN" altLang="zh-CN" sz="2000" b="1"/>
            </a:p>
          </p:txBody>
        </p:sp>
        <p:sp>
          <p:nvSpPr>
            <p:cNvPr id="23621" name="Rectangle 245"/>
            <p:cNvSpPr>
              <a:spLocks noChangeArrowheads="1"/>
            </p:cNvSpPr>
            <p:nvPr/>
          </p:nvSpPr>
          <p:spPr bwMode="auto">
            <a:xfrm>
              <a:off x="4364" y="2043"/>
              <a:ext cx="212" cy="202"/>
            </a:xfrm>
            <a:prstGeom prst="rect">
              <a:avLst/>
            </a:prstGeom>
            <a:solidFill>
              <a:srgbClr val="99CC00"/>
            </a:solidFill>
            <a:ln w="9525" algn="ctr">
              <a:solidFill>
                <a:schemeClr val="tx1"/>
              </a:solidFill>
              <a:miter lim="800000"/>
              <a:headEnd/>
              <a:tailEnd/>
            </a:ln>
          </p:spPr>
          <p:txBody>
            <a:bodyPr wrap="none" anchor="ctr"/>
            <a:lstStyle/>
            <a:p>
              <a:pPr algn="ctr"/>
              <a:endParaRPr lang="zh-CN" altLang="zh-CN" sz="2000" b="1"/>
            </a:p>
          </p:txBody>
        </p:sp>
      </p:grpSp>
      <p:grpSp>
        <p:nvGrpSpPr>
          <p:cNvPr id="10" name="Group 251"/>
          <p:cNvGrpSpPr>
            <a:grpSpLocks/>
          </p:cNvGrpSpPr>
          <p:nvPr/>
        </p:nvGrpSpPr>
        <p:grpSpPr bwMode="auto">
          <a:xfrm>
            <a:off x="3887788" y="2225675"/>
            <a:ext cx="1414462" cy="585788"/>
            <a:chOff x="3982" y="1584"/>
            <a:chExt cx="891" cy="369"/>
          </a:xfrm>
        </p:grpSpPr>
        <p:sp>
          <p:nvSpPr>
            <p:cNvPr id="250108" name="Rectangle 252"/>
            <p:cNvSpPr>
              <a:spLocks noChangeArrowheads="1"/>
            </p:cNvSpPr>
            <p:nvPr/>
          </p:nvSpPr>
          <p:spPr bwMode="auto">
            <a:xfrm>
              <a:off x="4687" y="1781"/>
              <a:ext cx="186" cy="172"/>
            </a:xfrm>
            <a:prstGeom prst="rect">
              <a:avLst/>
            </a:prstGeom>
            <a:solidFill>
              <a:schemeClr val="bg1"/>
            </a:solidFill>
            <a:ln w="9525">
              <a:solidFill>
                <a:schemeClr val="tx1"/>
              </a:solidFill>
              <a:miter lim="800000"/>
              <a:headEnd/>
              <a:tailEnd/>
            </a:ln>
            <a:effectLst/>
          </p:spPr>
          <p:txBody>
            <a:bodyPr wrap="none" lIns="0" tIns="0" rIns="0" bIns="0" anchor="ctr"/>
            <a:lstStyle/>
            <a:p>
              <a:pPr algn="ctr">
                <a:defRPr/>
              </a:pPr>
              <a:r>
                <a:rPr lang="en-US" altLang="zh-CN" b="1">
                  <a:effectLst>
                    <a:outerShdw blurRad="38100" dist="38100" dir="2700000" algn="tl">
                      <a:srgbClr val="C0C0C0"/>
                    </a:outerShdw>
                  </a:effectLst>
                  <a:ea typeface="宋体" pitchFamily="2" charset="-122"/>
                </a:rPr>
                <a:t>2</a:t>
              </a:r>
            </a:p>
          </p:txBody>
        </p:sp>
        <p:sp>
          <p:nvSpPr>
            <p:cNvPr id="23615" name="AutoShape 253"/>
            <p:cNvSpPr>
              <a:spLocks noChangeArrowheads="1"/>
            </p:cNvSpPr>
            <p:nvPr/>
          </p:nvSpPr>
          <p:spPr bwMode="auto">
            <a:xfrm>
              <a:off x="3982" y="1584"/>
              <a:ext cx="675" cy="305"/>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sp>
          <p:nvSpPr>
            <p:cNvPr id="23616" name="AutoShape 254"/>
            <p:cNvSpPr>
              <a:spLocks noChangeArrowheads="1"/>
            </p:cNvSpPr>
            <p:nvPr/>
          </p:nvSpPr>
          <p:spPr bwMode="auto">
            <a:xfrm>
              <a:off x="4037" y="1623"/>
              <a:ext cx="253" cy="211"/>
            </a:xfrm>
            <a:prstGeom prst="triangle">
              <a:avLst>
                <a:gd name="adj" fmla="val 50000"/>
              </a:avLst>
            </a:prstGeom>
            <a:solidFill>
              <a:srgbClr val="FFFF66"/>
            </a:solidFill>
            <a:ln w="9525">
              <a:solidFill>
                <a:schemeClr val="tx1"/>
              </a:solidFill>
              <a:miter lim="800000"/>
              <a:headEnd/>
              <a:tailEnd/>
            </a:ln>
          </p:spPr>
          <p:txBody>
            <a:bodyPr wrap="none" anchor="ctr"/>
            <a:lstStyle/>
            <a:p>
              <a:pPr algn="ctr"/>
              <a:endParaRPr lang="zh-CN" altLang="zh-CN" sz="2000" b="1"/>
            </a:p>
          </p:txBody>
        </p:sp>
        <p:sp>
          <p:nvSpPr>
            <p:cNvPr id="23617" name="Oval 255"/>
            <p:cNvSpPr>
              <a:spLocks noChangeArrowheads="1"/>
            </p:cNvSpPr>
            <p:nvPr/>
          </p:nvSpPr>
          <p:spPr bwMode="auto">
            <a:xfrm>
              <a:off x="4334" y="1617"/>
              <a:ext cx="233" cy="223"/>
            </a:xfrm>
            <a:prstGeom prst="ellipse">
              <a:avLst/>
            </a:prstGeom>
            <a:solidFill>
              <a:schemeClr val="accent1"/>
            </a:solidFill>
            <a:ln w="9525">
              <a:solidFill>
                <a:schemeClr val="tx1"/>
              </a:solidFill>
              <a:round/>
              <a:headEnd/>
              <a:tailEnd/>
            </a:ln>
          </p:spPr>
          <p:txBody>
            <a:bodyPr wrap="none" anchor="ctr"/>
            <a:lstStyle/>
            <a:p>
              <a:pPr algn="ctr"/>
              <a:endParaRPr lang="zh-CN" altLang="zh-CN" sz="2000" b="1"/>
            </a:p>
          </p:txBody>
        </p:sp>
      </p:grpSp>
      <p:grpSp>
        <p:nvGrpSpPr>
          <p:cNvPr id="11" name="Group 256"/>
          <p:cNvGrpSpPr>
            <a:grpSpLocks/>
          </p:cNvGrpSpPr>
          <p:nvPr/>
        </p:nvGrpSpPr>
        <p:grpSpPr bwMode="auto">
          <a:xfrm>
            <a:off x="3897313" y="3098800"/>
            <a:ext cx="1414462" cy="585788"/>
            <a:chOff x="3988" y="1994"/>
            <a:chExt cx="891" cy="369"/>
          </a:xfrm>
        </p:grpSpPr>
        <p:sp>
          <p:nvSpPr>
            <p:cNvPr id="250113" name="Rectangle 257"/>
            <p:cNvSpPr>
              <a:spLocks noChangeArrowheads="1"/>
            </p:cNvSpPr>
            <p:nvPr/>
          </p:nvSpPr>
          <p:spPr bwMode="auto">
            <a:xfrm>
              <a:off x="4693" y="2191"/>
              <a:ext cx="186" cy="172"/>
            </a:xfrm>
            <a:prstGeom prst="rect">
              <a:avLst/>
            </a:prstGeom>
            <a:solidFill>
              <a:schemeClr val="bg1"/>
            </a:solidFill>
            <a:ln w="9525">
              <a:solidFill>
                <a:schemeClr val="tx1"/>
              </a:solidFill>
              <a:miter lim="800000"/>
              <a:headEnd/>
              <a:tailEnd/>
            </a:ln>
            <a:effectLst/>
          </p:spPr>
          <p:txBody>
            <a:bodyPr wrap="none" lIns="0" tIns="0" rIns="0" bIns="0" anchor="ctr"/>
            <a:lstStyle/>
            <a:p>
              <a:pPr algn="ctr">
                <a:defRPr/>
              </a:pPr>
              <a:r>
                <a:rPr lang="en-US" altLang="zh-CN" b="1">
                  <a:effectLst>
                    <a:outerShdw blurRad="38100" dist="38100" dir="2700000" algn="tl">
                      <a:srgbClr val="C0C0C0"/>
                    </a:outerShdw>
                  </a:effectLst>
                  <a:ea typeface="宋体" pitchFamily="2" charset="-122"/>
                </a:rPr>
                <a:t>2</a:t>
              </a:r>
            </a:p>
          </p:txBody>
        </p:sp>
        <p:sp>
          <p:nvSpPr>
            <p:cNvPr id="23611" name="AutoShape 258"/>
            <p:cNvSpPr>
              <a:spLocks noChangeArrowheads="1"/>
            </p:cNvSpPr>
            <p:nvPr/>
          </p:nvSpPr>
          <p:spPr bwMode="auto">
            <a:xfrm>
              <a:off x="3988" y="1994"/>
              <a:ext cx="675" cy="305"/>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sp>
          <p:nvSpPr>
            <p:cNvPr id="23612" name="AutoShape 259"/>
            <p:cNvSpPr>
              <a:spLocks noChangeArrowheads="1"/>
            </p:cNvSpPr>
            <p:nvPr/>
          </p:nvSpPr>
          <p:spPr bwMode="auto">
            <a:xfrm>
              <a:off x="4043" y="2034"/>
              <a:ext cx="253" cy="211"/>
            </a:xfrm>
            <a:prstGeom prst="triangle">
              <a:avLst>
                <a:gd name="adj" fmla="val 50000"/>
              </a:avLst>
            </a:prstGeom>
            <a:solidFill>
              <a:srgbClr val="FFFF66"/>
            </a:solidFill>
            <a:ln w="9525">
              <a:solidFill>
                <a:schemeClr val="tx1"/>
              </a:solidFill>
              <a:miter lim="800000"/>
              <a:headEnd/>
              <a:tailEnd/>
            </a:ln>
          </p:spPr>
          <p:txBody>
            <a:bodyPr wrap="none" anchor="ctr"/>
            <a:lstStyle/>
            <a:p>
              <a:pPr algn="ctr"/>
              <a:endParaRPr lang="zh-CN" altLang="zh-CN" sz="2000" b="1"/>
            </a:p>
          </p:txBody>
        </p:sp>
        <p:sp>
          <p:nvSpPr>
            <p:cNvPr id="23613" name="Rectangle 260"/>
            <p:cNvSpPr>
              <a:spLocks noChangeArrowheads="1"/>
            </p:cNvSpPr>
            <p:nvPr/>
          </p:nvSpPr>
          <p:spPr bwMode="auto">
            <a:xfrm>
              <a:off x="4364" y="2043"/>
              <a:ext cx="212" cy="202"/>
            </a:xfrm>
            <a:prstGeom prst="rect">
              <a:avLst/>
            </a:prstGeom>
            <a:solidFill>
              <a:srgbClr val="99CC00"/>
            </a:solidFill>
            <a:ln w="9525" algn="ctr">
              <a:solidFill>
                <a:schemeClr val="tx1"/>
              </a:solidFill>
              <a:miter lim="800000"/>
              <a:headEnd/>
              <a:tailEnd/>
            </a:ln>
          </p:spPr>
          <p:txBody>
            <a:bodyPr wrap="none" anchor="ctr"/>
            <a:lstStyle/>
            <a:p>
              <a:pPr algn="ctr"/>
              <a:endParaRPr lang="zh-CN" altLang="zh-CN" sz="2000" b="1"/>
            </a:p>
          </p:txBody>
        </p:sp>
      </p:grpSp>
      <p:grpSp>
        <p:nvGrpSpPr>
          <p:cNvPr id="12" name="Group 261"/>
          <p:cNvGrpSpPr>
            <a:grpSpLocks/>
          </p:cNvGrpSpPr>
          <p:nvPr/>
        </p:nvGrpSpPr>
        <p:grpSpPr bwMode="auto">
          <a:xfrm>
            <a:off x="3916363" y="4667250"/>
            <a:ext cx="1414462" cy="585788"/>
            <a:chOff x="3993" y="2443"/>
            <a:chExt cx="891" cy="369"/>
          </a:xfrm>
        </p:grpSpPr>
        <p:sp>
          <p:nvSpPr>
            <p:cNvPr id="250118" name="Rectangle 262"/>
            <p:cNvSpPr>
              <a:spLocks noChangeArrowheads="1"/>
            </p:cNvSpPr>
            <p:nvPr/>
          </p:nvSpPr>
          <p:spPr bwMode="auto">
            <a:xfrm>
              <a:off x="4698" y="2640"/>
              <a:ext cx="186" cy="172"/>
            </a:xfrm>
            <a:prstGeom prst="rect">
              <a:avLst/>
            </a:prstGeom>
            <a:solidFill>
              <a:schemeClr val="bg1"/>
            </a:solidFill>
            <a:ln w="9525">
              <a:solidFill>
                <a:schemeClr val="tx1"/>
              </a:solidFill>
              <a:miter lim="800000"/>
              <a:headEnd/>
              <a:tailEnd/>
            </a:ln>
            <a:effectLst/>
          </p:spPr>
          <p:txBody>
            <a:bodyPr wrap="none" lIns="0" tIns="0" rIns="0" bIns="0" anchor="ctr"/>
            <a:lstStyle/>
            <a:p>
              <a:pPr algn="ctr">
                <a:defRPr/>
              </a:pPr>
              <a:r>
                <a:rPr lang="en-US" altLang="zh-CN" b="1">
                  <a:effectLst>
                    <a:outerShdw blurRad="38100" dist="38100" dir="2700000" algn="tl">
                      <a:srgbClr val="C0C0C0"/>
                    </a:outerShdw>
                  </a:effectLst>
                  <a:ea typeface="宋体" pitchFamily="2" charset="-122"/>
                </a:rPr>
                <a:t>1</a:t>
              </a:r>
            </a:p>
          </p:txBody>
        </p:sp>
        <p:sp>
          <p:nvSpPr>
            <p:cNvPr id="23607" name="AutoShape 263"/>
            <p:cNvSpPr>
              <a:spLocks noChangeArrowheads="1"/>
            </p:cNvSpPr>
            <p:nvPr/>
          </p:nvSpPr>
          <p:spPr bwMode="auto">
            <a:xfrm>
              <a:off x="3993" y="2443"/>
              <a:ext cx="675" cy="305"/>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sp>
          <p:nvSpPr>
            <p:cNvPr id="23608" name="Rectangle 264"/>
            <p:cNvSpPr>
              <a:spLocks noChangeArrowheads="1"/>
            </p:cNvSpPr>
            <p:nvPr/>
          </p:nvSpPr>
          <p:spPr bwMode="auto">
            <a:xfrm>
              <a:off x="4369" y="2482"/>
              <a:ext cx="212" cy="202"/>
            </a:xfrm>
            <a:prstGeom prst="rect">
              <a:avLst/>
            </a:prstGeom>
            <a:solidFill>
              <a:srgbClr val="99CC00"/>
            </a:solidFill>
            <a:ln w="9525" algn="ctr">
              <a:solidFill>
                <a:schemeClr val="tx1"/>
              </a:solidFill>
              <a:miter lim="800000"/>
              <a:headEnd/>
              <a:tailEnd/>
            </a:ln>
          </p:spPr>
          <p:txBody>
            <a:bodyPr wrap="none" anchor="ctr"/>
            <a:lstStyle/>
            <a:p>
              <a:pPr algn="ctr"/>
              <a:endParaRPr lang="zh-CN" altLang="zh-CN" sz="2000" b="1"/>
            </a:p>
          </p:txBody>
        </p:sp>
        <p:sp>
          <p:nvSpPr>
            <p:cNvPr id="23609" name="Oval 265"/>
            <p:cNvSpPr>
              <a:spLocks noChangeArrowheads="1"/>
            </p:cNvSpPr>
            <p:nvPr/>
          </p:nvSpPr>
          <p:spPr bwMode="auto">
            <a:xfrm>
              <a:off x="4060" y="2471"/>
              <a:ext cx="233" cy="223"/>
            </a:xfrm>
            <a:prstGeom prst="ellipse">
              <a:avLst/>
            </a:prstGeom>
            <a:solidFill>
              <a:schemeClr val="accent1"/>
            </a:solidFill>
            <a:ln w="9525">
              <a:solidFill>
                <a:schemeClr val="tx1"/>
              </a:solidFill>
              <a:round/>
              <a:headEnd/>
              <a:tailEnd/>
            </a:ln>
          </p:spPr>
          <p:txBody>
            <a:bodyPr wrap="none" anchor="ctr"/>
            <a:lstStyle/>
            <a:p>
              <a:pPr algn="ctr"/>
              <a:endParaRPr lang="zh-CN" altLang="zh-CN" sz="2000" b="1"/>
            </a:p>
          </p:txBody>
        </p:sp>
      </p:grpSp>
      <p:grpSp>
        <p:nvGrpSpPr>
          <p:cNvPr id="13" name="Group 266"/>
          <p:cNvGrpSpPr>
            <a:grpSpLocks/>
          </p:cNvGrpSpPr>
          <p:nvPr/>
        </p:nvGrpSpPr>
        <p:grpSpPr bwMode="auto">
          <a:xfrm>
            <a:off x="3913188" y="3717925"/>
            <a:ext cx="1414462" cy="585788"/>
            <a:chOff x="3988" y="1994"/>
            <a:chExt cx="891" cy="369"/>
          </a:xfrm>
        </p:grpSpPr>
        <p:sp>
          <p:nvSpPr>
            <p:cNvPr id="250123" name="Rectangle 267"/>
            <p:cNvSpPr>
              <a:spLocks noChangeArrowheads="1"/>
            </p:cNvSpPr>
            <p:nvPr/>
          </p:nvSpPr>
          <p:spPr bwMode="auto">
            <a:xfrm>
              <a:off x="4693" y="2191"/>
              <a:ext cx="186" cy="172"/>
            </a:xfrm>
            <a:prstGeom prst="rect">
              <a:avLst/>
            </a:prstGeom>
            <a:solidFill>
              <a:schemeClr val="bg1"/>
            </a:solidFill>
            <a:ln w="9525">
              <a:solidFill>
                <a:schemeClr val="tx1"/>
              </a:solidFill>
              <a:miter lim="800000"/>
              <a:headEnd/>
              <a:tailEnd/>
            </a:ln>
            <a:effectLst/>
          </p:spPr>
          <p:txBody>
            <a:bodyPr wrap="none" lIns="0" tIns="0" rIns="0" bIns="0" anchor="ctr"/>
            <a:lstStyle/>
            <a:p>
              <a:pPr algn="ctr">
                <a:defRPr/>
              </a:pPr>
              <a:r>
                <a:rPr lang="en-US" altLang="zh-CN" b="1">
                  <a:effectLst>
                    <a:outerShdw blurRad="38100" dist="38100" dir="2700000" algn="tl">
                      <a:srgbClr val="C0C0C0"/>
                    </a:outerShdw>
                  </a:effectLst>
                  <a:ea typeface="宋体" pitchFamily="2" charset="-122"/>
                </a:rPr>
                <a:t>1</a:t>
              </a:r>
            </a:p>
          </p:txBody>
        </p:sp>
        <p:sp>
          <p:nvSpPr>
            <p:cNvPr id="23603" name="AutoShape 268"/>
            <p:cNvSpPr>
              <a:spLocks noChangeArrowheads="1"/>
            </p:cNvSpPr>
            <p:nvPr/>
          </p:nvSpPr>
          <p:spPr bwMode="auto">
            <a:xfrm>
              <a:off x="3988" y="1994"/>
              <a:ext cx="675" cy="305"/>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sp>
          <p:nvSpPr>
            <p:cNvPr id="23604" name="AutoShape 269"/>
            <p:cNvSpPr>
              <a:spLocks noChangeArrowheads="1"/>
            </p:cNvSpPr>
            <p:nvPr/>
          </p:nvSpPr>
          <p:spPr bwMode="auto">
            <a:xfrm>
              <a:off x="4043" y="2034"/>
              <a:ext cx="253" cy="211"/>
            </a:xfrm>
            <a:prstGeom prst="triangle">
              <a:avLst>
                <a:gd name="adj" fmla="val 50000"/>
              </a:avLst>
            </a:prstGeom>
            <a:solidFill>
              <a:srgbClr val="FFFF66"/>
            </a:solidFill>
            <a:ln w="9525">
              <a:solidFill>
                <a:schemeClr val="tx1"/>
              </a:solidFill>
              <a:miter lim="800000"/>
              <a:headEnd/>
              <a:tailEnd/>
            </a:ln>
          </p:spPr>
          <p:txBody>
            <a:bodyPr wrap="none" anchor="ctr"/>
            <a:lstStyle/>
            <a:p>
              <a:pPr algn="ctr"/>
              <a:endParaRPr lang="zh-CN" altLang="zh-CN" sz="2000" b="1"/>
            </a:p>
          </p:txBody>
        </p:sp>
        <p:sp>
          <p:nvSpPr>
            <p:cNvPr id="23605" name="Rectangle 270"/>
            <p:cNvSpPr>
              <a:spLocks noChangeArrowheads="1"/>
            </p:cNvSpPr>
            <p:nvPr/>
          </p:nvSpPr>
          <p:spPr bwMode="auto">
            <a:xfrm>
              <a:off x="4364" y="2043"/>
              <a:ext cx="212" cy="202"/>
            </a:xfrm>
            <a:prstGeom prst="rect">
              <a:avLst/>
            </a:prstGeom>
            <a:solidFill>
              <a:srgbClr val="99CC00"/>
            </a:solidFill>
            <a:ln w="9525" algn="ctr">
              <a:solidFill>
                <a:schemeClr val="tx1"/>
              </a:solidFill>
              <a:miter lim="800000"/>
              <a:headEnd/>
              <a:tailEnd/>
            </a:ln>
          </p:spPr>
          <p:txBody>
            <a:bodyPr wrap="none" anchor="ctr"/>
            <a:lstStyle/>
            <a:p>
              <a:pPr algn="ctr"/>
              <a:endParaRPr lang="zh-CN" altLang="zh-CN" sz="2000" b="1"/>
            </a:p>
          </p:txBody>
        </p:sp>
      </p:grpSp>
      <p:grpSp>
        <p:nvGrpSpPr>
          <p:cNvPr id="14" name="Group 271"/>
          <p:cNvGrpSpPr>
            <a:grpSpLocks/>
          </p:cNvGrpSpPr>
          <p:nvPr/>
        </p:nvGrpSpPr>
        <p:grpSpPr bwMode="auto">
          <a:xfrm>
            <a:off x="6759575" y="3460750"/>
            <a:ext cx="1414463" cy="585788"/>
            <a:chOff x="3988" y="1994"/>
            <a:chExt cx="891" cy="369"/>
          </a:xfrm>
        </p:grpSpPr>
        <p:sp>
          <p:nvSpPr>
            <p:cNvPr id="250128" name="Rectangle 272"/>
            <p:cNvSpPr>
              <a:spLocks noChangeArrowheads="1"/>
            </p:cNvSpPr>
            <p:nvPr/>
          </p:nvSpPr>
          <p:spPr bwMode="auto">
            <a:xfrm>
              <a:off x="4693" y="2191"/>
              <a:ext cx="186" cy="172"/>
            </a:xfrm>
            <a:prstGeom prst="rect">
              <a:avLst/>
            </a:prstGeom>
            <a:solidFill>
              <a:schemeClr val="bg1"/>
            </a:solidFill>
            <a:ln w="9525">
              <a:solidFill>
                <a:schemeClr val="tx1"/>
              </a:solidFill>
              <a:miter lim="800000"/>
              <a:headEnd/>
              <a:tailEnd/>
            </a:ln>
            <a:effectLst/>
          </p:spPr>
          <p:txBody>
            <a:bodyPr wrap="none" lIns="0" tIns="0" rIns="0" bIns="0" anchor="ctr"/>
            <a:lstStyle/>
            <a:p>
              <a:pPr algn="ctr">
                <a:defRPr/>
              </a:pPr>
              <a:r>
                <a:rPr lang="en-US" altLang="zh-CN" b="1">
                  <a:effectLst>
                    <a:outerShdw blurRad="38100" dist="38100" dir="2700000" algn="tl">
                      <a:srgbClr val="C0C0C0"/>
                    </a:outerShdw>
                  </a:effectLst>
                  <a:ea typeface="宋体" pitchFamily="2" charset="-122"/>
                </a:rPr>
                <a:t>3</a:t>
              </a:r>
            </a:p>
          </p:txBody>
        </p:sp>
        <p:sp>
          <p:nvSpPr>
            <p:cNvPr id="23599" name="AutoShape 273"/>
            <p:cNvSpPr>
              <a:spLocks noChangeArrowheads="1"/>
            </p:cNvSpPr>
            <p:nvPr/>
          </p:nvSpPr>
          <p:spPr bwMode="auto">
            <a:xfrm>
              <a:off x="3988" y="1994"/>
              <a:ext cx="675" cy="305"/>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sp>
          <p:nvSpPr>
            <p:cNvPr id="23600" name="AutoShape 274"/>
            <p:cNvSpPr>
              <a:spLocks noChangeArrowheads="1"/>
            </p:cNvSpPr>
            <p:nvPr/>
          </p:nvSpPr>
          <p:spPr bwMode="auto">
            <a:xfrm>
              <a:off x="4043" y="2034"/>
              <a:ext cx="253" cy="211"/>
            </a:xfrm>
            <a:prstGeom prst="triangle">
              <a:avLst>
                <a:gd name="adj" fmla="val 50000"/>
              </a:avLst>
            </a:prstGeom>
            <a:solidFill>
              <a:srgbClr val="FFFF66"/>
            </a:solidFill>
            <a:ln w="9525">
              <a:solidFill>
                <a:schemeClr val="tx1"/>
              </a:solidFill>
              <a:miter lim="800000"/>
              <a:headEnd/>
              <a:tailEnd/>
            </a:ln>
          </p:spPr>
          <p:txBody>
            <a:bodyPr wrap="none" anchor="ctr"/>
            <a:lstStyle/>
            <a:p>
              <a:pPr algn="ctr"/>
              <a:endParaRPr lang="zh-CN" altLang="zh-CN" sz="2000" b="1"/>
            </a:p>
          </p:txBody>
        </p:sp>
        <p:sp>
          <p:nvSpPr>
            <p:cNvPr id="23601" name="Rectangle 275"/>
            <p:cNvSpPr>
              <a:spLocks noChangeArrowheads="1"/>
            </p:cNvSpPr>
            <p:nvPr/>
          </p:nvSpPr>
          <p:spPr bwMode="auto">
            <a:xfrm>
              <a:off x="4364" y="2043"/>
              <a:ext cx="212" cy="202"/>
            </a:xfrm>
            <a:prstGeom prst="rect">
              <a:avLst/>
            </a:prstGeom>
            <a:solidFill>
              <a:srgbClr val="99CC00"/>
            </a:solidFill>
            <a:ln w="9525" algn="ctr">
              <a:solidFill>
                <a:schemeClr val="tx1"/>
              </a:solidFill>
              <a:miter lim="800000"/>
              <a:headEnd/>
              <a:tailEnd/>
            </a:ln>
          </p:spPr>
          <p:txBody>
            <a:bodyPr wrap="none" anchor="ctr"/>
            <a:lstStyle/>
            <a:p>
              <a:pPr algn="ctr"/>
              <a:endParaRPr lang="zh-CN" altLang="zh-CN" sz="2000" b="1"/>
            </a:p>
          </p:txBody>
        </p:sp>
      </p:grpSp>
      <p:grpSp>
        <p:nvGrpSpPr>
          <p:cNvPr id="15" name="Group 276"/>
          <p:cNvGrpSpPr>
            <a:grpSpLocks/>
          </p:cNvGrpSpPr>
          <p:nvPr/>
        </p:nvGrpSpPr>
        <p:grpSpPr bwMode="auto">
          <a:xfrm>
            <a:off x="1808163" y="2878138"/>
            <a:ext cx="1414462" cy="585787"/>
            <a:chOff x="3993" y="2443"/>
            <a:chExt cx="891" cy="369"/>
          </a:xfrm>
        </p:grpSpPr>
        <p:sp>
          <p:nvSpPr>
            <p:cNvPr id="250133" name="Rectangle 277"/>
            <p:cNvSpPr>
              <a:spLocks noChangeArrowheads="1"/>
            </p:cNvSpPr>
            <p:nvPr/>
          </p:nvSpPr>
          <p:spPr bwMode="auto">
            <a:xfrm>
              <a:off x="4698" y="2640"/>
              <a:ext cx="186" cy="172"/>
            </a:xfrm>
            <a:prstGeom prst="rect">
              <a:avLst/>
            </a:prstGeom>
            <a:solidFill>
              <a:schemeClr val="bg1"/>
            </a:solidFill>
            <a:ln w="9525">
              <a:solidFill>
                <a:schemeClr val="tx1"/>
              </a:solidFill>
              <a:miter lim="800000"/>
              <a:headEnd/>
              <a:tailEnd/>
            </a:ln>
            <a:effectLst/>
          </p:spPr>
          <p:txBody>
            <a:bodyPr wrap="none" lIns="0" tIns="0" rIns="0" bIns="0" anchor="ctr"/>
            <a:lstStyle/>
            <a:p>
              <a:pPr algn="ctr">
                <a:defRPr/>
              </a:pPr>
              <a:r>
                <a:rPr lang="en-US" altLang="zh-CN" b="1">
                  <a:effectLst>
                    <a:outerShdw blurRad="38100" dist="38100" dir="2700000" algn="tl">
                      <a:srgbClr val="C0C0C0"/>
                    </a:outerShdw>
                  </a:effectLst>
                  <a:ea typeface="宋体" pitchFamily="2" charset="-122"/>
                </a:rPr>
                <a:t>1</a:t>
              </a:r>
            </a:p>
          </p:txBody>
        </p:sp>
        <p:sp>
          <p:nvSpPr>
            <p:cNvPr id="23595" name="AutoShape 278"/>
            <p:cNvSpPr>
              <a:spLocks noChangeArrowheads="1"/>
            </p:cNvSpPr>
            <p:nvPr/>
          </p:nvSpPr>
          <p:spPr bwMode="auto">
            <a:xfrm>
              <a:off x="3993" y="2443"/>
              <a:ext cx="675" cy="305"/>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zh-CN" altLang="zh-CN"/>
            </a:p>
          </p:txBody>
        </p:sp>
        <p:sp>
          <p:nvSpPr>
            <p:cNvPr id="23596" name="Rectangle 279"/>
            <p:cNvSpPr>
              <a:spLocks noChangeArrowheads="1"/>
            </p:cNvSpPr>
            <p:nvPr/>
          </p:nvSpPr>
          <p:spPr bwMode="auto">
            <a:xfrm>
              <a:off x="4369" y="2482"/>
              <a:ext cx="212" cy="202"/>
            </a:xfrm>
            <a:prstGeom prst="rect">
              <a:avLst/>
            </a:prstGeom>
            <a:solidFill>
              <a:srgbClr val="99CC00"/>
            </a:solidFill>
            <a:ln w="9525" algn="ctr">
              <a:solidFill>
                <a:schemeClr val="tx1"/>
              </a:solidFill>
              <a:miter lim="800000"/>
              <a:headEnd/>
              <a:tailEnd/>
            </a:ln>
          </p:spPr>
          <p:txBody>
            <a:bodyPr wrap="none" anchor="ctr"/>
            <a:lstStyle/>
            <a:p>
              <a:pPr algn="ctr"/>
              <a:endParaRPr lang="zh-CN" altLang="zh-CN" sz="2000" b="1"/>
            </a:p>
          </p:txBody>
        </p:sp>
        <p:sp>
          <p:nvSpPr>
            <p:cNvPr id="23597" name="Oval 280"/>
            <p:cNvSpPr>
              <a:spLocks noChangeArrowheads="1"/>
            </p:cNvSpPr>
            <p:nvPr/>
          </p:nvSpPr>
          <p:spPr bwMode="auto">
            <a:xfrm>
              <a:off x="4060" y="2471"/>
              <a:ext cx="233" cy="223"/>
            </a:xfrm>
            <a:prstGeom prst="ellipse">
              <a:avLst/>
            </a:prstGeom>
            <a:solidFill>
              <a:schemeClr val="accent1"/>
            </a:solidFill>
            <a:ln w="9525">
              <a:solidFill>
                <a:schemeClr val="tx1"/>
              </a:solidFill>
              <a:round/>
              <a:headEnd/>
              <a:tailEnd/>
            </a:ln>
          </p:spPr>
          <p:txBody>
            <a:bodyPr wrap="none" anchor="ctr"/>
            <a:lstStyle/>
            <a:p>
              <a:pPr algn="ctr"/>
              <a:endParaRPr lang="zh-CN" altLang="zh-CN" sz="2000" b="1"/>
            </a:p>
          </p:txBody>
        </p:sp>
      </p:grpSp>
      <p:sp>
        <p:nvSpPr>
          <p:cNvPr id="250137" name="Rectangle 281"/>
          <p:cNvSpPr>
            <a:spLocks noChangeArrowheads="1"/>
          </p:cNvSpPr>
          <p:nvPr/>
        </p:nvSpPr>
        <p:spPr bwMode="auto">
          <a:xfrm>
            <a:off x="3794125" y="2133600"/>
            <a:ext cx="1604963" cy="7397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50138" name="Rectangle 282"/>
          <p:cNvSpPr>
            <a:spLocks noChangeArrowheads="1"/>
          </p:cNvSpPr>
          <p:nvPr/>
        </p:nvSpPr>
        <p:spPr bwMode="auto">
          <a:xfrm>
            <a:off x="3794125" y="3008313"/>
            <a:ext cx="1604963" cy="1384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50140" name="Rectangle 284"/>
          <p:cNvSpPr>
            <a:spLocks noChangeArrowheads="1"/>
          </p:cNvSpPr>
          <p:nvPr/>
        </p:nvSpPr>
        <p:spPr bwMode="auto">
          <a:xfrm>
            <a:off x="3795713" y="4572000"/>
            <a:ext cx="1604962" cy="7397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19" name="Flowchart: Process 4"/>
          <p:cNvSpPr/>
          <p:nvPr/>
        </p:nvSpPr>
        <p:spPr>
          <a:xfrm>
            <a:off x="5334000" y="5486400"/>
            <a:ext cx="2286000" cy="1066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a:t>How to deal with the long list?</a:t>
            </a:r>
          </a:p>
        </p:txBody>
      </p:sp>
      <p:sp>
        <p:nvSpPr>
          <p:cNvPr id="96" name="页脚占位符 1"/>
          <p:cNvSpPr>
            <a:spLocks noGrp="1"/>
          </p:cNvSpPr>
          <p:nvPr>
            <p:ph type="ftr" sz="quarter" idx="11"/>
          </p:nvPr>
        </p:nvSpPr>
        <p:spPr/>
        <p:txBody>
          <a:bodyPr/>
          <a:lstStyle/>
          <a:p>
            <a:pPr>
              <a:defRPr/>
            </a:pPr>
            <a:r>
              <a:rPr lang="en-US" dirty="0" smtClean="0"/>
              <a:t>From Jimmy Lin’s slides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9929"/>
                                        </p:tgtEl>
                                        <p:attrNameLst>
                                          <p:attrName>style.visibility</p:attrName>
                                        </p:attrNameLst>
                                      </p:cBhvr>
                                      <p:to>
                                        <p:strVal val="visible"/>
                                      </p:to>
                                    </p:set>
                                    <p:animEffect transition="in" filter="dissolve">
                                      <p:cBhvr>
                                        <p:cTn id="7" dur="500"/>
                                        <p:tgtEl>
                                          <p:spTgt spid="24992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9953"/>
                                        </p:tgtEl>
                                        <p:attrNameLst>
                                          <p:attrName>style.visibility</p:attrName>
                                        </p:attrNameLst>
                                      </p:cBhvr>
                                      <p:to>
                                        <p:strVal val="visible"/>
                                      </p:to>
                                    </p:set>
                                    <p:animEffect transition="in" filter="dissolve">
                                      <p:cBhvr>
                                        <p:cTn id="10" dur="500"/>
                                        <p:tgtEl>
                                          <p:spTgt spid="249953"/>
                                        </p:tgtEl>
                                      </p:cBhvr>
                                    </p:animEffect>
                                  </p:childTnLst>
                                </p:cTn>
                              </p:par>
                              <p:par>
                                <p:cTn id="11" presetID="9"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dissolve">
                                      <p:cBhvr>
                                        <p:cTn id="18" dur="500"/>
                                        <p:tgtEl>
                                          <p:spTgt spid="2"/>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49952"/>
                                        </p:tgtEl>
                                        <p:attrNameLst>
                                          <p:attrName>style.visibility</p:attrName>
                                        </p:attrNameLst>
                                      </p:cBhvr>
                                      <p:to>
                                        <p:strVal val="visible"/>
                                      </p:to>
                                    </p:set>
                                    <p:animEffect transition="in" filter="dissolve">
                                      <p:cBhvr>
                                        <p:cTn id="21" dur="500"/>
                                        <p:tgtEl>
                                          <p:spTgt spid="24995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49930"/>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50037"/>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7"/>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par>
                                <p:cTn id="34" presetID="49" presetClass="path" presetSubtype="0" accel="50000" decel="50000" fill="hold" nodeType="withEffect">
                                  <p:stCondLst>
                                    <p:cond delay="0"/>
                                  </p:stCondLst>
                                  <p:childTnLst>
                                    <p:animMotion origin="layout" path="M 3.33333E-6 2.71676E-6 L 0.23055 0.08532 " pathEditMode="relative" rAng="0" ptsTypes="AA">
                                      <p:cBhvr>
                                        <p:cTn id="35" dur="2000" fill="hold"/>
                                        <p:tgtEl>
                                          <p:spTgt spid="8"/>
                                        </p:tgtEl>
                                        <p:attrNameLst>
                                          <p:attrName>ppt_x</p:attrName>
                                          <p:attrName>ppt_y</p:attrName>
                                        </p:attrNameLst>
                                      </p:cBhvr>
                                      <p:rCtr x="11528" y="4254"/>
                                    </p:animMotion>
                                  </p:childTnLst>
                                </p:cTn>
                              </p:par>
                              <p:par>
                                <p:cTn id="36" presetID="1" presetClass="entr" presetSubtype="0" fill="hold" nodeType="withEffect">
                                  <p:stCondLst>
                                    <p:cond delay="0"/>
                                  </p:stCondLst>
                                  <p:childTnLst>
                                    <p:set>
                                      <p:cBhvr>
                                        <p:cTn id="37" dur="1" fill="hold">
                                          <p:stCondLst>
                                            <p:cond delay="0"/>
                                          </p:stCondLst>
                                        </p:cTn>
                                        <p:tgtEl>
                                          <p:spTgt spid="9"/>
                                        </p:tgtEl>
                                        <p:attrNameLst>
                                          <p:attrName>style.visibility</p:attrName>
                                        </p:attrNameLst>
                                      </p:cBhvr>
                                      <p:to>
                                        <p:strVal val="visible"/>
                                      </p:to>
                                    </p:set>
                                  </p:childTnLst>
                                </p:cTn>
                              </p:par>
                              <p:par>
                                <p:cTn id="38" presetID="49" presetClass="path" presetSubtype="0" accel="50000" decel="50000" fill="hold" nodeType="withEffect">
                                  <p:stCondLst>
                                    <p:cond delay="0"/>
                                  </p:stCondLst>
                                  <p:childTnLst>
                                    <p:animMotion origin="layout" path="M 1.66667E-6 5.20231E-7 L 0.23055 0.12277 " pathEditMode="relative" rAng="0" ptsTypes="AA">
                                      <p:cBhvr>
                                        <p:cTn id="39" dur="2000" fill="hold"/>
                                        <p:tgtEl>
                                          <p:spTgt spid="9"/>
                                        </p:tgtEl>
                                        <p:attrNameLst>
                                          <p:attrName>ppt_x</p:attrName>
                                          <p:attrName>ppt_y</p:attrName>
                                        </p:attrNameLst>
                                      </p:cBhvr>
                                      <p:rCtr x="11528" y="6127"/>
                                    </p:animMotion>
                                  </p:childTnLst>
                                </p:cTn>
                              </p:par>
                              <p:par>
                                <p:cTn id="40" presetID="56" presetClass="path" presetSubtype="0" accel="50000" decel="50000" fill="hold" nodeType="withEffect">
                                  <p:stCondLst>
                                    <p:cond delay="0"/>
                                  </p:stCondLst>
                                  <p:childTnLst>
                                    <p:animMotion origin="layout" path="M -2.22222E-6 2.77457E-6 L 0.23403 -0.2911 " pathEditMode="relative" rAng="0" ptsTypes="AA">
                                      <p:cBhvr>
                                        <p:cTn id="41" dur="2000" fill="hold"/>
                                        <p:tgtEl>
                                          <p:spTgt spid="6"/>
                                        </p:tgtEl>
                                        <p:attrNameLst>
                                          <p:attrName>ppt_x</p:attrName>
                                          <p:attrName>ppt_y</p:attrName>
                                        </p:attrNameLst>
                                      </p:cBhvr>
                                      <p:rCtr x="11701" y="-14566"/>
                                    </p:animMotion>
                                  </p:childTnLst>
                                </p:cTn>
                              </p:par>
                              <p:par>
                                <p:cTn id="42" presetID="49" presetClass="path" presetSubtype="0" accel="50000" decel="50000" fill="hold" nodeType="withEffect">
                                  <p:stCondLst>
                                    <p:cond delay="0"/>
                                  </p:stCondLst>
                                  <p:childTnLst>
                                    <p:animMotion origin="layout" path="M 0.0033 -0.00717 L 0.23038 0.26035 " pathEditMode="relative" rAng="0" ptsTypes="AA">
                                      <p:cBhvr>
                                        <p:cTn id="43" dur="2000" fill="hold"/>
                                        <p:tgtEl>
                                          <p:spTgt spid="15"/>
                                        </p:tgtEl>
                                        <p:attrNameLst>
                                          <p:attrName>ppt_x</p:attrName>
                                          <p:attrName>ppt_y</p:attrName>
                                        </p:attrNameLst>
                                      </p:cBhvr>
                                      <p:rCtr x="11354" y="13364"/>
                                    </p:animMotion>
                                  </p:childTnLst>
                                </p:cTn>
                              </p:par>
                            </p:childTnLst>
                          </p:cTn>
                        </p:par>
                        <p:par>
                          <p:cTn id="44" fill="hold" nodeType="afterGroup">
                            <p:stCondLst>
                              <p:cond delay="2000"/>
                            </p:stCondLst>
                            <p:childTnLst>
                              <p:par>
                                <p:cTn id="45" presetID="1" presetClass="entr" presetSubtype="0" fill="hold" grpId="0" nodeType="afterEffect">
                                  <p:stCondLst>
                                    <p:cond delay="0"/>
                                  </p:stCondLst>
                                  <p:childTnLst>
                                    <p:set>
                                      <p:cBhvr>
                                        <p:cTn id="46" dur="1" fill="hold">
                                          <p:stCondLst>
                                            <p:cond delay="0"/>
                                          </p:stCondLst>
                                        </p:cTn>
                                        <p:tgtEl>
                                          <p:spTgt spid="2501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013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0140"/>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99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5003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par>
                                <p:cTn id="65" presetID="63" presetClass="path" presetSubtype="0" accel="50000" decel="50000" fill="hold" nodeType="withEffect">
                                  <p:stCondLst>
                                    <p:cond delay="0"/>
                                  </p:stCondLst>
                                  <p:childTnLst>
                                    <p:animMotion origin="layout" path="M 0.00104 4.79769E-6 L 0.31424 4.79769E-6 " pathEditMode="relative" rAng="0" ptsTypes="AA">
                                      <p:cBhvr>
                                        <p:cTn id="66" dur="2000" fill="hold"/>
                                        <p:tgtEl>
                                          <p:spTgt spid="10"/>
                                        </p:tgtEl>
                                        <p:attrNameLst>
                                          <p:attrName>ppt_x</p:attrName>
                                          <p:attrName>ppt_y</p:attrName>
                                        </p:attrNameLst>
                                      </p:cBhvr>
                                      <p:rCtr x="15660" y="0"/>
                                    </p:animMotion>
                                  </p:childTnLst>
                                </p:cTn>
                              </p:par>
                              <p:par>
                                <p:cTn id="67" presetID="63" presetClass="path" presetSubtype="0" accel="50000" decel="50000" fill="hold" nodeType="withEffect">
                                  <p:stCondLst>
                                    <p:cond delay="0"/>
                                  </p:stCondLst>
                                  <p:childTnLst>
                                    <p:animMotion origin="layout" path="M -0.00018 -0.00023 L 0.30954 -0.00023 " pathEditMode="relative" rAng="0" ptsTypes="AA">
                                      <p:cBhvr>
                                        <p:cTn id="68" dur="2000" fill="hold"/>
                                        <p:tgtEl>
                                          <p:spTgt spid="12"/>
                                        </p:tgtEl>
                                        <p:attrNameLst>
                                          <p:attrName>ppt_x</p:attrName>
                                          <p:attrName>ppt_y</p:attrName>
                                        </p:attrNameLst>
                                      </p:cBhvr>
                                      <p:rCtr x="15486" y="0"/>
                                    </p:animMotion>
                                  </p:childTnLst>
                                </p:cTn>
                              </p:par>
                              <p:par>
                                <p:cTn id="69" presetID="49" presetClass="path" presetSubtype="0" accel="50000" decel="50000" fill="hold" nodeType="withEffect">
                                  <p:stCondLst>
                                    <p:cond delay="0"/>
                                  </p:stCondLst>
                                  <p:childTnLst>
                                    <p:animMotion origin="layout" path="M 0.00104 0.00023 L 0.31424 0.05318 " pathEditMode="relative" rAng="0" ptsTypes="AA">
                                      <p:cBhvr>
                                        <p:cTn id="70" dur="2000" fill="hold"/>
                                        <p:tgtEl>
                                          <p:spTgt spid="11"/>
                                        </p:tgtEl>
                                        <p:attrNameLst>
                                          <p:attrName>ppt_x</p:attrName>
                                          <p:attrName>ppt_y</p:attrName>
                                        </p:attrNameLst>
                                      </p:cBhvr>
                                      <p:rCtr x="15660" y="2636"/>
                                    </p:animMotion>
                                  </p:childTnLst>
                                </p:cTn>
                              </p:par>
                              <p:par>
                                <p:cTn id="71" presetID="56" presetClass="path" presetSubtype="0" accel="50000" decel="50000" fill="hold" nodeType="withEffect">
                                  <p:stCondLst>
                                    <p:cond delay="0"/>
                                  </p:stCondLst>
                                  <p:childTnLst>
                                    <p:animMotion origin="layout" path="M 0 1.04046E-6 L 0.31146 -0.03838 " pathEditMode="relative" rAng="0" ptsTypes="AA">
                                      <p:cBhvr>
                                        <p:cTn id="72" dur="2000" fill="hold"/>
                                        <p:tgtEl>
                                          <p:spTgt spid="13"/>
                                        </p:tgtEl>
                                        <p:attrNameLst>
                                          <p:attrName>ppt_x</p:attrName>
                                          <p:attrName>ppt_y</p:attrName>
                                        </p:attrNameLst>
                                      </p:cBhvr>
                                      <p:rCtr x="15573" y="-1919"/>
                                    </p:animMotion>
                                  </p:childTnLst>
                                </p:cTn>
                              </p:par>
                            </p:childTnLst>
                          </p:cTn>
                        </p:par>
                        <p:par>
                          <p:cTn id="73" fill="hold" nodeType="afterGroup">
                            <p:stCondLst>
                              <p:cond delay="2000"/>
                            </p:stCondLst>
                            <p:childTnLst>
                              <p:par>
                                <p:cTn id="74" presetID="1" presetClass="exit" presetSubtype="0" fill="hold" nodeType="afterEffect">
                                  <p:stCondLst>
                                    <p:cond delay="0"/>
                                  </p:stCondLst>
                                  <p:childTnLst>
                                    <p:set>
                                      <p:cBhvr>
                                        <p:cTn id="75" dur="1" fill="hold">
                                          <p:stCondLst>
                                            <p:cond delay="0"/>
                                          </p:stCondLst>
                                        </p:cTn>
                                        <p:tgtEl>
                                          <p:spTgt spid="11"/>
                                        </p:tgtEl>
                                        <p:attrNameLst>
                                          <p:attrName>style.visibility</p:attrName>
                                        </p:attrNameLst>
                                      </p:cBhvr>
                                      <p:to>
                                        <p:strVal val="hidden"/>
                                      </p:to>
                                    </p:set>
                                  </p:childTnLst>
                                </p:cTn>
                              </p:par>
                              <p:par>
                                <p:cTn id="76" presetID="1" presetClass="exit" presetSubtype="0" fill="hold" nodeType="withEffect">
                                  <p:stCondLst>
                                    <p:cond delay="0"/>
                                  </p:stCondLst>
                                  <p:childTnLst>
                                    <p:set>
                                      <p:cBhvr>
                                        <p:cTn id="77" dur="1" fill="hold">
                                          <p:stCondLst>
                                            <p:cond delay="0"/>
                                          </p:stCondLst>
                                        </p:cTn>
                                        <p:tgtEl>
                                          <p:spTgt spid="13"/>
                                        </p:tgtEl>
                                        <p:attrNameLst>
                                          <p:attrName>style.visibility</p:attrName>
                                        </p:attrNameLst>
                                      </p:cBhvr>
                                      <p:to>
                                        <p:strVal val="hidden"/>
                                      </p:to>
                                    </p:set>
                                  </p:childTnLst>
                                </p:cTn>
                              </p:par>
                            </p:childTnLst>
                          </p:cTn>
                        </p:par>
                        <p:par>
                          <p:cTn id="78" fill="hold" nodeType="afterGroup">
                            <p:stCondLst>
                              <p:cond delay="2000"/>
                            </p:stCondLst>
                            <p:childTnLst>
                              <p:par>
                                <p:cTn id="79" presetID="9" presetClass="entr" presetSubtype="0" fill="hold" nodeType="after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dissolve">
                                      <p:cBhvr>
                                        <p:cTn id="81" dur="500"/>
                                        <p:tgtEl>
                                          <p:spTgt spid="14"/>
                                        </p:tgtEl>
                                      </p:cBhvr>
                                    </p:animEffect>
                                  </p:childTnLst>
                                </p:cTn>
                              </p:par>
                              <p:par>
                                <p:cTn id="82" presetID="1" presetClass="entr" presetSubtype="0" fill="hold" nodeType="withEffect">
                                  <p:stCondLst>
                                    <p:cond delay="0"/>
                                  </p:stCondLst>
                                  <p:childTnLst>
                                    <p:set>
                                      <p:cBhvr>
                                        <p:cTn id="83"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929" grpId="0" animBg="1"/>
      <p:bldP spid="249930" grpId="0" animBg="1"/>
      <p:bldP spid="249931" grpId="0" animBg="1"/>
      <p:bldP spid="249952" grpId="0" animBg="1"/>
      <p:bldP spid="249953" grpId="0" animBg="1"/>
      <p:bldP spid="250037" grpId="0" animBg="1"/>
      <p:bldP spid="250038" grpId="0" animBg="1"/>
      <p:bldP spid="250137" grpId="0" animBg="1"/>
      <p:bldP spid="250138" grpId="0" animBg="1"/>
      <p:bldP spid="25014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zh-CN" sz="4000" b="1" smtClean="0">
                <a:latin typeface="Times New Roman" pitchFamily="18" charset="0"/>
                <a:cs typeface="Times New Roman" pitchFamily="18" charset="0"/>
              </a:rPr>
              <a:t>Outline</a:t>
            </a:r>
          </a:p>
        </p:txBody>
      </p:sp>
      <p:sp>
        <p:nvSpPr>
          <p:cNvPr id="3" name="Content Placeholder 2"/>
          <p:cNvSpPr>
            <a:spLocks noGrp="1"/>
          </p:cNvSpPr>
          <p:nvPr>
            <p:ph idx="1"/>
          </p:nvPr>
        </p:nvSpPr>
        <p:spPr>
          <a:xfrm>
            <a:off x="457200" y="1447800"/>
            <a:ext cx="8229600" cy="4678363"/>
          </a:xfrm>
        </p:spPr>
        <p:txBody>
          <a:bodyPr/>
          <a:lstStyle/>
          <a:p>
            <a:pPr>
              <a:lnSpc>
                <a:spcPct val="90000"/>
              </a:lnSpc>
              <a:buFont typeface="Wingdings" pitchFamily="2" charset="2"/>
              <a:buChar char="v"/>
              <a:defRPr/>
            </a:pPr>
            <a:r>
              <a:rPr lang="en-US" sz="2600" b="1" i="1" dirty="0" err="1" smtClean="0"/>
              <a:t>Hadoop</a:t>
            </a:r>
            <a:r>
              <a:rPr lang="en-US" sz="2600" b="1" i="1" dirty="0" smtClean="0"/>
              <a:t> Basics</a:t>
            </a:r>
          </a:p>
          <a:p>
            <a:pPr lvl="1">
              <a:lnSpc>
                <a:spcPct val="90000"/>
              </a:lnSpc>
              <a:buFont typeface="Wingdings" pitchFamily="2" charset="2"/>
              <a:buChar char="v"/>
              <a:defRPr/>
            </a:pPr>
            <a:endParaRPr lang="en-US" sz="2200" b="1" i="1" dirty="0" smtClean="0"/>
          </a:p>
          <a:p>
            <a:pPr>
              <a:lnSpc>
                <a:spcPct val="90000"/>
              </a:lnSpc>
              <a:buFont typeface="Wingdings" pitchFamily="2" charset="2"/>
              <a:buChar char="v"/>
              <a:defRPr/>
            </a:pPr>
            <a:r>
              <a:rPr lang="en-US" sz="2600" b="1" i="1" dirty="0" smtClean="0"/>
              <a:t>Case Study</a:t>
            </a:r>
          </a:p>
          <a:p>
            <a:pPr lvl="1">
              <a:lnSpc>
                <a:spcPct val="90000"/>
              </a:lnSpc>
              <a:buFont typeface="Wingdings" pitchFamily="2" charset="2"/>
              <a:buChar char="v"/>
              <a:defRPr/>
            </a:pPr>
            <a:r>
              <a:rPr lang="en-US" sz="2200" b="1" i="1" dirty="0" smtClean="0"/>
              <a:t>Word Count</a:t>
            </a:r>
          </a:p>
          <a:p>
            <a:pPr lvl="1">
              <a:lnSpc>
                <a:spcPct val="90000"/>
              </a:lnSpc>
              <a:buFont typeface="Wingdings" pitchFamily="2" charset="2"/>
              <a:buChar char="v"/>
              <a:defRPr/>
            </a:pPr>
            <a:r>
              <a:rPr lang="en-US" sz="2200" b="1" i="1" dirty="0" smtClean="0"/>
              <a:t>Pairwise Similarity</a:t>
            </a:r>
          </a:p>
          <a:p>
            <a:pPr lvl="1">
              <a:lnSpc>
                <a:spcPct val="90000"/>
              </a:lnSpc>
              <a:buFont typeface="Wingdings" pitchFamily="2" charset="2"/>
              <a:buChar char="v"/>
              <a:defRPr/>
            </a:pPr>
            <a:r>
              <a:rPr lang="en-US" sz="2200" b="1" i="1" dirty="0" smtClean="0"/>
              <a:t>PageRank</a:t>
            </a:r>
          </a:p>
          <a:p>
            <a:pPr lvl="1">
              <a:lnSpc>
                <a:spcPct val="90000"/>
              </a:lnSpc>
              <a:buFont typeface="Wingdings" pitchFamily="2" charset="2"/>
              <a:buChar char="v"/>
              <a:defRPr/>
            </a:pPr>
            <a:r>
              <a:rPr lang="en-US" sz="2200" b="1" i="1" dirty="0" smtClean="0">
                <a:solidFill>
                  <a:schemeClr val="bg1">
                    <a:lumMod val="75000"/>
                  </a:schemeClr>
                </a:solidFill>
              </a:rPr>
              <a:t>K-Means Clustering</a:t>
            </a:r>
          </a:p>
          <a:p>
            <a:pPr lvl="1">
              <a:lnSpc>
                <a:spcPct val="90000"/>
              </a:lnSpc>
              <a:buFont typeface="Wingdings" pitchFamily="2" charset="2"/>
              <a:buChar char="v"/>
              <a:defRPr/>
            </a:pPr>
            <a:r>
              <a:rPr lang="en-US" sz="2200" b="1" i="1" dirty="0" smtClean="0">
                <a:solidFill>
                  <a:schemeClr val="bg1">
                    <a:lumMod val="75000"/>
                  </a:schemeClr>
                </a:solidFill>
              </a:rPr>
              <a:t>Matrix Factorization</a:t>
            </a:r>
          </a:p>
          <a:p>
            <a:pPr lvl="1">
              <a:lnSpc>
                <a:spcPct val="90000"/>
              </a:lnSpc>
              <a:buFont typeface="Wingdings" pitchFamily="2" charset="2"/>
              <a:buChar char="v"/>
              <a:defRPr/>
            </a:pPr>
            <a:r>
              <a:rPr lang="en-US" sz="2200" b="1" i="1" dirty="0" smtClean="0">
                <a:solidFill>
                  <a:schemeClr val="bg1">
                    <a:lumMod val="75000"/>
                  </a:schemeClr>
                </a:solidFill>
              </a:rPr>
              <a:t>Cluster Coefficient</a:t>
            </a:r>
          </a:p>
          <a:p>
            <a:pPr lvl="1">
              <a:lnSpc>
                <a:spcPct val="90000"/>
              </a:lnSpc>
              <a:buFont typeface="Wingdings" pitchFamily="2" charset="2"/>
              <a:buChar char="v"/>
              <a:defRPr/>
            </a:pPr>
            <a:endParaRPr lang="en-US" sz="18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Resource Entries to ML labs</a:t>
            </a:r>
            <a:endParaRPr lang="en-US" sz="22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Advanced Topics</a:t>
            </a:r>
            <a:endParaRPr lang="en-US" sz="22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Q&amp;A</a:t>
            </a:r>
            <a:endParaRPr lang="en-US" sz="2600" b="1" i="1" dirty="0">
              <a:solidFill>
                <a:schemeClr val="bg1">
                  <a:lumMod val="75000"/>
                </a:schemeClr>
              </a:solidFill>
            </a:endParaRPr>
          </a:p>
        </p:txBody>
      </p:sp>
      <p:sp>
        <p:nvSpPr>
          <p:cNvPr id="5" name="Slide Number Placeholder 4"/>
          <p:cNvSpPr>
            <a:spLocks noGrp="1"/>
          </p:cNvSpPr>
          <p:nvPr>
            <p:ph type="sldNum" sz="quarter" idx="12"/>
          </p:nvPr>
        </p:nvSpPr>
        <p:spPr/>
        <p:txBody>
          <a:bodyPr/>
          <a:lstStyle/>
          <a:p>
            <a:pPr>
              <a:defRPr/>
            </a:pPr>
            <a:fld id="{7821BDD8-0F4D-4EFF-A828-8E225BC4542E}"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zh-CN" sz="4000" b="1" smtClean="0">
                <a:latin typeface="Times New Roman" pitchFamily="18" charset="0"/>
                <a:cs typeface="Times New Roman" pitchFamily="18" charset="0"/>
              </a:rPr>
              <a:t>PageRank</a:t>
            </a:r>
          </a:p>
        </p:txBody>
      </p:sp>
      <p:sp>
        <p:nvSpPr>
          <p:cNvPr id="25603" name="Content Placeholder 2"/>
          <p:cNvSpPr>
            <a:spLocks noGrp="1"/>
          </p:cNvSpPr>
          <p:nvPr>
            <p:ph idx="1"/>
          </p:nvPr>
        </p:nvSpPr>
        <p:spPr>
          <a:xfrm>
            <a:off x="457200" y="1524000"/>
            <a:ext cx="8229600" cy="4602163"/>
          </a:xfrm>
        </p:spPr>
        <p:txBody>
          <a:bodyPr/>
          <a:lstStyle/>
          <a:p>
            <a:pPr>
              <a:lnSpc>
                <a:spcPct val="90000"/>
              </a:lnSpc>
              <a:buFont typeface="Wingdings" pitchFamily="2" charset="2"/>
              <a:buChar char="v"/>
            </a:pPr>
            <a:r>
              <a:rPr lang="en-US" altLang="zh-CN" sz="2600" b="1" i="1" smtClean="0">
                <a:solidFill>
                  <a:srgbClr val="000000"/>
                </a:solidFill>
              </a:rPr>
              <a:t>PageRank – an information propagation model</a:t>
            </a:r>
          </a:p>
        </p:txBody>
      </p:sp>
      <p:pic>
        <p:nvPicPr>
          <p:cNvPr id="25604" name="Picture 2" descr="pagera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86000"/>
            <a:ext cx="5334000" cy="384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Process 4"/>
          <p:cNvSpPr/>
          <p:nvPr/>
        </p:nvSpPr>
        <p:spPr>
          <a:xfrm>
            <a:off x="6019800" y="4800600"/>
            <a:ext cx="2286000" cy="1066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a:t>Intensive access of neighborhood list</a:t>
            </a:r>
          </a:p>
        </p:txBody>
      </p:sp>
      <p:sp>
        <p:nvSpPr>
          <p:cNvPr id="2" name="Slide Number Placeholder 1"/>
          <p:cNvSpPr>
            <a:spLocks noGrp="1"/>
          </p:cNvSpPr>
          <p:nvPr>
            <p:ph type="sldNum" sz="quarter" idx="12"/>
          </p:nvPr>
        </p:nvSpPr>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fld id="{55E84D7E-B96E-4D1C-B18F-435C26538122}" type="slidenum">
              <a:rPr lang="en-US" altLang="zh-CN">
                <a:solidFill>
                  <a:srgbClr val="898989"/>
                </a:solidFill>
              </a:rPr>
              <a:pPr eaLnBrk="1" hangingPunct="1">
                <a:defRPr/>
              </a:pPr>
              <a:t>22</a:t>
            </a:fld>
            <a:endParaRPr lang="en-US" altLang="zh-CN">
              <a:solidFill>
                <a:srgbClr val="898989"/>
              </a:solidFill>
            </a:endParaRPr>
          </a:p>
        </p:txBody>
      </p:sp>
      <p:pic>
        <p:nvPicPr>
          <p:cNvPr id="25607" name="Picture 2" descr="PR(p_i) = \frac{1-d}{N} + d \sum_{p_j \in M(p_i)} \frac{PR (p_j)}{L(p_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430463"/>
            <a:ext cx="37655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5"/>
          <p:cNvSpPr>
            <a:spLocks noGrp="1"/>
          </p:cNvSpPr>
          <p:nvPr>
            <p:ph type="title"/>
          </p:nvPr>
        </p:nvSpPr>
        <p:spPr/>
        <p:txBody>
          <a:bodyPr/>
          <a:lstStyle/>
          <a:p>
            <a:pPr eaLnBrk="1" hangingPunct="1"/>
            <a:r>
              <a:rPr lang="en-US" altLang="zh-CN" sz="4000" b="1" smtClean="0">
                <a:latin typeface="Times New Roman" pitchFamily="18" charset="0"/>
                <a:cs typeface="Times New Roman" pitchFamily="18" charset="0"/>
              </a:rPr>
              <a:t>PageRank with MapReduce</a:t>
            </a:r>
          </a:p>
        </p:txBody>
      </p:sp>
      <p:graphicFrame>
        <p:nvGraphicFramePr>
          <p:cNvPr id="297" name="Table 296"/>
          <p:cNvGraphicFramePr>
            <a:graphicFrameLocks noGrp="1"/>
          </p:cNvGraphicFramePr>
          <p:nvPr/>
        </p:nvGraphicFramePr>
        <p:xfrm>
          <a:off x="6781800" y="1765300"/>
          <a:ext cx="1447800" cy="279400"/>
        </p:xfrm>
        <a:graphic>
          <a:graphicData uri="http://schemas.openxmlformats.org/drawingml/2006/table">
            <a:tbl>
              <a:tblPr firstRow="1" bandRow="1"/>
              <a:tblGrid>
                <a:gridCol w="1447800"/>
              </a:tblGrid>
              <a:tr h="279400">
                <a:tc>
                  <a:txBody>
                    <a:bodyPr/>
                    <a:lstStyle>
                      <a:defPPr>
                        <a:defRPr lang="en-US"/>
                      </a:defPPr>
                      <a:lvl1pPr marL="0" algn="l" defTabSz="914259" rtl="0" eaLnBrk="1" latinLnBrk="0" hangingPunct="1">
                        <a:defRPr sz="1800" kern="1200">
                          <a:solidFill>
                            <a:schemeClr val="tx1"/>
                          </a:solidFill>
                          <a:latin typeface="Calibri"/>
                        </a:defRPr>
                      </a:lvl1pPr>
                      <a:lvl2pPr marL="457130" algn="l" defTabSz="914259" rtl="0" eaLnBrk="1" latinLnBrk="0" hangingPunct="1">
                        <a:defRPr sz="1800" kern="1200">
                          <a:solidFill>
                            <a:schemeClr val="tx1"/>
                          </a:solidFill>
                          <a:latin typeface="Calibri"/>
                        </a:defRPr>
                      </a:lvl2pPr>
                      <a:lvl3pPr marL="914259" algn="l" defTabSz="914259" rtl="0" eaLnBrk="1" latinLnBrk="0" hangingPunct="1">
                        <a:defRPr sz="1800" kern="1200">
                          <a:solidFill>
                            <a:schemeClr val="tx1"/>
                          </a:solidFill>
                          <a:latin typeface="Calibri"/>
                        </a:defRPr>
                      </a:lvl3pPr>
                      <a:lvl4pPr marL="1371390" algn="l" defTabSz="914259" rtl="0" eaLnBrk="1" latinLnBrk="0" hangingPunct="1">
                        <a:defRPr sz="1800" kern="1200">
                          <a:solidFill>
                            <a:schemeClr val="tx1"/>
                          </a:solidFill>
                          <a:latin typeface="Calibri"/>
                        </a:defRPr>
                      </a:lvl4pPr>
                      <a:lvl5pPr marL="1828519" algn="l" defTabSz="914259" rtl="0" eaLnBrk="1" latinLnBrk="0" hangingPunct="1">
                        <a:defRPr sz="1800" kern="1200">
                          <a:solidFill>
                            <a:schemeClr val="tx1"/>
                          </a:solidFill>
                          <a:latin typeface="Calibri"/>
                        </a:defRPr>
                      </a:lvl5pPr>
                      <a:lvl6pPr marL="2285649" algn="l" defTabSz="914259" rtl="0" eaLnBrk="1" latinLnBrk="0" hangingPunct="1">
                        <a:defRPr sz="1800" kern="1200">
                          <a:solidFill>
                            <a:schemeClr val="tx1"/>
                          </a:solidFill>
                          <a:latin typeface="Calibri"/>
                        </a:defRPr>
                      </a:lvl6pPr>
                      <a:lvl7pPr marL="2742780" algn="l" defTabSz="914259" rtl="0" eaLnBrk="1" latinLnBrk="0" hangingPunct="1">
                        <a:defRPr sz="1800" kern="1200">
                          <a:solidFill>
                            <a:schemeClr val="tx1"/>
                          </a:solidFill>
                          <a:latin typeface="Calibri"/>
                        </a:defRPr>
                      </a:lvl7pPr>
                      <a:lvl8pPr marL="3199908" algn="l" defTabSz="914259" rtl="0" eaLnBrk="1" latinLnBrk="0" hangingPunct="1">
                        <a:defRPr sz="1800" kern="1200">
                          <a:solidFill>
                            <a:schemeClr val="tx1"/>
                          </a:solidFill>
                          <a:latin typeface="Calibri"/>
                        </a:defRPr>
                      </a:lvl8pPr>
                      <a:lvl9pPr marL="3657039" algn="l" defTabSz="914259"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a:t>
                      </a:r>
                      <a:r>
                        <a:rPr kumimoji="0" lang="en-US" sz="1200" b="1" i="1" u="none" strike="noStrike" kern="1200" cap="none" spc="0" normalizeH="0" baseline="-25000" noProof="0" dirty="0" smtClean="0">
                          <a:ln>
                            <a:noFill/>
                          </a:ln>
                          <a:solidFill>
                            <a:schemeClr val="tx1"/>
                          </a:solidFill>
                          <a:effectLst/>
                          <a:uLnTx/>
                          <a:uFillTx/>
                          <a:latin typeface="Arial" pitchFamily="34" charset="0"/>
                          <a:ea typeface="+mn-ea"/>
                          <a:cs typeface="Arial" pitchFamily="34" charset="0"/>
                        </a:rPr>
                        <a:t>5</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1</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2</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3</a:t>
                      </a:r>
                      <a:r>
                        <a:rPr lang="en-US" sz="1200" dirty="0" smtClean="0">
                          <a:solidFill>
                            <a:schemeClr val="tx1"/>
                          </a:solidFill>
                          <a:latin typeface="Arial" pitchFamily="34" charset="0"/>
                          <a:cs typeface="Arial" pitchFamily="34" charset="0"/>
                        </a:rPr>
                        <a:t>]</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bl>
          </a:graphicData>
        </a:graphic>
      </p:graphicFrame>
      <p:graphicFrame>
        <p:nvGraphicFramePr>
          <p:cNvPr id="298" name="Table 297"/>
          <p:cNvGraphicFramePr>
            <a:graphicFrameLocks noGrp="1"/>
          </p:cNvGraphicFramePr>
          <p:nvPr/>
        </p:nvGraphicFramePr>
        <p:xfrm>
          <a:off x="1905000" y="1765300"/>
          <a:ext cx="1447800" cy="279400"/>
        </p:xfrm>
        <a:graphic>
          <a:graphicData uri="http://schemas.openxmlformats.org/drawingml/2006/table">
            <a:tbl>
              <a:tblPr firstRow="1" bandRow="1"/>
              <a:tblGrid>
                <a:gridCol w="1447800"/>
              </a:tblGrid>
              <a:tr h="279400">
                <a:tc>
                  <a:txBody>
                    <a:bodyPr/>
                    <a:lstStyle>
                      <a:defPPr>
                        <a:defRPr lang="en-US"/>
                      </a:defPPr>
                      <a:lvl1pPr marL="0" algn="l" defTabSz="914259" rtl="0" eaLnBrk="1" latinLnBrk="0" hangingPunct="1">
                        <a:defRPr sz="1800" kern="1200">
                          <a:solidFill>
                            <a:schemeClr val="tx1"/>
                          </a:solidFill>
                          <a:latin typeface="Calibri"/>
                        </a:defRPr>
                      </a:lvl1pPr>
                      <a:lvl2pPr marL="457130" algn="l" defTabSz="914259" rtl="0" eaLnBrk="1" latinLnBrk="0" hangingPunct="1">
                        <a:defRPr sz="1800" kern="1200">
                          <a:solidFill>
                            <a:schemeClr val="tx1"/>
                          </a:solidFill>
                          <a:latin typeface="Calibri"/>
                        </a:defRPr>
                      </a:lvl2pPr>
                      <a:lvl3pPr marL="914259" algn="l" defTabSz="914259" rtl="0" eaLnBrk="1" latinLnBrk="0" hangingPunct="1">
                        <a:defRPr sz="1800" kern="1200">
                          <a:solidFill>
                            <a:schemeClr val="tx1"/>
                          </a:solidFill>
                          <a:latin typeface="Calibri"/>
                        </a:defRPr>
                      </a:lvl3pPr>
                      <a:lvl4pPr marL="1371390" algn="l" defTabSz="914259" rtl="0" eaLnBrk="1" latinLnBrk="0" hangingPunct="1">
                        <a:defRPr sz="1800" kern="1200">
                          <a:solidFill>
                            <a:schemeClr val="tx1"/>
                          </a:solidFill>
                          <a:latin typeface="Calibri"/>
                        </a:defRPr>
                      </a:lvl4pPr>
                      <a:lvl5pPr marL="1828519" algn="l" defTabSz="914259" rtl="0" eaLnBrk="1" latinLnBrk="0" hangingPunct="1">
                        <a:defRPr sz="1800" kern="1200">
                          <a:solidFill>
                            <a:schemeClr val="tx1"/>
                          </a:solidFill>
                          <a:latin typeface="Calibri"/>
                        </a:defRPr>
                      </a:lvl5pPr>
                      <a:lvl6pPr marL="2285649" algn="l" defTabSz="914259" rtl="0" eaLnBrk="1" latinLnBrk="0" hangingPunct="1">
                        <a:defRPr sz="1800" kern="1200">
                          <a:solidFill>
                            <a:schemeClr val="tx1"/>
                          </a:solidFill>
                          <a:latin typeface="Calibri"/>
                        </a:defRPr>
                      </a:lvl6pPr>
                      <a:lvl7pPr marL="2742780" algn="l" defTabSz="914259" rtl="0" eaLnBrk="1" latinLnBrk="0" hangingPunct="1">
                        <a:defRPr sz="1800" kern="1200">
                          <a:solidFill>
                            <a:schemeClr val="tx1"/>
                          </a:solidFill>
                          <a:latin typeface="Calibri"/>
                        </a:defRPr>
                      </a:lvl7pPr>
                      <a:lvl8pPr marL="3199908" algn="l" defTabSz="914259" rtl="0" eaLnBrk="1" latinLnBrk="0" hangingPunct="1">
                        <a:defRPr sz="1800" kern="1200">
                          <a:solidFill>
                            <a:schemeClr val="tx1"/>
                          </a:solidFill>
                          <a:latin typeface="Calibri"/>
                        </a:defRPr>
                      </a:lvl8pPr>
                      <a:lvl9pPr marL="3657039" algn="l" defTabSz="914259"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a:t>
                      </a:r>
                      <a:r>
                        <a:rPr kumimoji="0" lang="en-US" sz="1200" b="1" i="1" u="none" strike="noStrike" kern="1200" cap="none" spc="0" normalizeH="0" baseline="-25000" noProof="0" dirty="0" smtClean="0">
                          <a:ln>
                            <a:noFill/>
                          </a:ln>
                          <a:solidFill>
                            <a:schemeClr val="tx1"/>
                          </a:solidFill>
                          <a:effectLst/>
                          <a:uLnTx/>
                          <a:uFillTx/>
                          <a:latin typeface="Arial" pitchFamily="34" charset="0"/>
                          <a:ea typeface="+mn-ea"/>
                          <a:cs typeface="Arial" pitchFamily="34" charset="0"/>
                        </a:rPr>
                        <a:t>1</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2</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4</a:t>
                      </a:r>
                      <a:r>
                        <a:rPr lang="en-US" sz="1200" dirty="0" smtClean="0">
                          <a:solidFill>
                            <a:schemeClr val="tx1"/>
                          </a:solidFill>
                          <a:latin typeface="Arial" pitchFamily="34" charset="0"/>
                          <a:cs typeface="Arial" pitchFamily="34" charset="0"/>
                        </a:rPr>
                        <a:t>]</a:t>
                      </a:r>
                      <a:endParaRPr lang="en-US" sz="1200" dirty="0">
                        <a:solidFill>
                          <a:schemeClr val="tx1"/>
                        </a:solidFill>
                        <a:latin typeface="Arial" pitchFamily="34" charset="0"/>
                        <a:cs typeface="Arial" pitchFamily="34" charset="0"/>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bl>
          </a:graphicData>
        </a:graphic>
      </p:graphicFrame>
      <p:graphicFrame>
        <p:nvGraphicFramePr>
          <p:cNvPr id="299" name="Table 298"/>
          <p:cNvGraphicFramePr>
            <a:graphicFrameLocks noGrp="1"/>
          </p:cNvGraphicFramePr>
          <p:nvPr/>
        </p:nvGraphicFramePr>
        <p:xfrm>
          <a:off x="3124200" y="1765300"/>
          <a:ext cx="1447800" cy="279400"/>
        </p:xfrm>
        <a:graphic>
          <a:graphicData uri="http://schemas.openxmlformats.org/drawingml/2006/table">
            <a:tbl>
              <a:tblPr firstRow="1" bandRow="1"/>
              <a:tblGrid>
                <a:gridCol w="1447800"/>
              </a:tblGrid>
              <a:tr h="279400">
                <a:tc>
                  <a:txBody>
                    <a:bodyPr/>
                    <a:lstStyle>
                      <a:defPPr>
                        <a:defRPr lang="en-US"/>
                      </a:defPPr>
                      <a:lvl1pPr marL="0" algn="l" defTabSz="914259" rtl="0" eaLnBrk="1" latinLnBrk="0" hangingPunct="1">
                        <a:defRPr sz="1800" kern="1200">
                          <a:solidFill>
                            <a:schemeClr val="tx1"/>
                          </a:solidFill>
                          <a:latin typeface="Calibri"/>
                        </a:defRPr>
                      </a:lvl1pPr>
                      <a:lvl2pPr marL="457130" algn="l" defTabSz="914259" rtl="0" eaLnBrk="1" latinLnBrk="0" hangingPunct="1">
                        <a:defRPr sz="1800" kern="1200">
                          <a:solidFill>
                            <a:schemeClr val="tx1"/>
                          </a:solidFill>
                          <a:latin typeface="Calibri"/>
                        </a:defRPr>
                      </a:lvl2pPr>
                      <a:lvl3pPr marL="914259" algn="l" defTabSz="914259" rtl="0" eaLnBrk="1" latinLnBrk="0" hangingPunct="1">
                        <a:defRPr sz="1800" kern="1200">
                          <a:solidFill>
                            <a:schemeClr val="tx1"/>
                          </a:solidFill>
                          <a:latin typeface="Calibri"/>
                        </a:defRPr>
                      </a:lvl3pPr>
                      <a:lvl4pPr marL="1371390" algn="l" defTabSz="914259" rtl="0" eaLnBrk="1" latinLnBrk="0" hangingPunct="1">
                        <a:defRPr sz="1800" kern="1200">
                          <a:solidFill>
                            <a:schemeClr val="tx1"/>
                          </a:solidFill>
                          <a:latin typeface="Calibri"/>
                        </a:defRPr>
                      </a:lvl4pPr>
                      <a:lvl5pPr marL="1828519" algn="l" defTabSz="914259" rtl="0" eaLnBrk="1" latinLnBrk="0" hangingPunct="1">
                        <a:defRPr sz="1800" kern="1200">
                          <a:solidFill>
                            <a:schemeClr val="tx1"/>
                          </a:solidFill>
                          <a:latin typeface="Calibri"/>
                        </a:defRPr>
                      </a:lvl5pPr>
                      <a:lvl6pPr marL="2285649" algn="l" defTabSz="914259" rtl="0" eaLnBrk="1" latinLnBrk="0" hangingPunct="1">
                        <a:defRPr sz="1800" kern="1200">
                          <a:solidFill>
                            <a:schemeClr val="tx1"/>
                          </a:solidFill>
                          <a:latin typeface="Calibri"/>
                        </a:defRPr>
                      </a:lvl6pPr>
                      <a:lvl7pPr marL="2742780" algn="l" defTabSz="914259" rtl="0" eaLnBrk="1" latinLnBrk="0" hangingPunct="1">
                        <a:defRPr sz="1800" kern="1200">
                          <a:solidFill>
                            <a:schemeClr val="tx1"/>
                          </a:solidFill>
                          <a:latin typeface="Calibri"/>
                        </a:defRPr>
                      </a:lvl7pPr>
                      <a:lvl8pPr marL="3199908" algn="l" defTabSz="914259" rtl="0" eaLnBrk="1" latinLnBrk="0" hangingPunct="1">
                        <a:defRPr sz="1800" kern="1200">
                          <a:solidFill>
                            <a:schemeClr val="tx1"/>
                          </a:solidFill>
                          <a:latin typeface="Calibri"/>
                        </a:defRPr>
                      </a:lvl8pPr>
                      <a:lvl9pPr marL="3657039" algn="l" defTabSz="914259"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a:t>
                      </a:r>
                      <a:r>
                        <a:rPr kumimoji="0" lang="en-US" sz="1200" b="1" i="1" u="none" strike="noStrike" kern="1200" cap="none" spc="0" normalizeH="0" baseline="-25000" noProof="0" dirty="0" smtClean="0">
                          <a:ln>
                            <a:noFill/>
                          </a:ln>
                          <a:solidFill>
                            <a:schemeClr val="tx1"/>
                          </a:solidFill>
                          <a:effectLst/>
                          <a:uLnTx/>
                          <a:uFillTx/>
                          <a:latin typeface="Arial" pitchFamily="34" charset="0"/>
                          <a:ea typeface="+mn-ea"/>
                          <a:cs typeface="Arial" pitchFamily="34" charset="0"/>
                        </a:rPr>
                        <a:t>2</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3</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5</a:t>
                      </a:r>
                      <a:r>
                        <a:rPr lang="en-US" sz="1200" dirty="0" smtClean="0">
                          <a:solidFill>
                            <a:schemeClr val="tx1"/>
                          </a:solidFill>
                          <a:latin typeface="Arial" pitchFamily="34" charset="0"/>
                          <a:cs typeface="Arial" pitchFamily="34" charset="0"/>
                        </a:rPr>
                        <a:t>]</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bl>
          </a:graphicData>
        </a:graphic>
      </p:graphicFrame>
      <p:graphicFrame>
        <p:nvGraphicFramePr>
          <p:cNvPr id="300" name="Table 299"/>
          <p:cNvGraphicFramePr>
            <a:graphicFrameLocks noGrp="1"/>
          </p:cNvGraphicFramePr>
          <p:nvPr/>
        </p:nvGraphicFramePr>
        <p:xfrm>
          <a:off x="4343400" y="1765300"/>
          <a:ext cx="1447800" cy="279400"/>
        </p:xfrm>
        <a:graphic>
          <a:graphicData uri="http://schemas.openxmlformats.org/drawingml/2006/table">
            <a:tbl>
              <a:tblPr firstRow="1" bandRow="1"/>
              <a:tblGrid>
                <a:gridCol w="1447800"/>
              </a:tblGrid>
              <a:tr h="279400">
                <a:tc>
                  <a:txBody>
                    <a:bodyPr/>
                    <a:lstStyle>
                      <a:defPPr>
                        <a:defRPr lang="en-US"/>
                      </a:defPPr>
                      <a:lvl1pPr marL="0" algn="l" defTabSz="914259" rtl="0" eaLnBrk="1" latinLnBrk="0" hangingPunct="1">
                        <a:defRPr sz="1800" kern="1200">
                          <a:solidFill>
                            <a:schemeClr val="tx1"/>
                          </a:solidFill>
                          <a:latin typeface="Calibri"/>
                        </a:defRPr>
                      </a:lvl1pPr>
                      <a:lvl2pPr marL="457130" algn="l" defTabSz="914259" rtl="0" eaLnBrk="1" latinLnBrk="0" hangingPunct="1">
                        <a:defRPr sz="1800" kern="1200">
                          <a:solidFill>
                            <a:schemeClr val="tx1"/>
                          </a:solidFill>
                          <a:latin typeface="Calibri"/>
                        </a:defRPr>
                      </a:lvl2pPr>
                      <a:lvl3pPr marL="914259" algn="l" defTabSz="914259" rtl="0" eaLnBrk="1" latinLnBrk="0" hangingPunct="1">
                        <a:defRPr sz="1800" kern="1200">
                          <a:solidFill>
                            <a:schemeClr val="tx1"/>
                          </a:solidFill>
                          <a:latin typeface="Calibri"/>
                        </a:defRPr>
                      </a:lvl3pPr>
                      <a:lvl4pPr marL="1371390" algn="l" defTabSz="914259" rtl="0" eaLnBrk="1" latinLnBrk="0" hangingPunct="1">
                        <a:defRPr sz="1800" kern="1200">
                          <a:solidFill>
                            <a:schemeClr val="tx1"/>
                          </a:solidFill>
                          <a:latin typeface="Calibri"/>
                        </a:defRPr>
                      </a:lvl4pPr>
                      <a:lvl5pPr marL="1828519" algn="l" defTabSz="914259" rtl="0" eaLnBrk="1" latinLnBrk="0" hangingPunct="1">
                        <a:defRPr sz="1800" kern="1200">
                          <a:solidFill>
                            <a:schemeClr val="tx1"/>
                          </a:solidFill>
                          <a:latin typeface="Calibri"/>
                        </a:defRPr>
                      </a:lvl5pPr>
                      <a:lvl6pPr marL="2285649" algn="l" defTabSz="914259" rtl="0" eaLnBrk="1" latinLnBrk="0" hangingPunct="1">
                        <a:defRPr sz="1800" kern="1200">
                          <a:solidFill>
                            <a:schemeClr val="tx1"/>
                          </a:solidFill>
                          <a:latin typeface="Calibri"/>
                        </a:defRPr>
                      </a:lvl6pPr>
                      <a:lvl7pPr marL="2742780" algn="l" defTabSz="914259" rtl="0" eaLnBrk="1" latinLnBrk="0" hangingPunct="1">
                        <a:defRPr sz="1800" kern="1200">
                          <a:solidFill>
                            <a:schemeClr val="tx1"/>
                          </a:solidFill>
                          <a:latin typeface="Calibri"/>
                        </a:defRPr>
                      </a:lvl7pPr>
                      <a:lvl8pPr marL="3199908" algn="l" defTabSz="914259" rtl="0" eaLnBrk="1" latinLnBrk="0" hangingPunct="1">
                        <a:defRPr sz="1800" kern="1200">
                          <a:solidFill>
                            <a:schemeClr val="tx1"/>
                          </a:solidFill>
                          <a:latin typeface="Calibri"/>
                        </a:defRPr>
                      </a:lvl8pPr>
                      <a:lvl9pPr marL="3657039" algn="l" defTabSz="914259"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a:t>
                      </a:r>
                      <a:r>
                        <a:rPr kumimoji="0" lang="en-US" sz="1200" b="1" i="1" u="none" strike="noStrike" kern="1200" cap="none" spc="0" normalizeH="0" baseline="-25000" noProof="0" dirty="0" smtClean="0">
                          <a:ln>
                            <a:noFill/>
                          </a:ln>
                          <a:solidFill>
                            <a:schemeClr val="tx1"/>
                          </a:solidFill>
                          <a:effectLst/>
                          <a:uLnTx/>
                          <a:uFillTx/>
                          <a:latin typeface="Arial" pitchFamily="34" charset="0"/>
                          <a:ea typeface="+mn-ea"/>
                          <a:cs typeface="Arial" pitchFamily="34" charset="0"/>
                        </a:rPr>
                        <a:t>3</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4</a:t>
                      </a:r>
                      <a:r>
                        <a:rPr lang="en-US" sz="1200" dirty="0" smtClean="0">
                          <a:solidFill>
                            <a:schemeClr val="tx1"/>
                          </a:solidFill>
                          <a:latin typeface="Arial" pitchFamily="34" charset="0"/>
                          <a:cs typeface="Arial" pitchFamily="34" charset="0"/>
                        </a:rPr>
                        <a:t>]</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bl>
          </a:graphicData>
        </a:graphic>
      </p:graphicFrame>
      <p:graphicFrame>
        <p:nvGraphicFramePr>
          <p:cNvPr id="301" name="Table 300"/>
          <p:cNvGraphicFramePr>
            <a:graphicFrameLocks noGrp="1"/>
          </p:cNvGraphicFramePr>
          <p:nvPr/>
        </p:nvGraphicFramePr>
        <p:xfrm>
          <a:off x="5562600" y="1765300"/>
          <a:ext cx="1447800" cy="279400"/>
        </p:xfrm>
        <a:graphic>
          <a:graphicData uri="http://schemas.openxmlformats.org/drawingml/2006/table">
            <a:tbl>
              <a:tblPr firstRow="1" bandRow="1"/>
              <a:tblGrid>
                <a:gridCol w="1447800"/>
              </a:tblGrid>
              <a:tr h="279400">
                <a:tc>
                  <a:txBody>
                    <a:bodyPr/>
                    <a:lstStyle>
                      <a:defPPr>
                        <a:defRPr lang="en-US"/>
                      </a:defPPr>
                      <a:lvl1pPr marL="0" algn="l" defTabSz="914259" rtl="0" eaLnBrk="1" latinLnBrk="0" hangingPunct="1">
                        <a:defRPr sz="1800" kern="1200">
                          <a:solidFill>
                            <a:schemeClr val="tx1"/>
                          </a:solidFill>
                          <a:latin typeface="Calibri"/>
                        </a:defRPr>
                      </a:lvl1pPr>
                      <a:lvl2pPr marL="457130" algn="l" defTabSz="914259" rtl="0" eaLnBrk="1" latinLnBrk="0" hangingPunct="1">
                        <a:defRPr sz="1800" kern="1200">
                          <a:solidFill>
                            <a:schemeClr val="tx1"/>
                          </a:solidFill>
                          <a:latin typeface="Calibri"/>
                        </a:defRPr>
                      </a:lvl2pPr>
                      <a:lvl3pPr marL="914259" algn="l" defTabSz="914259" rtl="0" eaLnBrk="1" latinLnBrk="0" hangingPunct="1">
                        <a:defRPr sz="1800" kern="1200">
                          <a:solidFill>
                            <a:schemeClr val="tx1"/>
                          </a:solidFill>
                          <a:latin typeface="Calibri"/>
                        </a:defRPr>
                      </a:lvl3pPr>
                      <a:lvl4pPr marL="1371390" algn="l" defTabSz="914259" rtl="0" eaLnBrk="1" latinLnBrk="0" hangingPunct="1">
                        <a:defRPr sz="1800" kern="1200">
                          <a:solidFill>
                            <a:schemeClr val="tx1"/>
                          </a:solidFill>
                          <a:latin typeface="Calibri"/>
                        </a:defRPr>
                      </a:lvl4pPr>
                      <a:lvl5pPr marL="1828519" algn="l" defTabSz="914259" rtl="0" eaLnBrk="1" latinLnBrk="0" hangingPunct="1">
                        <a:defRPr sz="1800" kern="1200">
                          <a:solidFill>
                            <a:schemeClr val="tx1"/>
                          </a:solidFill>
                          <a:latin typeface="Calibri"/>
                        </a:defRPr>
                      </a:lvl5pPr>
                      <a:lvl6pPr marL="2285649" algn="l" defTabSz="914259" rtl="0" eaLnBrk="1" latinLnBrk="0" hangingPunct="1">
                        <a:defRPr sz="1800" kern="1200">
                          <a:solidFill>
                            <a:schemeClr val="tx1"/>
                          </a:solidFill>
                          <a:latin typeface="Calibri"/>
                        </a:defRPr>
                      </a:lvl6pPr>
                      <a:lvl7pPr marL="2742780" algn="l" defTabSz="914259" rtl="0" eaLnBrk="1" latinLnBrk="0" hangingPunct="1">
                        <a:defRPr sz="1800" kern="1200">
                          <a:solidFill>
                            <a:schemeClr val="tx1"/>
                          </a:solidFill>
                          <a:latin typeface="Calibri"/>
                        </a:defRPr>
                      </a:lvl7pPr>
                      <a:lvl8pPr marL="3199908" algn="l" defTabSz="914259" rtl="0" eaLnBrk="1" latinLnBrk="0" hangingPunct="1">
                        <a:defRPr sz="1800" kern="1200">
                          <a:solidFill>
                            <a:schemeClr val="tx1"/>
                          </a:solidFill>
                          <a:latin typeface="Calibri"/>
                        </a:defRPr>
                      </a:lvl8pPr>
                      <a:lvl9pPr marL="3657039" algn="l" defTabSz="914259"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a:t>
                      </a:r>
                      <a:r>
                        <a:rPr kumimoji="0" lang="en-US" sz="1200" b="1" i="1" u="none" strike="noStrike" kern="1200" cap="none" spc="0" normalizeH="0" baseline="-25000" noProof="0" dirty="0" smtClean="0">
                          <a:ln>
                            <a:noFill/>
                          </a:ln>
                          <a:solidFill>
                            <a:schemeClr val="tx1"/>
                          </a:solidFill>
                          <a:effectLst/>
                          <a:uLnTx/>
                          <a:uFillTx/>
                          <a:latin typeface="Arial" pitchFamily="34" charset="0"/>
                          <a:ea typeface="+mn-ea"/>
                          <a:cs typeface="Arial" pitchFamily="34" charset="0"/>
                        </a:rPr>
                        <a:t>4</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5</a:t>
                      </a:r>
                      <a:r>
                        <a:rPr lang="en-US" sz="1200" dirty="0" smtClean="0">
                          <a:solidFill>
                            <a:schemeClr val="tx1"/>
                          </a:solidFill>
                          <a:latin typeface="Arial" pitchFamily="34" charset="0"/>
                          <a:cs typeface="Arial" pitchFamily="34" charset="0"/>
                        </a:rPr>
                        <a:t>]</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bl>
          </a:graphicData>
        </a:graphic>
      </p:graphicFrame>
      <p:sp>
        <p:nvSpPr>
          <p:cNvPr id="302" name="Rectangle 301"/>
          <p:cNvSpPr/>
          <p:nvPr/>
        </p:nvSpPr>
        <p:spPr>
          <a:xfrm>
            <a:off x="1905000" y="2057400"/>
            <a:ext cx="914400" cy="3810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en-US" kern="0">
              <a:solidFill>
                <a:schemeClr val="tx1"/>
              </a:solidFill>
            </a:endParaRPr>
          </a:p>
        </p:txBody>
      </p:sp>
      <p:sp>
        <p:nvSpPr>
          <p:cNvPr id="303" name="Rectangle 302"/>
          <p:cNvSpPr/>
          <p:nvPr/>
        </p:nvSpPr>
        <p:spPr>
          <a:xfrm>
            <a:off x="1828800" y="2743200"/>
            <a:ext cx="457200" cy="3810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2</a:t>
            </a:r>
          </a:p>
        </p:txBody>
      </p:sp>
      <p:sp>
        <p:nvSpPr>
          <p:cNvPr id="304" name="Rectangle 303"/>
          <p:cNvSpPr/>
          <p:nvPr/>
        </p:nvSpPr>
        <p:spPr>
          <a:xfrm>
            <a:off x="2438400" y="2743200"/>
            <a:ext cx="457200" cy="3810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4</a:t>
            </a:r>
          </a:p>
        </p:txBody>
      </p:sp>
      <p:cxnSp>
        <p:nvCxnSpPr>
          <p:cNvPr id="305" name="Straight Arrow Connector 304"/>
          <p:cNvCxnSpPr>
            <a:endCxn id="304" idx="0"/>
          </p:cNvCxnSpPr>
          <p:nvPr/>
        </p:nvCxnSpPr>
        <p:spPr>
          <a:xfrm rot="16200000" flipH="1">
            <a:off x="2400300" y="2476500"/>
            <a:ext cx="304800" cy="228600"/>
          </a:xfrm>
          <a:prstGeom prst="straightConnector1">
            <a:avLst/>
          </a:prstGeom>
          <a:ln w="19050">
            <a:tailEnd type="arrow"/>
          </a:ln>
        </p:spPr>
        <p:style>
          <a:lnRef idx="2">
            <a:schemeClr val="dk1"/>
          </a:lnRef>
          <a:fillRef idx="0">
            <a:schemeClr val="dk1"/>
          </a:fillRef>
          <a:effectRef idx="1">
            <a:schemeClr val="dk1"/>
          </a:effectRef>
          <a:fontRef idx="minor">
            <a:schemeClr val="tx1"/>
          </a:fontRef>
        </p:style>
      </p:cxnSp>
      <p:cxnSp>
        <p:nvCxnSpPr>
          <p:cNvPr id="306" name="Straight Arrow Connector 305"/>
          <p:cNvCxnSpPr>
            <a:endCxn id="303" idx="0"/>
          </p:cNvCxnSpPr>
          <p:nvPr/>
        </p:nvCxnSpPr>
        <p:spPr>
          <a:xfrm rot="5400000">
            <a:off x="2019300" y="2476500"/>
            <a:ext cx="304800" cy="228600"/>
          </a:xfrm>
          <a:prstGeom prst="straightConnector1">
            <a:avLst/>
          </a:prstGeom>
          <a:ln w="19050">
            <a:tailEnd type="arrow"/>
          </a:ln>
        </p:spPr>
        <p:style>
          <a:lnRef idx="2">
            <a:schemeClr val="dk1"/>
          </a:lnRef>
          <a:fillRef idx="0">
            <a:schemeClr val="dk1"/>
          </a:fillRef>
          <a:effectRef idx="1">
            <a:schemeClr val="dk1"/>
          </a:effectRef>
          <a:fontRef idx="minor">
            <a:schemeClr val="tx1"/>
          </a:fontRef>
        </p:style>
      </p:cxnSp>
      <p:sp>
        <p:nvSpPr>
          <p:cNvPr id="307" name="Rectangle 306"/>
          <p:cNvSpPr/>
          <p:nvPr/>
        </p:nvSpPr>
        <p:spPr>
          <a:xfrm>
            <a:off x="3124200" y="2057400"/>
            <a:ext cx="914400" cy="3810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en-US" kern="0">
              <a:solidFill>
                <a:schemeClr val="tx1"/>
              </a:solidFill>
            </a:endParaRPr>
          </a:p>
        </p:txBody>
      </p:sp>
      <p:sp>
        <p:nvSpPr>
          <p:cNvPr id="308" name="Rectangle 307"/>
          <p:cNvSpPr/>
          <p:nvPr/>
        </p:nvSpPr>
        <p:spPr>
          <a:xfrm>
            <a:off x="3048000" y="2743200"/>
            <a:ext cx="457200" cy="381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3</a:t>
            </a:r>
          </a:p>
        </p:txBody>
      </p:sp>
      <p:sp>
        <p:nvSpPr>
          <p:cNvPr id="309" name="Rectangle 308"/>
          <p:cNvSpPr/>
          <p:nvPr/>
        </p:nvSpPr>
        <p:spPr>
          <a:xfrm>
            <a:off x="3657600" y="2743200"/>
            <a:ext cx="457200" cy="3810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5</a:t>
            </a:r>
          </a:p>
        </p:txBody>
      </p:sp>
      <p:cxnSp>
        <p:nvCxnSpPr>
          <p:cNvPr id="310" name="Straight Arrow Connector 309"/>
          <p:cNvCxnSpPr>
            <a:endCxn id="309" idx="0"/>
          </p:cNvCxnSpPr>
          <p:nvPr/>
        </p:nvCxnSpPr>
        <p:spPr>
          <a:xfrm rot="16200000" flipH="1">
            <a:off x="3619500" y="2476500"/>
            <a:ext cx="304800" cy="228600"/>
          </a:xfrm>
          <a:prstGeom prst="straightConnector1">
            <a:avLst/>
          </a:prstGeom>
          <a:ln w="19050">
            <a:tailEnd type="arrow"/>
          </a:ln>
        </p:spPr>
        <p:style>
          <a:lnRef idx="2">
            <a:schemeClr val="dk1"/>
          </a:lnRef>
          <a:fillRef idx="0">
            <a:schemeClr val="dk1"/>
          </a:fillRef>
          <a:effectRef idx="1">
            <a:schemeClr val="dk1"/>
          </a:effectRef>
          <a:fontRef idx="minor">
            <a:schemeClr val="tx1"/>
          </a:fontRef>
        </p:style>
      </p:cxnSp>
      <p:cxnSp>
        <p:nvCxnSpPr>
          <p:cNvPr id="311" name="Straight Arrow Connector 310"/>
          <p:cNvCxnSpPr>
            <a:endCxn id="308" idx="0"/>
          </p:cNvCxnSpPr>
          <p:nvPr/>
        </p:nvCxnSpPr>
        <p:spPr>
          <a:xfrm rot="5400000">
            <a:off x="3238500" y="2476500"/>
            <a:ext cx="304800" cy="228600"/>
          </a:xfrm>
          <a:prstGeom prst="straightConnector1">
            <a:avLst/>
          </a:prstGeom>
          <a:ln w="19050">
            <a:tailEnd type="arrow"/>
          </a:ln>
        </p:spPr>
        <p:style>
          <a:lnRef idx="2">
            <a:schemeClr val="dk1"/>
          </a:lnRef>
          <a:fillRef idx="0">
            <a:schemeClr val="dk1"/>
          </a:fillRef>
          <a:effectRef idx="1">
            <a:schemeClr val="dk1"/>
          </a:effectRef>
          <a:fontRef idx="minor">
            <a:schemeClr val="tx1"/>
          </a:fontRef>
        </p:style>
      </p:cxnSp>
      <p:sp>
        <p:nvSpPr>
          <p:cNvPr id="312" name="Rectangle 311"/>
          <p:cNvSpPr/>
          <p:nvPr/>
        </p:nvSpPr>
        <p:spPr>
          <a:xfrm>
            <a:off x="6781800" y="2057400"/>
            <a:ext cx="914400" cy="3810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olidFill>
                <a:schemeClr val="tx1"/>
              </a:solidFill>
            </a:endParaRPr>
          </a:p>
        </p:txBody>
      </p:sp>
      <p:cxnSp>
        <p:nvCxnSpPr>
          <p:cNvPr id="313" name="Straight Arrow Connector 312"/>
          <p:cNvCxnSpPr/>
          <p:nvPr/>
        </p:nvCxnSpPr>
        <p:spPr>
          <a:xfrm rot="16200000" flipH="1">
            <a:off x="7429500" y="2476500"/>
            <a:ext cx="304800" cy="228600"/>
          </a:xfrm>
          <a:prstGeom prst="straightConnector1">
            <a:avLst/>
          </a:prstGeom>
          <a:ln w="19050">
            <a:tailEnd type="arrow"/>
          </a:ln>
        </p:spPr>
        <p:style>
          <a:lnRef idx="2">
            <a:schemeClr val="dk1"/>
          </a:lnRef>
          <a:fillRef idx="0">
            <a:schemeClr val="dk1"/>
          </a:fillRef>
          <a:effectRef idx="1">
            <a:schemeClr val="dk1"/>
          </a:effectRef>
          <a:fontRef idx="minor">
            <a:schemeClr val="tx1"/>
          </a:fontRef>
        </p:style>
      </p:cxnSp>
      <p:cxnSp>
        <p:nvCxnSpPr>
          <p:cNvPr id="314" name="Straight Arrow Connector 313"/>
          <p:cNvCxnSpPr/>
          <p:nvPr/>
        </p:nvCxnSpPr>
        <p:spPr>
          <a:xfrm rot="5400000">
            <a:off x="6743700" y="2476500"/>
            <a:ext cx="304800" cy="228600"/>
          </a:xfrm>
          <a:prstGeom prst="straightConnector1">
            <a:avLst/>
          </a:prstGeom>
          <a:ln w="19050">
            <a:tailEnd type="arrow"/>
          </a:ln>
        </p:spPr>
        <p:style>
          <a:lnRef idx="2">
            <a:schemeClr val="dk1"/>
          </a:lnRef>
          <a:fillRef idx="0">
            <a:schemeClr val="dk1"/>
          </a:fillRef>
          <a:effectRef idx="1">
            <a:schemeClr val="dk1"/>
          </a:effectRef>
          <a:fontRef idx="minor">
            <a:schemeClr val="tx1"/>
          </a:fontRef>
        </p:style>
      </p:cxnSp>
      <p:sp>
        <p:nvSpPr>
          <p:cNvPr id="315" name="Rectangle 314"/>
          <p:cNvSpPr/>
          <p:nvPr/>
        </p:nvSpPr>
        <p:spPr>
          <a:xfrm>
            <a:off x="6629400" y="2743200"/>
            <a:ext cx="304800" cy="3810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1</a:t>
            </a:r>
          </a:p>
        </p:txBody>
      </p:sp>
      <p:sp>
        <p:nvSpPr>
          <p:cNvPr id="316" name="Rectangle 315"/>
          <p:cNvSpPr/>
          <p:nvPr/>
        </p:nvSpPr>
        <p:spPr>
          <a:xfrm>
            <a:off x="7086600" y="2743200"/>
            <a:ext cx="304800" cy="3810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2</a:t>
            </a:r>
          </a:p>
        </p:txBody>
      </p:sp>
      <p:sp>
        <p:nvSpPr>
          <p:cNvPr id="317" name="Rectangle 316"/>
          <p:cNvSpPr/>
          <p:nvPr/>
        </p:nvSpPr>
        <p:spPr>
          <a:xfrm>
            <a:off x="7543800" y="2743200"/>
            <a:ext cx="304800" cy="381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3</a:t>
            </a:r>
          </a:p>
        </p:txBody>
      </p:sp>
      <p:cxnSp>
        <p:nvCxnSpPr>
          <p:cNvPr id="318" name="Straight Arrow Connector 317"/>
          <p:cNvCxnSpPr>
            <a:stCxn id="312" idx="2"/>
            <a:endCxn id="316" idx="0"/>
          </p:cNvCxnSpPr>
          <p:nvPr/>
        </p:nvCxnSpPr>
        <p:spPr>
          <a:xfrm rot="5400000">
            <a:off x="7086601" y="2590800"/>
            <a:ext cx="304800" cy="3175"/>
          </a:xfrm>
          <a:prstGeom prst="straightConnector1">
            <a:avLst/>
          </a:prstGeom>
          <a:ln w="19050">
            <a:tailEnd type="arrow"/>
          </a:ln>
        </p:spPr>
        <p:style>
          <a:lnRef idx="2">
            <a:schemeClr val="dk1"/>
          </a:lnRef>
          <a:fillRef idx="0">
            <a:schemeClr val="dk1"/>
          </a:fillRef>
          <a:effectRef idx="1">
            <a:schemeClr val="dk1"/>
          </a:effectRef>
          <a:fontRef idx="minor">
            <a:schemeClr val="tx1"/>
          </a:fontRef>
        </p:style>
      </p:cxnSp>
      <p:sp>
        <p:nvSpPr>
          <p:cNvPr id="319" name="Rectangle 318"/>
          <p:cNvSpPr/>
          <p:nvPr/>
        </p:nvSpPr>
        <p:spPr>
          <a:xfrm>
            <a:off x="4343400" y="2057400"/>
            <a:ext cx="914400" cy="381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kern="0">
              <a:solidFill>
                <a:schemeClr val="tx1"/>
              </a:solidFill>
            </a:endParaRPr>
          </a:p>
        </p:txBody>
      </p:sp>
      <p:sp>
        <p:nvSpPr>
          <p:cNvPr id="320" name="Rectangle 319"/>
          <p:cNvSpPr/>
          <p:nvPr/>
        </p:nvSpPr>
        <p:spPr>
          <a:xfrm>
            <a:off x="4343400" y="2743200"/>
            <a:ext cx="914400" cy="3810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4</a:t>
            </a:r>
          </a:p>
        </p:txBody>
      </p:sp>
      <p:cxnSp>
        <p:nvCxnSpPr>
          <p:cNvPr id="321" name="Straight Arrow Connector 320"/>
          <p:cNvCxnSpPr>
            <a:stCxn id="319" idx="2"/>
            <a:endCxn id="320" idx="0"/>
          </p:cNvCxnSpPr>
          <p:nvPr/>
        </p:nvCxnSpPr>
        <p:spPr>
          <a:xfrm rot="5400000">
            <a:off x="4648201" y="2590800"/>
            <a:ext cx="304800" cy="3175"/>
          </a:xfrm>
          <a:prstGeom prst="straightConnector1">
            <a:avLst/>
          </a:prstGeom>
          <a:ln w="19050">
            <a:tailEnd type="arrow"/>
          </a:ln>
        </p:spPr>
        <p:style>
          <a:lnRef idx="2">
            <a:schemeClr val="dk1"/>
          </a:lnRef>
          <a:fillRef idx="0">
            <a:schemeClr val="dk1"/>
          </a:fillRef>
          <a:effectRef idx="1">
            <a:schemeClr val="dk1"/>
          </a:effectRef>
          <a:fontRef idx="minor">
            <a:schemeClr val="tx1"/>
          </a:fontRef>
        </p:style>
      </p:cxnSp>
      <p:sp>
        <p:nvSpPr>
          <p:cNvPr id="322" name="Rectangle 321"/>
          <p:cNvSpPr/>
          <p:nvPr/>
        </p:nvSpPr>
        <p:spPr>
          <a:xfrm>
            <a:off x="5562600" y="2057400"/>
            <a:ext cx="914400" cy="3810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kern="0">
              <a:solidFill>
                <a:schemeClr val="tx1"/>
              </a:solidFill>
            </a:endParaRPr>
          </a:p>
        </p:txBody>
      </p:sp>
      <p:sp>
        <p:nvSpPr>
          <p:cNvPr id="323" name="Rectangle 322"/>
          <p:cNvSpPr/>
          <p:nvPr/>
        </p:nvSpPr>
        <p:spPr>
          <a:xfrm>
            <a:off x="5562600" y="2743200"/>
            <a:ext cx="914400" cy="3810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5</a:t>
            </a:r>
          </a:p>
        </p:txBody>
      </p:sp>
      <p:cxnSp>
        <p:nvCxnSpPr>
          <p:cNvPr id="324" name="Straight Arrow Connector 323"/>
          <p:cNvCxnSpPr>
            <a:stCxn id="322" idx="2"/>
            <a:endCxn id="323" idx="0"/>
          </p:cNvCxnSpPr>
          <p:nvPr/>
        </p:nvCxnSpPr>
        <p:spPr>
          <a:xfrm rot="5400000">
            <a:off x="5867401" y="2590800"/>
            <a:ext cx="304800" cy="3175"/>
          </a:xfrm>
          <a:prstGeom prst="straightConnector1">
            <a:avLst/>
          </a:prstGeom>
          <a:ln w="19050">
            <a:tailEnd type="arrow"/>
          </a:ln>
        </p:spPr>
        <p:style>
          <a:lnRef idx="2">
            <a:schemeClr val="dk1"/>
          </a:lnRef>
          <a:fillRef idx="0">
            <a:schemeClr val="dk1"/>
          </a:fillRef>
          <a:effectRef idx="1">
            <a:schemeClr val="dk1"/>
          </a:effectRef>
          <a:fontRef idx="minor">
            <a:schemeClr val="tx1"/>
          </a:fontRef>
        </p:style>
      </p:cxnSp>
      <p:sp>
        <p:nvSpPr>
          <p:cNvPr id="325" name="Rectangle 324"/>
          <p:cNvSpPr/>
          <p:nvPr/>
        </p:nvSpPr>
        <p:spPr>
          <a:xfrm>
            <a:off x="2286000" y="3619500"/>
            <a:ext cx="457200" cy="3810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2</a:t>
            </a:r>
          </a:p>
        </p:txBody>
      </p:sp>
      <p:sp>
        <p:nvSpPr>
          <p:cNvPr id="326" name="Rectangle 325"/>
          <p:cNvSpPr/>
          <p:nvPr/>
        </p:nvSpPr>
        <p:spPr>
          <a:xfrm>
            <a:off x="4724400" y="3619500"/>
            <a:ext cx="457200" cy="3810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4</a:t>
            </a:r>
          </a:p>
        </p:txBody>
      </p:sp>
      <p:sp>
        <p:nvSpPr>
          <p:cNvPr id="327" name="Rectangle 326"/>
          <p:cNvSpPr/>
          <p:nvPr/>
        </p:nvSpPr>
        <p:spPr>
          <a:xfrm>
            <a:off x="3505200" y="3619500"/>
            <a:ext cx="457200" cy="381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3</a:t>
            </a:r>
          </a:p>
        </p:txBody>
      </p:sp>
      <p:sp>
        <p:nvSpPr>
          <p:cNvPr id="328" name="Rectangle 327"/>
          <p:cNvSpPr/>
          <p:nvPr/>
        </p:nvSpPr>
        <p:spPr>
          <a:xfrm>
            <a:off x="6553200" y="3619500"/>
            <a:ext cx="457200" cy="3810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5</a:t>
            </a:r>
          </a:p>
        </p:txBody>
      </p:sp>
      <p:sp>
        <p:nvSpPr>
          <p:cNvPr id="329" name="Rectangle 328"/>
          <p:cNvSpPr/>
          <p:nvPr/>
        </p:nvSpPr>
        <p:spPr>
          <a:xfrm>
            <a:off x="1600200" y="3619500"/>
            <a:ext cx="304800" cy="3810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1</a:t>
            </a:r>
          </a:p>
        </p:txBody>
      </p:sp>
      <p:sp>
        <p:nvSpPr>
          <p:cNvPr id="330" name="Rectangle 329"/>
          <p:cNvSpPr/>
          <p:nvPr/>
        </p:nvSpPr>
        <p:spPr>
          <a:xfrm>
            <a:off x="2895600" y="3619500"/>
            <a:ext cx="304800" cy="3810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2</a:t>
            </a:r>
          </a:p>
        </p:txBody>
      </p:sp>
      <p:sp>
        <p:nvSpPr>
          <p:cNvPr id="331" name="Rectangle 330"/>
          <p:cNvSpPr/>
          <p:nvPr/>
        </p:nvSpPr>
        <p:spPr>
          <a:xfrm>
            <a:off x="4114800" y="3619500"/>
            <a:ext cx="304800" cy="381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3</a:t>
            </a:r>
          </a:p>
        </p:txBody>
      </p:sp>
      <p:sp>
        <p:nvSpPr>
          <p:cNvPr id="332" name="Rectangle 331"/>
          <p:cNvSpPr/>
          <p:nvPr/>
        </p:nvSpPr>
        <p:spPr>
          <a:xfrm>
            <a:off x="5334000" y="3619500"/>
            <a:ext cx="914400" cy="3810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4</a:t>
            </a:r>
          </a:p>
        </p:txBody>
      </p:sp>
      <p:sp>
        <p:nvSpPr>
          <p:cNvPr id="333" name="Rectangle 332"/>
          <p:cNvSpPr/>
          <p:nvPr/>
        </p:nvSpPr>
        <p:spPr>
          <a:xfrm>
            <a:off x="7162800" y="3619500"/>
            <a:ext cx="914400" cy="3810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fontAlgn="auto">
              <a:spcBef>
                <a:spcPts val="0"/>
              </a:spcBef>
              <a:spcAft>
                <a:spcPts val="0"/>
              </a:spcAft>
              <a:defRPr/>
            </a:pPr>
            <a:r>
              <a:rPr lang="en-US" sz="1200" i="1" kern="0" dirty="0">
                <a:solidFill>
                  <a:schemeClr val="tx1"/>
                </a:solidFill>
                <a:latin typeface="Arial" pitchFamily="34" charset="0"/>
                <a:cs typeface="Arial" pitchFamily="34" charset="0"/>
              </a:rPr>
              <a:t>n</a:t>
            </a:r>
            <a:r>
              <a:rPr lang="en-US" sz="1200" i="1" kern="0" baseline="-25000" dirty="0">
                <a:solidFill>
                  <a:schemeClr val="tx1"/>
                </a:solidFill>
                <a:latin typeface="Arial" pitchFamily="34" charset="0"/>
                <a:cs typeface="Arial" pitchFamily="34" charset="0"/>
              </a:rPr>
              <a:t>5</a:t>
            </a:r>
          </a:p>
        </p:txBody>
      </p:sp>
      <p:sp>
        <p:nvSpPr>
          <p:cNvPr id="334" name="Rectangle 333"/>
          <p:cNvSpPr/>
          <p:nvPr/>
        </p:nvSpPr>
        <p:spPr>
          <a:xfrm>
            <a:off x="1600200" y="4343400"/>
            <a:ext cx="304800" cy="38100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en-US" kern="0">
              <a:solidFill>
                <a:schemeClr val="tx1"/>
              </a:solidFill>
            </a:endParaRPr>
          </a:p>
        </p:txBody>
      </p:sp>
      <p:sp>
        <p:nvSpPr>
          <p:cNvPr id="335" name="Rectangle 334"/>
          <p:cNvSpPr/>
          <p:nvPr/>
        </p:nvSpPr>
        <p:spPr>
          <a:xfrm>
            <a:off x="2362200" y="4343400"/>
            <a:ext cx="762000" cy="3810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en-US" kern="0">
              <a:solidFill>
                <a:schemeClr val="tx1"/>
              </a:solidFill>
            </a:endParaRPr>
          </a:p>
        </p:txBody>
      </p:sp>
      <p:sp>
        <p:nvSpPr>
          <p:cNvPr id="336" name="Rectangle 335"/>
          <p:cNvSpPr/>
          <p:nvPr/>
        </p:nvSpPr>
        <p:spPr>
          <a:xfrm>
            <a:off x="3581400" y="4343400"/>
            <a:ext cx="762000" cy="381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kern="0">
              <a:solidFill>
                <a:schemeClr val="tx1"/>
              </a:solidFill>
            </a:endParaRPr>
          </a:p>
        </p:txBody>
      </p:sp>
      <p:sp>
        <p:nvSpPr>
          <p:cNvPr id="337" name="Rectangle 336"/>
          <p:cNvSpPr/>
          <p:nvPr/>
        </p:nvSpPr>
        <p:spPr>
          <a:xfrm>
            <a:off x="4800600" y="4343400"/>
            <a:ext cx="1371600" cy="3810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kern="0">
              <a:solidFill>
                <a:schemeClr val="tx1"/>
              </a:solidFill>
            </a:endParaRPr>
          </a:p>
        </p:txBody>
      </p:sp>
      <p:sp>
        <p:nvSpPr>
          <p:cNvPr id="338" name="Rectangle 337"/>
          <p:cNvSpPr/>
          <p:nvPr/>
        </p:nvSpPr>
        <p:spPr>
          <a:xfrm>
            <a:off x="6629400" y="4343400"/>
            <a:ext cx="1371600" cy="3810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kern="0">
              <a:solidFill>
                <a:schemeClr val="tx1"/>
              </a:solidFill>
            </a:endParaRPr>
          </a:p>
        </p:txBody>
      </p:sp>
      <p:cxnSp>
        <p:nvCxnSpPr>
          <p:cNvPr id="339" name="Straight Arrow Connector 338"/>
          <p:cNvCxnSpPr>
            <a:stCxn id="329" idx="2"/>
            <a:endCxn id="334" idx="0"/>
          </p:cNvCxnSpPr>
          <p:nvPr/>
        </p:nvCxnSpPr>
        <p:spPr>
          <a:xfrm rot="5400000">
            <a:off x="1581151" y="4171950"/>
            <a:ext cx="342900" cy="3175"/>
          </a:xfrm>
          <a:prstGeom prst="straightConnector1">
            <a:avLst/>
          </a:prstGeom>
          <a:ln w="15875">
            <a:tailEnd type="arrow"/>
          </a:ln>
        </p:spPr>
        <p:style>
          <a:lnRef idx="2">
            <a:schemeClr val="dk1"/>
          </a:lnRef>
          <a:fillRef idx="0">
            <a:schemeClr val="dk1"/>
          </a:fillRef>
          <a:effectRef idx="1">
            <a:schemeClr val="dk1"/>
          </a:effectRef>
          <a:fontRef idx="minor">
            <a:schemeClr val="tx1"/>
          </a:fontRef>
        </p:style>
      </p:cxnSp>
      <p:cxnSp>
        <p:nvCxnSpPr>
          <p:cNvPr id="340" name="Straight Arrow Connector 339"/>
          <p:cNvCxnSpPr>
            <a:stCxn id="325" idx="2"/>
          </p:cNvCxnSpPr>
          <p:nvPr/>
        </p:nvCxnSpPr>
        <p:spPr>
          <a:xfrm rot="16200000" flipH="1">
            <a:off x="2381250" y="4133850"/>
            <a:ext cx="342900" cy="76200"/>
          </a:xfrm>
          <a:prstGeom prst="straightConnector1">
            <a:avLst/>
          </a:prstGeom>
          <a:ln w="15875">
            <a:tailEnd type="arrow"/>
          </a:ln>
        </p:spPr>
        <p:style>
          <a:lnRef idx="2">
            <a:schemeClr val="dk1"/>
          </a:lnRef>
          <a:fillRef idx="0">
            <a:schemeClr val="dk1"/>
          </a:fillRef>
          <a:effectRef idx="1">
            <a:schemeClr val="dk1"/>
          </a:effectRef>
          <a:fontRef idx="minor">
            <a:schemeClr val="tx1"/>
          </a:fontRef>
        </p:style>
      </p:cxnSp>
      <p:cxnSp>
        <p:nvCxnSpPr>
          <p:cNvPr id="341" name="Straight Arrow Connector 340"/>
          <p:cNvCxnSpPr>
            <a:stCxn id="330" idx="2"/>
          </p:cNvCxnSpPr>
          <p:nvPr/>
        </p:nvCxnSpPr>
        <p:spPr>
          <a:xfrm rot="5400000">
            <a:off x="2800350" y="4095750"/>
            <a:ext cx="342900" cy="152400"/>
          </a:xfrm>
          <a:prstGeom prst="straightConnector1">
            <a:avLst/>
          </a:prstGeom>
          <a:ln w="15875">
            <a:tailEnd type="arrow"/>
          </a:ln>
        </p:spPr>
        <p:style>
          <a:lnRef idx="2">
            <a:schemeClr val="dk1"/>
          </a:lnRef>
          <a:fillRef idx="0">
            <a:schemeClr val="dk1"/>
          </a:fillRef>
          <a:effectRef idx="1">
            <a:schemeClr val="dk1"/>
          </a:effectRef>
          <a:fontRef idx="minor">
            <a:schemeClr val="tx1"/>
          </a:fontRef>
        </p:style>
      </p:cxnSp>
      <p:cxnSp>
        <p:nvCxnSpPr>
          <p:cNvPr id="342" name="Straight Arrow Connector 341"/>
          <p:cNvCxnSpPr>
            <a:stCxn id="327" idx="2"/>
          </p:cNvCxnSpPr>
          <p:nvPr/>
        </p:nvCxnSpPr>
        <p:spPr>
          <a:xfrm rot="16200000" flipH="1">
            <a:off x="3600450" y="4133850"/>
            <a:ext cx="342900" cy="76200"/>
          </a:xfrm>
          <a:prstGeom prst="straightConnector1">
            <a:avLst/>
          </a:prstGeom>
          <a:ln w="15875">
            <a:tailEnd type="arrow"/>
          </a:ln>
        </p:spPr>
        <p:style>
          <a:lnRef idx="2">
            <a:schemeClr val="dk1"/>
          </a:lnRef>
          <a:fillRef idx="0">
            <a:schemeClr val="dk1"/>
          </a:fillRef>
          <a:effectRef idx="1">
            <a:schemeClr val="dk1"/>
          </a:effectRef>
          <a:fontRef idx="minor">
            <a:schemeClr val="tx1"/>
          </a:fontRef>
        </p:style>
      </p:cxnSp>
      <p:cxnSp>
        <p:nvCxnSpPr>
          <p:cNvPr id="343" name="Straight Arrow Connector 342"/>
          <p:cNvCxnSpPr>
            <a:stCxn id="331" idx="2"/>
          </p:cNvCxnSpPr>
          <p:nvPr/>
        </p:nvCxnSpPr>
        <p:spPr>
          <a:xfrm rot="5400000">
            <a:off x="4019550" y="4095750"/>
            <a:ext cx="342900" cy="152400"/>
          </a:xfrm>
          <a:prstGeom prst="straightConnector1">
            <a:avLst/>
          </a:prstGeom>
          <a:ln w="15875">
            <a:tailEnd type="arrow"/>
          </a:ln>
        </p:spPr>
        <p:style>
          <a:lnRef idx="2">
            <a:schemeClr val="dk1"/>
          </a:lnRef>
          <a:fillRef idx="0">
            <a:schemeClr val="dk1"/>
          </a:fillRef>
          <a:effectRef idx="1">
            <a:schemeClr val="dk1"/>
          </a:effectRef>
          <a:fontRef idx="minor">
            <a:schemeClr val="tx1"/>
          </a:fontRef>
        </p:style>
      </p:cxnSp>
      <p:cxnSp>
        <p:nvCxnSpPr>
          <p:cNvPr id="344" name="Straight Arrow Connector 343"/>
          <p:cNvCxnSpPr>
            <a:stCxn id="326" idx="2"/>
          </p:cNvCxnSpPr>
          <p:nvPr/>
        </p:nvCxnSpPr>
        <p:spPr>
          <a:xfrm rot="16200000" flipH="1">
            <a:off x="4933950" y="4019550"/>
            <a:ext cx="342900" cy="304800"/>
          </a:xfrm>
          <a:prstGeom prst="straightConnector1">
            <a:avLst/>
          </a:prstGeom>
          <a:ln w="15875">
            <a:tailEnd type="arrow"/>
          </a:ln>
        </p:spPr>
        <p:style>
          <a:lnRef idx="2">
            <a:schemeClr val="dk1"/>
          </a:lnRef>
          <a:fillRef idx="0">
            <a:schemeClr val="dk1"/>
          </a:fillRef>
          <a:effectRef idx="1">
            <a:schemeClr val="dk1"/>
          </a:effectRef>
          <a:fontRef idx="minor">
            <a:schemeClr val="tx1"/>
          </a:fontRef>
        </p:style>
      </p:cxnSp>
      <p:cxnSp>
        <p:nvCxnSpPr>
          <p:cNvPr id="345" name="Straight Arrow Connector 344"/>
          <p:cNvCxnSpPr>
            <a:stCxn id="332" idx="2"/>
          </p:cNvCxnSpPr>
          <p:nvPr/>
        </p:nvCxnSpPr>
        <p:spPr>
          <a:xfrm rot="5400000">
            <a:off x="5581650" y="4133850"/>
            <a:ext cx="342900" cy="76200"/>
          </a:xfrm>
          <a:prstGeom prst="straightConnector1">
            <a:avLst/>
          </a:prstGeom>
          <a:ln w="15875">
            <a:tailEnd type="arrow"/>
          </a:ln>
        </p:spPr>
        <p:style>
          <a:lnRef idx="2">
            <a:schemeClr val="dk1"/>
          </a:lnRef>
          <a:fillRef idx="0">
            <a:schemeClr val="dk1"/>
          </a:fillRef>
          <a:effectRef idx="1">
            <a:schemeClr val="dk1"/>
          </a:effectRef>
          <a:fontRef idx="minor">
            <a:schemeClr val="tx1"/>
          </a:fontRef>
        </p:style>
      </p:cxnSp>
      <p:cxnSp>
        <p:nvCxnSpPr>
          <p:cNvPr id="346" name="Straight Arrow Connector 345"/>
          <p:cNvCxnSpPr>
            <a:stCxn id="328" idx="2"/>
          </p:cNvCxnSpPr>
          <p:nvPr/>
        </p:nvCxnSpPr>
        <p:spPr>
          <a:xfrm rot="16200000" flipH="1">
            <a:off x="6762750" y="4019550"/>
            <a:ext cx="342900" cy="304800"/>
          </a:xfrm>
          <a:prstGeom prst="straightConnector1">
            <a:avLst/>
          </a:prstGeom>
          <a:ln w="15875">
            <a:tailEnd type="arrow"/>
          </a:ln>
        </p:spPr>
        <p:style>
          <a:lnRef idx="2">
            <a:schemeClr val="dk1"/>
          </a:lnRef>
          <a:fillRef idx="0">
            <a:schemeClr val="dk1"/>
          </a:fillRef>
          <a:effectRef idx="1">
            <a:schemeClr val="dk1"/>
          </a:effectRef>
          <a:fontRef idx="minor">
            <a:schemeClr val="tx1"/>
          </a:fontRef>
        </p:style>
      </p:cxnSp>
      <p:cxnSp>
        <p:nvCxnSpPr>
          <p:cNvPr id="347" name="Straight Arrow Connector 346"/>
          <p:cNvCxnSpPr>
            <a:stCxn id="333" idx="2"/>
          </p:cNvCxnSpPr>
          <p:nvPr/>
        </p:nvCxnSpPr>
        <p:spPr>
          <a:xfrm rot="5400000">
            <a:off x="7410450" y="4133850"/>
            <a:ext cx="342900" cy="76200"/>
          </a:xfrm>
          <a:prstGeom prst="straightConnector1">
            <a:avLst/>
          </a:prstGeom>
          <a:ln w="15875">
            <a:tailEnd type="arrow"/>
          </a:ln>
        </p:spPr>
        <p:style>
          <a:lnRef idx="2">
            <a:schemeClr val="dk1"/>
          </a:lnRef>
          <a:fillRef idx="0">
            <a:schemeClr val="dk1"/>
          </a:fillRef>
          <a:effectRef idx="1">
            <a:schemeClr val="dk1"/>
          </a:effectRef>
          <a:fontRef idx="minor">
            <a:schemeClr val="tx1"/>
          </a:fontRef>
        </p:style>
      </p:cxnSp>
      <p:graphicFrame>
        <p:nvGraphicFramePr>
          <p:cNvPr id="348" name="Table 347"/>
          <p:cNvGraphicFramePr>
            <a:graphicFrameLocks noGrp="1"/>
          </p:cNvGraphicFramePr>
          <p:nvPr/>
        </p:nvGraphicFramePr>
        <p:xfrm>
          <a:off x="6553200" y="4749800"/>
          <a:ext cx="1447800" cy="279400"/>
        </p:xfrm>
        <a:graphic>
          <a:graphicData uri="http://schemas.openxmlformats.org/drawingml/2006/table">
            <a:tbl>
              <a:tblPr firstRow="1" bandRow="1"/>
              <a:tblGrid>
                <a:gridCol w="1447800"/>
              </a:tblGrid>
              <a:tr h="279400">
                <a:tc>
                  <a:txBody>
                    <a:bodyPr/>
                    <a:lstStyle>
                      <a:defPPr>
                        <a:defRPr lang="en-US"/>
                      </a:defPPr>
                      <a:lvl1pPr marL="0" algn="l" defTabSz="914259" rtl="0" eaLnBrk="1" latinLnBrk="0" hangingPunct="1">
                        <a:defRPr sz="1800" kern="1200">
                          <a:solidFill>
                            <a:schemeClr val="tx1"/>
                          </a:solidFill>
                          <a:latin typeface="Calibri"/>
                        </a:defRPr>
                      </a:lvl1pPr>
                      <a:lvl2pPr marL="457130" algn="l" defTabSz="914259" rtl="0" eaLnBrk="1" latinLnBrk="0" hangingPunct="1">
                        <a:defRPr sz="1800" kern="1200">
                          <a:solidFill>
                            <a:schemeClr val="tx1"/>
                          </a:solidFill>
                          <a:latin typeface="Calibri"/>
                        </a:defRPr>
                      </a:lvl2pPr>
                      <a:lvl3pPr marL="914259" algn="l" defTabSz="914259" rtl="0" eaLnBrk="1" latinLnBrk="0" hangingPunct="1">
                        <a:defRPr sz="1800" kern="1200">
                          <a:solidFill>
                            <a:schemeClr val="tx1"/>
                          </a:solidFill>
                          <a:latin typeface="Calibri"/>
                        </a:defRPr>
                      </a:lvl3pPr>
                      <a:lvl4pPr marL="1371390" algn="l" defTabSz="914259" rtl="0" eaLnBrk="1" latinLnBrk="0" hangingPunct="1">
                        <a:defRPr sz="1800" kern="1200">
                          <a:solidFill>
                            <a:schemeClr val="tx1"/>
                          </a:solidFill>
                          <a:latin typeface="Calibri"/>
                        </a:defRPr>
                      </a:lvl4pPr>
                      <a:lvl5pPr marL="1828519" algn="l" defTabSz="914259" rtl="0" eaLnBrk="1" latinLnBrk="0" hangingPunct="1">
                        <a:defRPr sz="1800" kern="1200">
                          <a:solidFill>
                            <a:schemeClr val="tx1"/>
                          </a:solidFill>
                          <a:latin typeface="Calibri"/>
                        </a:defRPr>
                      </a:lvl5pPr>
                      <a:lvl6pPr marL="2285649" algn="l" defTabSz="914259" rtl="0" eaLnBrk="1" latinLnBrk="0" hangingPunct="1">
                        <a:defRPr sz="1800" kern="1200">
                          <a:solidFill>
                            <a:schemeClr val="tx1"/>
                          </a:solidFill>
                          <a:latin typeface="Calibri"/>
                        </a:defRPr>
                      </a:lvl6pPr>
                      <a:lvl7pPr marL="2742780" algn="l" defTabSz="914259" rtl="0" eaLnBrk="1" latinLnBrk="0" hangingPunct="1">
                        <a:defRPr sz="1800" kern="1200">
                          <a:solidFill>
                            <a:schemeClr val="tx1"/>
                          </a:solidFill>
                          <a:latin typeface="Calibri"/>
                        </a:defRPr>
                      </a:lvl7pPr>
                      <a:lvl8pPr marL="3199908" algn="l" defTabSz="914259" rtl="0" eaLnBrk="1" latinLnBrk="0" hangingPunct="1">
                        <a:defRPr sz="1800" kern="1200">
                          <a:solidFill>
                            <a:schemeClr val="tx1"/>
                          </a:solidFill>
                          <a:latin typeface="Calibri"/>
                        </a:defRPr>
                      </a:lvl8pPr>
                      <a:lvl9pPr marL="3657039" algn="l" defTabSz="914259"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a:t>
                      </a:r>
                      <a:r>
                        <a:rPr kumimoji="0" lang="en-US" sz="1200" b="1" i="1" u="none" strike="noStrike" kern="1200" cap="none" spc="0" normalizeH="0" baseline="-25000" noProof="0" dirty="0" smtClean="0">
                          <a:ln>
                            <a:noFill/>
                          </a:ln>
                          <a:solidFill>
                            <a:schemeClr val="tx1"/>
                          </a:solidFill>
                          <a:effectLst/>
                          <a:uLnTx/>
                          <a:uFillTx/>
                          <a:latin typeface="Arial" pitchFamily="34" charset="0"/>
                          <a:ea typeface="+mn-ea"/>
                          <a:cs typeface="Arial" pitchFamily="34" charset="0"/>
                        </a:rPr>
                        <a:t>5</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1</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2</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3</a:t>
                      </a:r>
                      <a:r>
                        <a:rPr lang="en-US" sz="1200" dirty="0" smtClean="0">
                          <a:solidFill>
                            <a:schemeClr val="tx1"/>
                          </a:solidFill>
                          <a:latin typeface="Arial" pitchFamily="34" charset="0"/>
                          <a:cs typeface="Arial" pitchFamily="34" charset="0"/>
                        </a:rPr>
                        <a:t>]</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bl>
          </a:graphicData>
        </a:graphic>
      </p:graphicFrame>
      <p:graphicFrame>
        <p:nvGraphicFramePr>
          <p:cNvPr id="349" name="Table 348"/>
          <p:cNvGraphicFramePr>
            <a:graphicFrameLocks noGrp="1"/>
          </p:cNvGraphicFramePr>
          <p:nvPr/>
        </p:nvGraphicFramePr>
        <p:xfrm>
          <a:off x="1524000" y="4749800"/>
          <a:ext cx="1447800" cy="279400"/>
        </p:xfrm>
        <a:graphic>
          <a:graphicData uri="http://schemas.openxmlformats.org/drawingml/2006/table">
            <a:tbl>
              <a:tblPr firstRow="1" bandRow="1"/>
              <a:tblGrid>
                <a:gridCol w="1447800"/>
              </a:tblGrid>
              <a:tr h="279400">
                <a:tc>
                  <a:txBody>
                    <a:bodyPr/>
                    <a:lstStyle>
                      <a:defPPr>
                        <a:defRPr lang="en-US"/>
                      </a:defPPr>
                      <a:lvl1pPr marL="0" algn="l" defTabSz="914259" rtl="0" eaLnBrk="1" latinLnBrk="0" hangingPunct="1">
                        <a:defRPr sz="1800" kern="1200">
                          <a:solidFill>
                            <a:schemeClr val="tx1"/>
                          </a:solidFill>
                          <a:latin typeface="Calibri"/>
                        </a:defRPr>
                      </a:lvl1pPr>
                      <a:lvl2pPr marL="457130" algn="l" defTabSz="914259" rtl="0" eaLnBrk="1" latinLnBrk="0" hangingPunct="1">
                        <a:defRPr sz="1800" kern="1200">
                          <a:solidFill>
                            <a:schemeClr val="tx1"/>
                          </a:solidFill>
                          <a:latin typeface="Calibri"/>
                        </a:defRPr>
                      </a:lvl2pPr>
                      <a:lvl3pPr marL="914259" algn="l" defTabSz="914259" rtl="0" eaLnBrk="1" latinLnBrk="0" hangingPunct="1">
                        <a:defRPr sz="1800" kern="1200">
                          <a:solidFill>
                            <a:schemeClr val="tx1"/>
                          </a:solidFill>
                          <a:latin typeface="Calibri"/>
                        </a:defRPr>
                      </a:lvl3pPr>
                      <a:lvl4pPr marL="1371390" algn="l" defTabSz="914259" rtl="0" eaLnBrk="1" latinLnBrk="0" hangingPunct="1">
                        <a:defRPr sz="1800" kern="1200">
                          <a:solidFill>
                            <a:schemeClr val="tx1"/>
                          </a:solidFill>
                          <a:latin typeface="Calibri"/>
                        </a:defRPr>
                      </a:lvl4pPr>
                      <a:lvl5pPr marL="1828519" algn="l" defTabSz="914259" rtl="0" eaLnBrk="1" latinLnBrk="0" hangingPunct="1">
                        <a:defRPr sz="1800" kern="1200">
                          <a:solidFill>
                            <a:schemeClr val="tx1"/>
                          </a:solidFill>
                          <a:latin typeface="Calibri"/>
                        </a:defRPr>
                      </a:lvl5pPr>
                      <a:lvl6pPr marL="2285649" algn="l" defTabSz="914259" rtl="0" eaLnBrk="1" latinLnBrk="0" hangingPunct="1">
                        <a:defRPr sz="1800" kern="1200">
                          <a:solidFill>
                            <a:schemeClr val="tx1"/>
                          </a:solidFill>
                          <a:latin typeface="Calibri"/>
                        </a:defRPr>
                      </a:lvl6pPr>
                      <a:lvl7pPr marL="2742780" algn="l" defTabSz="914259" rtl="0" eaLnBrk="1" latinLnBrk="0" hangingPunct="1">
                        <a:defRPr sz="1800" kern="1200">
                          <a:solidFill>
                            <a:schemeClr val="tx1"/>
                          </a:solidFill>
                          <a:latin typeface="Calibri"/>
                        </a:defRPr>
                      </a:lvl7pPr>
                      <a:lvl8pPr marL="3199908" algn="l" defTabSz="914259" rtl="0" eaLnBrk="1" latinLnBrk="0" hangingPunct="1">
                        <a:defRPr sz="1800" kern="1200">
                          <a:solidFill>
                            <a:schemeClr val="tx1"/>
                          </a:solidFill>
                          <a:latin typeface="Calibri"/>
                        </a:defRPr>
                      </a:lvl8pPr>
                      <a:lvl9pPr marL="3657039" algn="l" defTabSz="914259"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a:t>
                      </a:r>
                      <a:r>
                        <a:rPr kumimoji="0" lang="en-US" sz="1200" b="1" i="1" u="none" strike="noStrike" kern="1200" cap="none" spc="0" normalizeH="0" baseline="-25000" noProof="0" dirty="0" smtClean="0">
                          <a:ln>
                            <a:noFill/>
                          </a:ln>
                          <a:solidFill>
                            <a:schemeClr val="tx1"/>
                          </a:solidFill>
                          <a:effectLst/>
                          <a:uLnTx/>
                          <a:uFillTx/>
                          <a:latin typeface="Arial" pitchFamily="34" charset="0"/>
                          <a:ea typeface="+mn-ea"/>
                          <a:cs typeface="Arial" pitchFamily="34" charset="0"/>
                        </a:rPr>
                        <a:t>1</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2</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4</a:t>
                      </a:r>
                      <a:r>
                        <a:rPr lang="en-US" sz="1200" dirty="0" smtClean="0">
                          <a:solidFill>
                            <a:schemeClr val="tx1"/>
                          </a:solidFill>
                          <a:latin typeface="Arial" pitchFamily="34" charset="0"/>
                          <a:cs typeface="Arial" pitchFamily="34" charset="0"/>
                        </a:rPr>
                        <a:t>]</a:t>
                      </a:r>
                      <a:endParaRPr lang="en-US" sz="1200" dirty="0">
                        <a:solidFill>
                          <a:schemeClr val="tx1"/>
                        </a:solidFill>
                        <a:latin typeface="Arial" pitchFamily="34" charset="0"/>
                        <a:cs typeface="Arial" pitchFamily="34" charset="0"/>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bl>
          </a:graphicData>
        </a:graphic>
      </p:graphicFrame>
      <p:graphicFrame>
        <p:nvGraphicFramePr>
          <p:cNvPr id="350" name="Table 349"/>
          <p:cNvGraphicFramePr>
            <a:graphicFrameLocks noGrp="1"/>
          </p:cNvGraphicFramePr>
          <p:nvPr/>
        </p:nvGraphicFramePr>
        <p:xfrm>
          <a:off x="2286000" y="4749800"/>
          <a:ext cx="1447800" cy="279400"/>
        </p:xfrm>
        <a:graphic>
          <a:graphicData uri="http://schemas.openxmlformats.org/drawingml/2006/table">
            <a:tbl>
              <a:tblPr firstRow="1" bandRow="1"/>
              <a:tblGrid>
                <a:gridCol w="1447800"/>
              </a:tblGrid>
              <a:tr h="279400">
                <a:tc>
                  <a:txBody>
                    <a:bodyPr/>
                    <a:lstStyle>
                      <a:defPPr>
                        <a:defRPr lang="en-US"/>
                      </a:defPPr>
                      <a:lvl1pPr marL="0" algn="l" defTabSz="914259" rtl="0" eaLnBrk="1" latinLnBrk="0" hangingPunct="1">
                        <a:defRPr sz="1800" kern="1200">
                          <a:solidFill>
                            <a:schemeClr val="tx1"/>
                          </a:solidFill>
                          <a:latin typeface="Calibri"/>
                        </a:defRPr>
                      </a:lvl1pPr>
                      <a:lvl2pPr marL="457130" algn="l" defTabSz="914259" rtl="0" eaLnBrk="1" latinLnBrk="0" hangingPunct="1">
                        <a:defRPr sz="1800" kern="1200">
                          <a:solidFill>
                            <a:schemeClr val="tx1"/>
                          </a:solidFill>
                          <a:latin typeface="Calibri"/>
                        </a:defRPr>
                      </a:lvl2pPr>
                      <a:lvl3pPr marL="914259" algn="l" defTabSz="914259" rtl="0" eaLnBrk="1" latinLnBrk="0" hangingPunct="1">
                        <a:defRPr sz="1800" kern="1200">
                          <a:solidFill>
                            <a:schemeClr val="tx1"/>
                          </a:solidFill>
                          <a:latin typeface="Calibri"/>
                        </a:defRPr>
                      </a:lvl3pPr>
                      <a:lvl4pPr marL="1371390" algn="l" defTabSz="914259" rtl="0" eaLnBrk="1" latinLnBrk="0" hangingPunct="1">
                        <a:defRPr sz="1800" kern="1200">
                          <a:solidFill>
                            <a:schemeClr val="tx1"/>
                          </a:solidFill>
                          <a:latin typeface="Calibri"/>
                        </a:defRPr>
                      </a:lvl4pPr>
                      <a:lvl5pPr marL="1828519" algn="l" defTabSz="914259" rtl="0" eaLnBrk="1" latinLnBrk="0" hangingPunct="1">
                        <a:defRPr sz="1800" kern="1200">
                          <a:solidFill>
                            <a:schemeClr val="tx1"/>
                          </a:solidFill>
                          <a:latin typeface="Calibri"/>
                        </a:defRPr>
                      </a:lvl5pPr>
                      <a:lvl6pPr marL="2285649" algn="l" defTabSz="914259" rtl="0" eaLnBrk="1" latinLnBrk="0" hangingPunct="1">
                        <a:defRPr sz="1800" kern="1200">
                          <a:solidFill>
                            <a:schemeClr val="tx1"/>
                          </a:solidFill>
                          <a:latin typeface="Calibri"/>
                        </a:defRPr>
                      </a:lvl6pPr>
                      <a:lvl7pPr marL="2742780" algn="l" defTabSz="914259" rtl="0" eaLnBrk="1" latinLnBrk="0" hangingPunct="1">
                        <a:defRPr sz="1800" kern="1200">
                          <a:solidFill>
                            <a:schemeClr val="tx1"/>
                          </a:solidFill>
                          <a:latin typeface="Calibri"/>
                        </a:defRPr>
                      </a:lvl7pPr>
                      <a:lvl8pPr marL="3199908" algn="l" defTabSz="914259" rtl="0" eaLnBrk="1" latinLnBrk="0" hangingPunct="1">
                        <a:defRPr sz="1800" kern="1200">
                          <a:solidFill>
                            <a:schemeClr val="tx1"/>
                          </a:solidFill>
                          <a:latin typeface="Calibri"/>
                        </a:defRPr>
                      </a:lvl8pPr>
                      <a:lvl9pPr marL="3657039" algn="l" defTabSz="914259"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a:t>
                      </a:r>
                      <a:r>
                        <a:rPr kumimoji="0" lang="en-US" sz="1200" b="1" i="1" u="none" strike="noStrike" kern="1200" cap="none" spc="0" normalizeH="0" baseline="-25000" noProof="0" dirty="0" smtClean="0">
                          <a:ln>
                            <a:noFill/>
                          </a:ln>
                          <a:solidFill>
                            <a:schemeClr val="tx1"/>
                          </a:solidFill>
                          <a:effectLst/>
                          <a:uLnTx/>
                          <a:uFillTx/>
                          <a:latin typeface="Arial" pitchFamily="34" charset="0"/>
                          <a:ea typeface="+mn-ea"/>
                          <a:cs typeface="Arial" pitchFamily="34" charset="0"/>
                        </a:rPr>
                        <a:t>2</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3</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5</a:t>
                      </a:r>
                      <a:r>
                        <a:rPr lang="en-US" sz="1200" dirty="0" smtClean="0">
                          <a:solidFill>
                            <a:schemeClr val="tx1"/>
                          </a:solidFill>
                          <a:latin typeface="Arial" pitchFamily="34" charset="0"/>
                          <a:cs typeface="Arial" pitchFamily="34" charset="0"/>
                        </a:rPr>
                        <a:t>]</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bl>
          </a:graphicData>
        </a:graphic>
      </p:graphicFrame>
      <p:graphicFrame>
        <p:nvGraphicFramePr>
          <p:cNvPr id="351" name="Table 350"/>
          <p:cNvGraphicFramePr>
            <a:graphicFrameLocks noGrp="1"/>
          </p:cNvGraphicFramePr>
          <p:nvPr/>
        </p:nvGraphicFramePr>
        <p:xfrm>
          <a:off x="3505200" y="4749800"/>
          <a:ext cx="1447800" cy="279400"/>
        </p:xfrm>
        <a:graphic>
          <a:graphicData uri="http://schemas.openxmlformats.org/drawingml/2006/table">
            <a:tbl>
              <a:tblPr firstRow="1" bandRow="1"/>
              <a:tblGrid>
                <a:gridCol w="1447800"/>
              </a:tblGrid>
              <a:tr h="279400">
                <a:tc>
                  <a:txBody>
                    <a:bodyPr/>
                    <a:lstStyle>
                      <a:defPPr>
                        <a:defRPr lang="en-US"/>
                      </a:defPPr>
                      <a:lvl1pPr marL="0" algn="l" defTabSz="914259" rtl="0" eaLnBrk="1" latinLnBrk="0" hangingPunct="1">
                        <a:defRPr sz="1800" kern="1200">
                          <a:solidFill>
                            <a:schemeClr val="tx1"/>
                          </a:solidFill>
                          <a:latin typeface="Calibri"/>
                        </a:defRPr>
                      </a:lvl1pPr>
                      <a:lvl2pPr marL="457130" algn="l" defTabSz="914259" rtl="0" eaLnBrk="1" latinLnBrk="0" hangingPunct="1">
                        <a:defRPr sz="1800" kern="1200">
                          <a:solidFill>
                            <a:schemeClr val="tx1"/>
                          </a:solidFill>
                          <a:latin typeface="Calibri"/>
                        </a:defRPr>
                      </a:lvl2pPr>
                      <a:lvl3pPr marL="914259" algn="l" defTabSz="914259" rtl="0" eaLnBrk="1" latinLnBrk="0" hangingPunct="1">
                        <a:defRPr sz="1800" kern="1200">
                          <a:solidFill>
                            <a:schemeClr val="tx1"/>
                          </a:solidFill>
                          <a:latin typeface="Calibri"/>
                        </a:defRPr>
                      </a:lvl3pPr>
                      <a:lvl4pPr marL="1371390" algn="l" defTabSz="914259" rtl="0" eaLnBrk="1" latinLnBrk="0" hangingPunct="1">
                        <a:defRPr sz="1800" kern="1200">
                          <a:solidFill>
                            <a:schemeClr val="tx1"/>
                          </a:solidFill>
                          <a:latin typeface="Calibri"/>
                        </a:defRPr>
                      </a:lvl4pPr>
                      <a:lvl5pPr marL="1828519" algn="l" defTabSz="914259" rtl="0" eaLnBrk="1" latinLnBrk="0" hangingPunct="1">
                        <a:defRPr sz="1800" kern="1200">
                          <a:solidFill>
                            <a:schemeClr val="tx1"/>
                          </a:solidFill>
                          <a:latin typeface="Calibri"/>
                        </a:defRPr>
                      </a:lvl5pPr>
                      <a:lvl6pPr marL="2285649" algn="l" defTabSz="914259" rtl="0" eaLnBrk="1" latinLnBrk="0" hangingPunct="1">
                        <a:defRPr sz="1800" kern="1200">
                          <a:solidFill>
                            <a:schemeClr val="tx1"/>
                          </a:solidFill>
                          <a:latin typeface="Calibri"/>
                        </a:defRPr>
                      </a:lvl6pPr>
                      <a:lvl7pPr marL="2742780" algn="l" defTabSz="914259" rtl="0" eaLnBrk="1" latinLnBrk="0" hangingPunct="1">
                        <a:defRPr sz="1800" kern="1200">
                          <a:solidFill>
                            <a:schemeClr val="tx1"/>
                          </a:solidFill>
                          <a:latin typeface="Calibri"/>
                        </a:defRPr>
                      </a:lvl7pPr>
                      <a:lvl8pPr marL="3199908" algn="l" defTabSz="914259" rtl="0" eaLnBrk="1" latinLnBrk="0" hangingPunct="1">
                        <a:defRPr sz="1800" kern="1200">
                          <a:solidFill>
                            <a:schemeClr val="tx1"/>
                          </a:solidFill>
                          <a:latin typeface="Calibri"/>
                        </a:defRPr>
                      </a:lvl8pPr>
                      <a:lvl9pPr marL="3657039" algn="l" defTabSz="914259"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a:t>
                      </a:r>
                      <a:r>
                        <a:rPr kumimoji="0" lang="en-US" sz="1200" b="1" i="1" u="none" strike="noStrike" kern="1200" cap="none" spc="0" normalizeH="0" baseline="-25000" noProof="0" dirty="0" smtClean="0">
                          <a:ln>
                            <a:noFill/>
                          </a:ln>
                          <a:solidFill>
                            <a:schemeClr val="tx1"/>
                          </a:solidFill>
                          <a:effectLst/>
                          <a:uLnTx/>
                          <a:uFillTx/>
                          <a:latin typeface="Arial" pitchFamily="34" charset="0"/>
                          <a:ea typeface="+mn-ea"/>
                          <a:cs typeface="Arial" pitchFamily="34" charset="0"/>
                        </a:rPr>
                        <a:t>3</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4</a:t>
                      </a:r>
                      <a:r>
                        <a:rPr lang="en-US" sz="1200" dirty="0" smtClean="0">
                          <a:solidFill>
                            <a:schemeClr val="tx1"/>
                          </a:solidFill>
                          <a:latin typeface="Arial" pitchFamily="34" charset="0"/>
                          <a:cs typeface="Arial" pitchFamily="34" charset="0"/>
                        </a:rPr>
                        <a:t>]</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bl>
          </a:graphicData>
        </a:graphic>
      </p:graphicFrame>
      <p:graphicFrame>
        <p:nvGraphicFramePr>
          <p:cNvPr id="352" name="Table 351"/>
          <p:cNvGraphicFramePr>
            <a:graphicFrameLocks noGrp="1"/>
          </p:cNvGraphicFramePr>
          <p:nvPr/>
        </p:nvGraphicFramePr>
        <p:xfrm>
          <a:off x="4724400" y="4749800"/>
          <a:ext cx="1447800" cy="279400"/>
        </p:xfrm>
        <a:graphic>
          <a:graphicData uri="http://schemas.openxmlformats.org/drawingml/2006/table">
            <a:tbl>
              <a:tblPr firstRow="1" bandRow="1"/>
              <a:tblGrid>
                <a:gridCol w="1447800"/>
              </a:tblGrid>
              <a:tr h="279400">
                <a:tc>
                  <a:txBody>
                    <a:bodyPr/>
                    <a:lstStyle>
                      <a:defPPr>
                        <a:defRPr lang="en-US"/>
                      </a:defPPr>
                      <a:lvl1pPr marL="0" algn="l" defTabSz="914259" rtl="0" eaLnBrk="1" latinLnBrk="0" hangingPunct="1">
                        <a:defRPr sz="1800" kern="1200">
                          <a:solidFill>
                            <a:schemeClr val="tx1"/>
                          </a:solidFill>
                          <a:latin typeface="Calibri"/>
                        </a:defRPr>
                      </a:lvl1pPr>
                      <a:lvl2pPr marL="457130" algn="l" defTabSz="914259" rtl="0" eaLnBrk="1" latinLnBrk="0" hangingPunct="1">
                        <a:defRPr sz="1800" kern="1200">
                          <a:solidFill>
                            <a:schemeClr val="tx1"/>
                          </a:solidFill>
                          <a:latin typeface="Calibri"/>
                        </a:defRPr>
                      </a:lvl2pPr>
                      <a:lvl3pPr marL="914259" algn="l" defTabSz="914259" rtl="0" eaLnBrk="1" latinLnBrk="0" hangingPunct="1">
                        <a:defRPr sz="1800" kern="1200">
                          <a:solidFill>
                            <a:schemeClr val="tx1"/>
                          </a:solidFill>
                          <a:latin typeface="Calibri"/>
                        </a:defRPr>
                      </a:lvl3pPr>
                      <a:lvl4pPr marL="1371390" algn="l" defTabSz="914259" rtl="0" eaLnBrk="1" latinLnBrk="0" hangingPunct="1">
                        <a:defRPr sz="1800" kern="1200">
                          <a:solidFill>
                            <a:schemeClr val="tx1"/>
                          </a:solidFill>
                          <a:latin typeface="Calibri"/>
                        </a:defRPr>
                      </a:lvl4pPr>
                      <a:lvl5pPr marL="1828519" algn="l" defTabSz="914259" rtl="0" eaLnBrk="1" latinLnBrk="0" hangingPunct="1">
                        <a:defRPr sz="1800" kern="1200">
                          <a:solidFill>
                            <a:schemeClr val="tx1"/>
                          </a:solidFill>
                          <a:latin typeface="Calibri"/>
                        </a:defRPr>
                      </a:lvl5pPr>
                      <a:lvl6pPr marL="2285649" algn="l" defTabSz="914259" rtl="0" eaLnBrk="1" latinLnBrk="0" hangingPunct="1">
                        <a:defRPr sz="1800" kern="1200">
                          <a:solidFill>
                            <a:schemeClr val="tx1"/>
                          </a:solidFill>
                          <a:latin typeface="Calibri"/>
                        </a:defRPr>
                      </a:lvl6pPr>
                      <a:lvl7pPr marL="2742780" algn="l" defTabSz="914259" rtl="0" eaLnBrk="1" latinLnBrk="0" hangingPunct="1">
                        <a:defRPr sz="1800" kern="1200">
                          <a:solidFill>
                            <a:schemeClr val="tx1"/>
                          </a:solidFill>
                          <a:latin typeface="Calibri"/>
                        </a:defRPr>
                      </a:lvl7pPr>
                      <a:lvl8pPr marL="3199908" algn="l" defTabSz="914259" rtl="0" eaLnBrk="1" latinLnBrk="0" hangingPunct="1">
                        <a:defRPr sz="1800" kern="1200">
                          <a:solidFill>
                            <a:schemeClr val="tx1"/>
                          </a:solidFill>
                          <a:latin typeface="Calibri"/>
                        </a:defRPr>
                      </a:lvl8pPr>
                      <a:lvl9pPr marL="3657039" algn="l" defTabSz="914259" rtl="0" eaLnBrk="1" latinLnBrk="0" hangingPunct="1">
                        <a:defRPr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a:t>
                      </a:r>
                      <a:r>
                        <a:rPr kumimoji="0" lang="en-US" sz="1200" b="1" i="1" u="none" strike="noStrike" kern="1200" cap="none" spc="0" normalizeH="0" baseline="-25000" noProof="0" dirty="0" smtClean="0">
                          <a:ln>
                            <a:noFill/>
                          </a:ln>
                          <a:solidFill>
                            <a:schemeClr val="tx1"/>
                          </a:solidFill>
                          <a:effectLst/>
                          <a:uLnTx/>
                          <a:uFillTx/>
                          <a:latin typeface="Arial" pitchFamily="34" charset="0"/>
                          <a:ea typeface="+mn-ea"/>
                          <a:cs typeface="Arial" pitchFamily="34" charset="0"/>
                        </a:rPr>
                        <a:t>4</a:t>
                      </a:r>
                      <a:r>
                        <a:rPr lang="en-US" sz="1200" dirty="0" smtClean="0">
                          <a:solidFill>
                            <a:schemeClr val="tx1"/>
                          </a:solidFill>
                          <a:latin typeface="Arial" pitchFamily="34" charset="0"/>
                          <a:cs typeface="Arial" pitchFamily="34" charset="0"/>
                        </a:rPr>
                        <a:t> [</a:t>
                      </a:r>
                      <a:r>
                        <a:rPr lang="en-US" sz="1200" i="1" dirty="0" smtClean="0">
                          <a:solidFill>
                            <a:schemeClr val="tx1"/>
                          </a:solidFill>
                          <a:latin typeface="Arial" pitchFamily="34" charset="0"/>
                          <a:cs typeface="Arial" pitchFamily="34" charset="0"/>
                        </a:rPr>
                        <a:t>n</a:t>
                      </a:r>
                      <a:r>
                        <a:rPr lang="en-US" sz="1200" i="1" baseline="-25000" dirty="0" smtClean="0">
                          <a:solidFill>
                            <a:schemeClr val="tx1"/>
                          </a:solidFill>
                          <a:latin typeface="Arial" pitchFamily="34" charset="0"/>
                          <a:cs typeface="Arial" pitchFamily="34" charset="0"/>
                        </a:rPr>
                        <a:t>5</a:t>
                      </a:r>
                      <a:r>
                        <a:rPr lang="en-US" sz="1200" dirty="0" smtClean="0">
                          <a:solidFill>
                            <a:schemeClr val="tx1"/>
                          </a:solidFill>
                          <a:latin typeface="Arial" pitchFamily="34" charset="0"/>
                          <a:cs typeface="Arial" pitchFamily="34" charset="0"/>
                        </a:rPr>
                        <a:t>]</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bl>
          </a:graphicData>
        </a:graphic>
      </p:graphicFrame>
      <p:sp>
        <p:nvSpPr>
          <p:cNvPr id="26693" name="TextBox 352"/>
          <p:cNvSpPr txBox="1">
            <a:spLocks noChangeArrowheads="1"/>
          </p:cNvSpPr>
          <p:nvPr/>
        </p:nvSpPr>
        <p:spPr bwMode="auto">
          <a:xfrm>
            <a:off x="828675" y="2438400"/>
            <a:ext cx="646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r" eaLnBrk="1" hangingPunct="1"/>
            <a:r>
              <a:rPr lang="en-US" altLang="zh-CN" b="1">
                <a:cs typeface="Arial" charset="0"/>
              </a:rPr>
              <a:t>Map</a:t>
            </a:r>
          </a:p>
        </p:txBody>
      </p:sp>
      <p:sp>
        <p:nvSpPr>
          <p:cNvPr id="26694" name="TextBox 353"/>
          <p:cNvSpPr txBox="1">
            <a:spLocks noChangeArrowheads="1"/>
          </p:cNvSpPr>
          <p:nvPr/>
        </p:nvSpPr>
        <p:spPr bwMode="auto">
          <a:xfrm>
            <a:off x="457200" y="4038600"/>
            <a:ext cx="1017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r" eaLnBrk="1" hangingPunct="1"/>
            <a:r>
              <a:rPr lang="en-US" altLang="zh-CN" b="1">
                <a:cs typeface="Arial" charset="0"/>
              </a:rPr>
              <a:t>Reduce</a:t>
            </a:r>
          </a:p>
        </p:txBody>
      </p:sp>
      <p:sp>
        <p:nvSpPr>
          <p:cNvPr id="61" name="Flowchart: Process 4"/>
          <p:cNvSpPr/>
          <p:nvPr/>
        </p:nvSpPr>
        <p:spPr>
          <a:xfrm>
            <a:off x="5334000" y="5715000"/>
            <a:ext cx="2667000" cy="6953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a:t>How to maintain the graph structure?</a:t>
            </a:r>
          </a:p>
        </p:txBody>
      </p:sp>
      <p:sp>
        <p:nvSpPr>
          <p:cNvPr id="62" name="页脚占位符 1"/>
          <p:cNvSpPr>
            <a:spLocks noGrp="1"/>
          </p:cNvSpPr>
          <p:nvPr>
            <p:ph type="ftr" sz="quarter" idx="11"/>
          </p:nvPr>
        </p:nvSpPr>
        <p:spPr/>
        <p:txBody>
          <a:bodyPr/>
          <a:lstStyle/>
          <a:p>
            <a:pPr>
              <a:defRPr/>
            </a:pPr>
            <a:r>
              <a:rPr lang="en-US" dirty="0" smtClean="0"/>
              <a:t>From Jimmy Lin’s slides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24"/>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2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3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3"/>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3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3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3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3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3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3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4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4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4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43"/>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44"/>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4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346"/>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47"/>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48"/>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349"/>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350"/>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351"/>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3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 grpId="0" animBg="1"/>
      <p:bldP spid="304" grpId="0" animBg="1"/>
      <p:bldP spid="308" grpId="0" animBg="1"/>
      <p:bldP spid="309" grpId="0" animBg="1"/>
      <p:bldP spid="315" grpId="0" animBg="1"/>
      <p:bldP spid="316" grpId="0" animBg="1"/>
      <p:bldP spid="317" grpId="0" animBg="1"/>
      <p:bldP spid="320" grpId="0" animBg="1"/>
      <p:bldP spid="323"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zh-CN" sz="4000" b="1" smtClean="0">
                <a:latin typeface="Times New Roman" pitchFamily="18" charset="0"/>
                <a:cs typeface="Times New Roman" pitchFamily="18" charset="0"/>
              </a:rPr>
              <a:t>Outline</a:t>
            </a:r>
          </a:p>
        </p:txBody>
      </p:sp>
      <p:sp>
        <p:nvSpPr>
          <p:cNvPr id="3" name="Content Placeholder 2"/>
          <p:cNvSpPr>
            <a:spLocks noGrp="1"/>
          </p:cNvSpPr>
          <p:nvPr>
            <p:ph idx="1"/>
          </p:nvPr>
        </p:nvSpPr>
        <p:spPr>
          <a:xfrm>
            <a:off x="457200" y="1447800"/>
            <a:ext cx="8229600" cy="4678363"/>
          </a:xfrm>
        </p:spPr>
        <p:txBody>
          <a:bodyPr/>
          <a:lstStyle/>
          <a:p>
            <a:pPr>
              <a:lnSpc>
                <a:spcPct val="90000"/>
              </a:lnSpc>
              <a:buFont typeface="Wingdings" pitchFamily="2" charset="2"/>
              <a:buChar char="v"/>
              <a:defRPr/>
            </a:pPr>
            <a:r>
              <a:rPr lang="en-US" sz="2600" b="1" i="1" dirty="0" err="1" smtClean="0"/>
              <a:t>Hadoop</a:t>
            </a:r>
            <a:r>
              <a:rPr lang="en-US" sz="2600" b="1" i="1" dirty="0" smtClean="0"/>
              <a:t> Basics</a:t>
            </a:r>
          </a:p>
          <a:p>
            <a:pPr lvl="1">
              <a:lnSpc>
                <a:spcPct val="90000"/>
              </a:lnSpc>
              <a:buFont typeface="Wingdings" pitchFamily="2" charset="2"/>
              <a:buChar char="v"/>
              <a:defRPr/>
            </a:pPr>
            <a:endParaRPr lang="en-US" sz="2200" b="1" i="1" dirty="0" smtClean="0"/>
          </a:p>
          <a:p>
            <a:pPr>
              <a:lnSpc>
                <a:spcPct val="90000"/>
              </a:lnSpc>
              <a:buFont typeface="Wingdings" pitchFamily="2" charset="2"/>
              <a:buChar char="v"/>
              <a:defRPr/>
            </a:pPr>
            <a:r>
              <a:rPr lang="en-US" sz="2600" b="1" i="1" dirty="0" smtClean="0"/>
              <a:t>Case Study</a:t>
            </a:r>
          </a:p>
          <a:p>
            <a:pPr lvl="1">
              <a:lnSpc>
                <a:spcPct val="90000"/>
              </a:lnSpc>
              <a:buFont typeface="Wingdings" pitchFamily="2" charset="2"/>
              <a:buChar char="v"/>
              <a:defRPr/>
            </a:pPr>
            <a:r>
              <a:rPr lang="en-US" sz="2200" b="1" i="1" dirty="0" smtClean="0"/>
              <a:t>Word Count</a:t>
            </a:r>
          </a:p>
          <a:p>
            <a:pPr lvl="1">
              <a:lnSpc>
                <a:spcPct val="90000"/>
              </a:lnSpc>
              <a:buFont typeface="Wingdings" pitchFamily="2" charset="2"/>
              <a:buChar char="v"/>
              <a:defRPr/>
            </a:pPr>
            <a:r>
              <a:rPr lang="en-US" sz="2200" b="1" i="1" dirty="0" smtClean="0"/>
              <a:t>Pairwise Similarity</a:t>
            </a:r>
          </a:p>
          <a:p>
            <a:pPr lvl="1">
              <a:lnSpc>
                <a:spcPct val="90000"/>
              </a:lnSpc>
              <a:buFont typeface="Wingdings" pitchFamily="2" charset="2"/>
              <a:buChar char="v"/>
              <a:defRPr/>
            </a:pPr>
            <a:r>
              <a:rPr lang="en-US" sz="2200" b="1" i="1" dirty="0" smtClean="0"/>
              <a:t>PageRank</a:t>
            </a:r>
          </a:p>
          <a:p>
            <a:pPr lvl="1">
              <a:lnSpc>
                <a:spcPct val="90000"/>
              </a:lnSpc>
              <a:buFont typeface="Wingdings" pitchFamily="2" charset="2"/>
              <a:buChar char="v"/>
              <a:defRPr/>
            </a:pPr>
            <a:r>
              <a:rPr lang="en-US" sz="2200" b="1" i="1" dirty="0" smtClean="0"/>
              <a:t>K-Means Clustering</a:t>
            </a:r>
          </a:p>
          <a:p>
            <a:pPr lvl="1">
              <a:lnSpc>
                <a:spcPct val="90000"/>
              </a:lnSpc>
              <a:buFont typeface="Wingdings" pitchFamily="2" charset="2"/>
              <a:buChar char="v"/>
              <a:defRPr/>
            </a:pPr>
            <a:r>
              <a:rPr lang="en-US" sz="2200" b="1" i="1" dirty="0" smtClean="0">
                <a:solidFill>
                  <a:schemeClr val="bg1">
                    <a:lumMod val="75000"/>
                  </a:schemeClr>
                </a:solidFill>
              </a:rPr>
              <a:t>Matrix Factorization</a:t>
            </a:r>
          </a:p>
          <a:p>
            <a:pPr lvl="1">
              <a:lnSpc>
                <a:spcPct val="90000"/>
              </a:lnSpc>
              <a:buFont typeface="Wingdings" pitchFamily="2" charset="2"/>
              <a:buChar char="v"/>
              <a:defRPr/>
            </a:pPr>
            <a:r>
              <a:rPr lang="en-US" sz="2200" b="1" i="1" dirty="0" smtClean="0">
                <a:solidFill>
                  <a:schemeClr val="bg1">
                    <a:lumMod val="75000"/>
                  </a:schemeClr>
                </a:solidFill>
              </a:rPr>
              <a:t>Cluster Coefficient</a:t>
            </a:r>
          </a:p>
          <a:p>
            <a:pPr lvl="1">
              <a:lnSpc>
                <a:spcPct val="90000"/>
              </a:lnSpc>
              <a:buFont typeface="Wingdings" pitchFamily="2" charset="2"/>
              <a:buChar char="v"/>
              <a:defRPr/>
            </a:pPr>
            <a:endParaRPr lang="en-US" sz="18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Resource Entries to ML labs</a:t>
            </a:r>
            <a:endParaRPr lang="en-US" sz="22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Advanced Topics</a:t>
            </a:r>
            <a:endParaRPr lang="en-US" sz="22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Q&amp;A</a:t>
            </a:r>
            <a:endParaRPr lang="en-US" sz="2600" b="1" i="1" dirty="0">
              <a:solidFill>
                <a:schemeClr val="bg1">
                  <a:lumMod val="75000"/>
                </a:schemeClr>
              </a:solidFill>
            </a:endParaRPr>
          </a:p>
        </p:txBody>
      </p:sp>
      <p:sp>
        <p:nvSpPr>
          <p:cNvPr id="5" name="Slide Number Placeholder 4"/>
          <p:cNvSpPr>
            <a:spLocks noGrp="1"/>
          </p:cNvSpPr>
          <p:nvPr>
            <p:ph type="sldNum" sz="quarter" idx="12"/>
          </p:nvPr>
        </p:nvSpPr>
        <p:spPr/>
        <p:txBody>
          <a:bodyPr/>
          <a:lstStyle/>
          <a:p>
            <a:pPr>
              <a:defRPr/>
            </a:pPr>
            <a:fld id="{BC1BD7C2-E5D1-4457-A8FC-8EE687E6FD54}"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标题 1"/>
          <p:cNvSpPr>
            <a:spLocks noGrp="1"/>
          </p:cNvSpPr>
          <p:nvPr>
            <p:ph type="title"/>
          </p:nvPr>
        </p:nvSpPr>
        <p:spPr/>
        <p:txBody>
          <a:bodyPr/>
          <a:lstStyle/>
          <a:p>
            <a:pPr eaLnBrk="1" hangingPunct="1"/>
            <a:r>
              <a:rPr lang="en-US" altLang="zh-CN" sz="4000" b="1" smtClean="0">
                <a:latin typeface="Times New Roman" pitchFamily="18" charset="0"/>
                <a:cs typeface="Times New Roman" pitchFamily="18" charset="0"/>
              </a:rPr>
              <a:t>K-Means Clustering</a:t>
            </a:r>
            <a:endParaRPr lang="zh-CN" altLang="en-US" sz="4000" b="1" smtClean="0">
              <a:latin typeface="Times New Roman" pitchFamily="18" charset="0"/>
              <a:cs typeface="Times New Roman" pitchFamily="18" charset="0"/>
            </a:endParaRPr>
          </a:p>
        </p:txBody>
      </p:sp>
      <p:sp>
        <p:nvSpPr>
          <p:cNvPr id="4" name="灯片编号占位符 3"/>
          <p:cNvSpPr>
            <a:spLocks noGrp="1"/>
          </p:cNvSpPr>
          <p:nvPr>
            <p:ph type="sldNum" sz="quarter" idx="12"/>
          </p:nvPr>
        </p:nvSpPr>
        <p:spPr/>
        <p:txBody>
          <a:bodyPr/>
          <a:lstStyle/>
          <a:p>
            <a:pPr>
              <a:defRPr/>
            </a:pPr>
            <a:fld id="{46C3DDEB-20AD-4483-9776-0BEFF8CC60A6}" type="slidenum">
              <a:rPr lang="zh-CN" altLang="en-US" smtClean="0"/>
              <a:pPr>
                <a:defRPr/>
              </a:pPr>
              <a:t>25</a:t>
            </a:fld>
            <a:endParaRPr lang="zh-CN" altLang="en-US"/>
          </a:p>
        </p:txBody>
      </p:sp>
      <p:pic>
        <p:nvPicPr>
          <p:cNvPr id="2867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 y="2057400"/>
            <a:ext cx="8743950" cy="315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a:spLocks noGrp="1"/>
          </p:cNvSpPr>
          <p:nvPr>
            <p:ph type="title"/>
          </p:nvPr>
        </p:nvSpPr>
        <p:spPr/>
        <p:txBody>
          <a:bodyPr/>
          <a:lstStyle/>
          <a:p>
            <a:pPr eaLnBrk="1" hangingPunct="1"/>
            <a:r>
              <a:rPr lang="en-US" altLang="zh-CN" sz="4000" b="1" smtClean="0">
                <a:latin typeface="Times New Roman" pitchFamily="18" charset="0"/>
                <a:cs typeface="Times New Roman" pitchFamily="18" charset="0"/>
              </a:rPr>
              <a:t>K-Means Clustering with MapReduce </a:t>
            </a:r>
            <a:endParaRPr lang="zh-CN" altLang="en-US" sz="4000" b="1" smtClean="0">
              <a:latin typeface="Times New Roman" pitchFamily="18" charset="0"/>
              <a:cs typeface="Times New Roman" pitchFamily="18" charset="0"/>
            </a:endParaRPr>
          </a:p>
        </p:txBody>
      </p:sp>
      <p:sp>
        <p:nvSpPr>
          <p:cNvPr id="4" name="灯片编号占位符 3"/>
          <p:cNvSpPr>
            <a:spLocks noGrp="1"/>
          </p:cNvSpPr>
          <p:nvPr>
            <p:ph type="sldNum" sz="quarter" idx="12"/>
          </p:nvPr>
        </p:nvSpPr>
        <p:spPr/>
        <p:txBody>
          <a:bodyPr/>
          <a:lstStyle/>
          <a:p>
            <a:pPr>
              <a:defRPr/>
            </a:pPr>
            <a:fld id="{5DA66938-A9AB-4865-A8F2-941FA4B80E4C}" type="slidenum">
              <a:rPr lang="zh-CN" altLang="en-US" smtClean="0"/>
              <a:pPr>
                <a:defRPr/>
              </a:pPr>
              <a:t>26</a:t>
            </a:fld>
            <a:endParaRPr lang="zh-CN" altLang="en-US"/>
          </a:p>
        </p:txBody>
      </p:sp>
      <p:sp>
        <p:nvSpPr>
          <p:cNvPr id="6" name="Flowchart: Process 3"/>
          <p:cNvSpPr/>
          <p:nvPr/>
        </p:nvSpPr>
        <p:spPr>
          <a:xfrm>
            <a:off x="3352800" y="1676400"/>
            <a:ext cx="2362200" cy="1676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a:solidFill>
                  <a:schemeClr val="tx1"/>
                </a:solidFill>
                <a:cs typeface="Arial" charset="0"/>
              </a:rPr>
              <a:t>Mapper_i</a:t>
            </a: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p:txBody>
      </p:sp>
      <p:sp>
        <p:nvSpPr>
          <p:cNvPr id="7" name="Flowchart: Process 4"/>
          <p:cNvSpPr/>
          <p:nvPr/>
        </p:nvSpPr>
        <p:spPr>
          <a:xfrm>
            <a:off x="762000" y="1676400"/>
            <a:ext cx="2362200" cy="1676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a:solidFill>
                  <a:schemeClr val="tx1"/>
                </a:solidFill>
                <a:cs typeface="Arial" charset="0"/>
              </a:rPr>
              <a:t>Mapper_i-1</a:t>
            </a: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p:txBody>
      </p:sp>
      <p:sp>
        <p:nvSpPr>
          <p:cNvPr id="8" name="Flowchart: Process 5"/>
          <p:cNvSpPr/>
          <p:nvPr/>
        </p:nvSpPr>
        <p:spPr>
          <a:xfrm>
            <a:off x="5943600" y="1676400"/>
            <a:ext cx="2362200" cy="1676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a:solidFill>
                  <a:schemeClr val="tx1"/>
                </a:solidFill>
                <a:cs typeface="Arial" charset="0"/>
              </a:rPr>
              <a:t>Mapper_i+1</a:t>
            </a: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p:txBody>
      </p:sp>
      <p:sp>
        <p:nvSpPr>
          <p:cNvPr id="17" name="Flowchart: Process 22"/>
          <p:cNvSpPr/>
          <p:nvPr/>
        </p:nvSpPr>
        <p:spPr>
          <a:xfrm>
            <a:off x="3352800" y="3581400"/>
            <a:ext cx="2362200" cy="1676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dirty="0" err="1">
                <a:solidFill>
                  <a:schemeClr val="tx1"/>
                </a:solidFill>
                <a:cs typeface="Arial" charset="0"/>
              </a:rPr>
              <a:t>Reducer_i</a:t>
            </a:r>
            <a:endParaRPr lang="en-US" altLang="zh-CN" i="1"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p:txBody>
      </p:sp>
      <p:sp>
        <p:nvSpPr>
          <p:cNvPr id="18" name="Flowchart: Process 23"/>
          <p:cNvSpPr/>
          <p:nvPr/>
        </p:nvSpPr>
        <p:spPr>
          <a:xfrm>
            <a:off x="5943600" y="3581400"/>
            <a:ext cx="2362200" cy="1676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a:solidFill>
                  <a:schemeClr val="tx1"/>
                </a:solidFill>
                <a:cs typeface="Arial" charset="0"/>
              </a:rPr>
              <a:t>Reducer_i+1</a:t>
            </a: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p:txBody>
      </p:sp>
      <p:sp>
        <p:nvSpPr>
          <p:cNvPr id="19" name="Flowchart: Process 24"/>
          <p:cNvSpPr/>
          <p:nvPr/>
        </p:nvSpPr>
        <p:spPr>
          <a:xfrm>
            <a:off x="762000" y="3581400"/>
            <a:ext cx="2362200" cy="1676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a:solidFill>
                  <a:schemeClr val="tx1"/>
                </a:solidFill>
                <a:cs typeface="Arial" charset="0"/>
              </a:rPr>
              <a:t>Reducer_i-1</a:t>
            </a: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a:p>
            <a:pPr algn="ctr">
              <a:defRPr/>
            </a:pPr>
            <a:endParaRPr lang="en-US" altLang="zh-CN">
              <a:solidFill>
                <a:schemeClr val="tx1"/>
              </a:solidFill>
              <a:cs typeface="Arial" charset="0"/>
            </a:endParaRPr>
          </a:p>
        </p:txBody>
      </p:sp>
      <p:sp>
        <p:nvSpPr>
          <p:cNvPr id="22" name="Flowchart: Process 29"/>
          <p:cNvSpPr/>
          <p:nvPr/>
        </p:nvSpPr>
        <p:spPr>
          <a:xfrm>
            <a:off x="1524000" y="5486400"/>
            <a:ext cx="6019800" cy="685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a:t>How to set the initial centroids is very important!</a:t>
            </a:r>
          </a:p>
          <a:p>
            <a:pPr algn="ctr">
              <a:defRPr/>
            </a:pPr>
            <a:r>
              <a:rPr lang="en-US" sz="2000" b="1" i="1" dirty="0"/>
              <a:t>Usually we set the centroids using </a:t>
            </a:r>
            <a:r>
              <a:rPr lang="en-US" sz="2000" b="1" i="1" dirty="0">
                <a:hlinkClick r:id="rId2"/>
              </a:rPr>
              <a:t>Canopy Clustering</a:t>
            </a:r>
            <a:r>
              <a:rPr lang="en-US" sz="2000" b="1" i="1" dirty="0"/>
              <a:t>.</a:t>
            </a:r>
          </a:p>
        </p:txBody>
      </p:sp>
      <p:sp>
        <p:nvSpPr>
          <p:cNvPr id="24" name="Flowchart: Process 44"/>
          <p:cNvSpPr/>
          <p:nvPr/>
        </p:nvSpPr>
        <p:spPr>
          <a:xfrm>
            <a:off x="990600" y="2209800"/>
            <a:ext cx="1981200" cy="935038"/>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solidFill>
                  <a:srgbClr val="7030A0"/>
                </a:solidFill>
              </a:rPr>
              <a:t>Each Mapper loads a set of data samples, and assign each sample to a nearest centroid</a:t>
            </a:r>
          </a:p>
        </p:txBody>
      </p:sp>
      <p:sp>
        <p:nvSpPr>
          <p:cNvPr id="25" name="Flowchart: Process 44"/>
          <p:cNvSpPr/>
          <p:nvPr/>
        </p:nvSpPr>
        <p:spPr>
          <a:xfrm>
            <a:off x="6229350" y="2322513"/>
            <a:ext cx="1790700" cy="781050"/>
          </a:xfrm>
          <a:prstGeom prst="flowChartProcess">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Each Mapper needs to keep a copy of centroids</a:t>
            </a:r>
          </a:p>
        </p:txBody>
      </p:sp>
      <p:sp>
        <p:nvSpPr>
          <p:cNvPr id="26" name="Flowchart: Process 78"/>
          <p:cNvSpPr/>
          <p:nvPr/>
        </p:nvSpPr>
        <p:spPr>
          <a:xfrm>
            <a:off x="3667125" y="2116138"/>
            <a:ext cx="304800" cy="228600"/>
          </a:xfrm>
          <a:prstGeom prst="flowChart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1" i="1" dirty="0"/>
          </a:p>
        </p:txBody>
      </p:sp>
      <p:sp>
        <p:nvSpPr>
          <p:cNvPr id="27" name="Flowchart: Process 79"/>
          <p:cNvSpPr/>
          <p:nvPr/>
        </p:nvSpPr>
        <p:spPr>
          <a:xfrm>
            <a:off x="4124325" y="2116138"/>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1</a:t>
            </a:r>
          </a:p>
        </p:txBody>
      </p:sp>
      <p:cxnSp>
        <p:nvCxnSpPr>
          <p:cNvPr id="28" name="Straight Connector 80"/>
          <p:cNvCxnSpPr>
            <a:stCxn id="26" idx="3"/>
            <a:endCxn id="27" idx="1"/>
          </p:cNvCxnSpPr>
          <p:nvPr/>
        </p:nvCxnSpPr>
        <p:spPr>
          <a:xfrm>
            <a:off x="3971925" y="2230438"/>
            <a:ext cx="152400" cy="0"/>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Flowchart: Process 86"/>
          <p:cNvSpPr/>
          <p:nvPr/>
        </p:nvSpPr>
        <p:spPr>
          <a:xfrm>
            <a:off x="4733925" y="2116138"/>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3</a:t>
            </a:r>
          </a:p>
        </p:txBody>
      </p:sp>
      <p:sp>
        <p:nvSpPr>
          <p:cNvPr id="30" name="Flowchart: Process 87"/>
          <p:cNvSpPr/>
          <p:nvPr/>
        </p:nvSpPr>
        <p:spPr>
          <a:xfrm>
            <a:off x="5038725" y="2116138"/>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4</a:t>
            </a:r>
          </a:p>
        </p:txBody>
      </p:sp>
      <p:sp>
        <p:nvSpPr>
          <p:cNvPr id="31" name="Flowchart: Process 88"/>
          <p:cNvSpPr/>
          <p:nvPr/>
        </p:nvSpPr>
        <p:spPr>
          <a:xfrm>
            <a:off x="4429125" y="2116138"/>
            <a:ext cx="304800" cy="228600"/>
          </a:xfrm>
          <a:prstGeom prst="flowChartProcess">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2</a:t>
            </a:r>
          </a:p>
        </p:txBody>
      </p:sp>
      <p:sp>
        <p:nvSpPr>
          <p:cNvPr id="32" name="Flowchart: Process 89"/>
          <p:cNvSpPr/>
          <p:nvPr/>
        </p:nvSpPr>
        <p:spPr>
          <a:xfrm>
            <a:off x="3667125" y="3030538"/>
            <a:ext cx="304800" cy="228600"/>
          </a:xfrm>
          <a:prstGeom prst="flowChart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1" i="1" dirty="0"/>
          </a:p>
        </p:txBody>
      </p:sp>
      <p:sp>
        <p:nvSpPr>
          <p:cNvPr id="33" name="Flowchart: Process 90"/>
          <p:cNvSpPr/>
          <p:nvPr/>
        </p:nvSpPr>
        <p:spPr>
          <a:xfrm>
            <a:off x="4124325" y="3030538"/>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1</a:t>
            </a:r>
          </a:p>
        </p:txBody>
      </p:sp>
      <p:cxnSp>
        <p:nvCxnSpPr>
          <p:cNvPr id="34" name="Straight Connector 91"/>
          <p:cNvCxnSpPr>
            <a:stCxn id="32" idx="3"/>
            <a:endCxn id="33" idx="1"/>
          </p:cNvCxnSpPr>
          <p:nvPr/>
        </p:nvCxnSpPr>
        <p:spPr>
          <a:xfrm>
            <a:off x="3971925" y="3144838"/>
            <a:ext cx="152400" cy="0"/>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Flowchart: Process 92"/>
          <p:cNvSpPr/>
          <p:nvPr/>
        </p:nvSpPr>
        <p:spPr>
          <a:xfrm>
            <a:off x="4733925" y="3030538"/>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3</a:t>
            </a:r>
          </a:p>
        </p:txBody>
      </p:sp>
      <p:sp>
        <p:nvSpPr>
          <p:cNvPr id="36" name="Flowchart: Process 94"/>
          <p:cNvSpPr/>
          <p:nvPr/>
        </p:nvSpPr>
        <p:spPr>
          <a:xfrm>
            <a:off x="4429125" y="3030538"/>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2</a:t>
            </a:r>
          </a:p>
        </p:txBody>
      </p:sp>
      <p:sp>
        <p:nvSpPr>
          <p:cNvPr id="37" name="Flowchart: Process 95"/>
          <p:cNvSpPr/>
          <p:nvPr/>
        </p:nvSpPr>
        <p:spPr>
          <a:xfrm>
            <a:off x="3667125" y="2420938"/>
            <a:ext cx="304800" cy="228600"/>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1" i="1" dirty="0"/>
          </a:p>
        </p:txBody>
      </p:sp>
      <p:sp>
        <p:nvSpPr>
          <p:cNvPr id="38" name="Flowchart: Process 96"/>
          <p:cNvSpPr/>
          <p:nvPr/>
        </p:nvSpPr>
        <p:spPr>
          <a:xfrm>
            <a:off x="4124325" y="2420938"/>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1</a:t>
            </a:r>
          </a:p>
        </p:txBody>
      </p:sp>
      <p:cxnSp>
        <p:nvCxnSpPr>
          <p:cNvPr id="39" name="Straight Connector 97"/>
          <p:cNvCxnSpPr>
            <a:stCxn id="37" idx="3"/>
            <a:endCxn id="38" idx="1"/>
          </p:cNvCxnSpPr>
          <p:nvPr/>
        </p:nvCxnSpPr>
        <p:spPr>
          <a:xfrm>
            <a:off x="3971925" y="2535238"/>
            <a:ext cx="152400" cy="0"/>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Flowchart: Process 99"/>
          <p:cNvSpPr/>
          <p:nvPr/>
        </p:nvSpPr>
        <p:spPr>
          <a:xfrm>
            <a:off x="5038725" y="2420938"/>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4</a:t>
            </a:r>
          </a:p>
        </p:txBody>
      </p:sp>
      <p:sp>
        <p:nvSpPr>
          <p:cNvPr id="42" name="Flowchart: Process 100"/>
          <p:cNvSpPr/>
          <p:nvPr/>
        </p:nvSpPr>
        <p:spPr>
          <a:xfrm>
            <a:off x="4429125" y="2420938"/>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2</a:t>
            </a:r>
          </a:p>
        </p:txBody>
      </p:sp>
      <p:sp>
        <p:nvSpPr>
          <p:cNvPr id="43" name="Flowchart: Process 101"/>
          <p:cNvSpPr/>
          <p:nvPr/>
        </p:nvSpPr>
        <p:spPr>
          <a:xfrm>
            <a:off x="3667125" y="2725738"/>
            <a:ext cx="304800" cy="228600"/>
          </a:xfrm>
          <a:prstGeom prst="flowChartProcess">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1" i="1" dirty="0"/>
          </a:p>
        </p:txBody>
      </p:sp>
      <p:sp>
        <p:nvSpPr>
          <p:cNvPr id="44" name="Flowchart: Process 102"/>
          <p:cNvSpPr/>
          <p:nvPr/>
        </p:nvSpPr>
        <p:spPr>
          <a:xfrm>
            <a:off x="4124325" y="2725738"/>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1</a:t>
            </a:r>
          </a:p>
        </p:txBody>
      </p:sp>
      <p:cxnSp>
        <p:nvCxnSpPr>
          <p:cNvPr id="45" name="Straight Connector 103"/>
          <p:cNvCxnSpPr>
            <a:stCxn id="43" idx="3"/>
            <a:endCxn id="44" idx="1"/>
          </p:cNvCxnSpPr>
          <p:nvPr/>
        </p:nvCxnSpPr>
        <p:spPr>
          <a:xfrm>
            <a:off x="3971925" y="2840038"/>
            <a:ext cx="152400" cy="0"/>
          </a:xfrm>
          <a:prstGeom prst="line">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Flowchart: Process 104"/>
          <p:cNvSpPr/>
          <p:nvPr/>
        </p:nvSpPr>
        <p:spPr>
          <a:xfrm>
            <a:off x="4733925" y="2725738"/>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3</a:t>
            </a:r>
          </a:p>
        </p:txBody>
      </p:sp>
      <p:sp>
        <p:nvSpPr>
          <p:cNvPr id="47" name="Flowchart: Process 105"/>
          <p:cNvSpPr/>
          <p:nvPr/>
        </p:nvSpPr>
        <p:spPr>
          <a:xfrm>
            <a:off x="5038725" y="2725738"/>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4</a:t>
            </a:r>
          </a:p>
        </p:txBody>
      </p:sp>
      <p:sp>
        <p:nvSpPr>
          <p:cNvPr id="48" name="Flowchart: Process 106"/>
          <p:cNvSpPr/>
          <p:nvPr/>
        </p:nvSpPr>
        <p:spPr>
          <a:xfrm>
            <a:off x="4429125" y="2725738"/>
            <a:ext cx="304800" cy="228600"/>
          </a:xfrm>
          <a:prstGeom prst="flowChartProcess">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2</a:t>
            </a:r>
          </a:p>
        </p:txBody>
      </p:sp>
      <p:sp>
        <p:nvSpPr>
          <p:cNvPr id="50" name="Flowchart: Process 169"/>
          <p:cNvSpPr/>
          <p:nvPr/>
        </p:nvSpPr>
        <p:spPr>
          <a:xfrm>
            <a:off x="5038725" y="3030538"/>
            <a:ext cx="304800" cy="228600"/>
          </a:xfrm>
          <a:prstGeom prst="flowChartProcess">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4</a:t>
            </a:r>
          </a:p>
        </p:txBody>
      </p:sp>
      <p:sp>
        <p:nvSpPr>
          <p:cNvPr id="40" name="Flowchart: Process 98"/>
          <p:cNvSpPr/>
          <p:nvPr/>
        </p:nvSpPr>
        <p:spPr>
          <a:xfrm>
            <a:off x="4733925" y="2420938"/>
            <a:ext cx="304800" cy="228600"/>
          </a:xfrm>
          <a:prstGeom prst="flowChartProcess">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3</a:t>
            </a:r>
          </a:p>
        </p:txBody>
      </p:sp>
      <p:sp>
        <p:nvSpPr>
          <p:cNvPr id="52" name="Flowchart: Process 106"/>
          <p:cNvSpPr/>
          <p:nvPr/>
        </p:nvSpPr>
        <p:spPr>
          <a:xfrm>
            <a:off x="3657600" y="4143375"/>
            <a:ext cx="304800" cy="228600"/>
          </a:xfrm>
          <a:prstGeom prst="flowChartProcess">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2</a:t>
            </a:r>
          </a:p>
        </p:txBody>
      </p:sp>
      <p:sp>
        <p:nvSpPr>
          <p:cNvPr id="53" name="Flowchart: Process 106"/>
          <p:cNvSpPr/>
          <p:nvPr/>
        </p:nvSpPr>
        <p:spPr>
          <a:xfrm>
            <a:off x="1219200" y="4127500"/>
            <a:ext cx="304800" cy="228600"/>
          </a:xfrm>
          <a:prstGeom prst="flowChartProcess">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3</a:t>
            </a:r>
          </a:p>
        </p:txBody>
      </p:sp>
      <p:sp>
        <p:nvSpPr>
          <p:cNvPr id="54" name="Flowchart: Process 106"/>
          <p:cNvSpPr/>
          <p:nvPr/>
        </p:nvSpPr>
        <p:spPr>
          <a:xfrm>
            <a:off x="6400800" y="4127500"/>
            <a:ext cx="304800" cy="228600"/>
          </a:xfrm>
          <a:prstGeom prst="flowChartProcess">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4</a:t>
            </a:r>
          </a:p>
        </p:txBody>
      </p:sp>
      <p:sp>
        <p:nvSpPr>
          <p:cNvPr id="55" name="Flowchart: Process 25"/>
          <p:cNvSpPr/>
          <p:nvPr/>
        </p:nvSpPr>
        <p:spPr>
          <a:xfrm>
            <a:off x="4165600" y="4122738"/>
            <a:ext cx="381000" cy="257175"/>
          </a:xfrm>
          <a:prstGeom prst="flowChart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1" i="1" dirty="0"/>
          </a:p>
        </p:txBody>
      </p:sp>
      <p:sp>
        <p:nvSpPr>
          <p:cNvPr id="56" name="Flowchart: Process 36"/>
          <p:cNvSpPr/>
          <p:nvPr/>
        </p:nvSpPr>
        <p:spPr>
          <a:xfrm>
            <a:off x="2133600" y="4122738"/>
            <a:ext cx="381000" cy="257175"/>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1" i="1" dirty="0"/>
          </a:p>
        </p:txBody>
      </p:sp>
      <p:sp>
        <p:nvSpPr>
          <p:cNvPr id="57" name="Flowchart: Process 39"/>
          <p:cNvSpPr/>
          <p:nvPr/>
        </p:nvSpPr>
        <p:spPr>
          <a:xfrm>
            <a:off x="1752600" y="4122738"/>
            <a:ext cx="381000" cy="257175"/>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1" i="1" dirty="0"/>
          </a:p>
        </p:txBody>
      </p:sp>
      <p:sp>
        <p:nvSpPr>
          <p:cNvPr id="58" name="Flowchart: Process 45"/>
          <p:cNvSpPr/>
          <p:nvPr/>
        </p:nvSpPr>
        <p:spPr>
          <a:xfrm>
            <a:off x="6934200" y="4113213"/>
            <a:ext cx="381000" cy="2571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1" i="1" dirty="0"/>
          </a:p>
        </p:txBody>
      </p:sp>
      <p:sp>
        <p:nvSpPr>
          <p:cNvPr id="59" name="Flowchart: Process 48"/>
          <p:cNvSpPr/>
          <p:nvPr/>
        </p:nvSpPr>
        <p:spPr>
          <a:xfrm>
            <a:off x="4546600" y="4122738"/>
            <a:ext cx="381000" cy="2571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1" i="1" dirty="0"/>
          </a:p>
        </p:txBody>
      </p:sp>
      <p:sp>
        <p:nvSpPr>
          <p:cNvPr id="60" name="Flowchart: Process 51"/>
          <p:cNvSpPr/>
          <p:nvPr/>
        </p:nvSpPr>
        <p:spPr>
          <a:xfrm>
            <a:off x="4927600" y="4122738"/>
            <a:ext cx="381000" cy="257175"/>
          </a:xfrm>
          <a:prstGeom prst="flowChart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1" i="1" dirty="0"/>
          </a:p>
        </p:txBody>
      </p:sp>
      <p:sp>
        <p:nvSpPr>
          <p:cNvPr id="61" name="Flowchart: Process 45"/>
          <p:cNvSpPr/>
          <p:nvPr/>
        </p:nvSpPr>
        <p:spPr>
          <a:xfrm>
            <a:off x="7315200" y="4113213"/>
            <a:ext cx="381000" cy="2571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1" i="1" dirty="0"/>
          </a:p>
        </p:txBody>
      </p:sp>
      <p:grpSp>
        <p:nvGrpSpPr>
          <p:cNvPr id="29743" name="Group 21"/>
          <p:cNvGrpSpPr>
            <a:grpSpLocks/>
          </p:cNvGrpSpPr>
          <p:nvPr/>
        </p:nvGrpSpPr>
        <p:grpSpPr bwMode="auto">
          <a:xfrm>
            <a:off x="1963738" y="4419600"/>
            <a:ext cx="338137" cy="287338"/>
            <a:chOff x="0" y="0"/>
            <a:chExt cx="365" cy="272"/>
          </a:xfrm>
        </p:grpSpPr>
        <p:pic>
          <p:nvPicPr>
            <p:cNvPr id="29754" name="右箭头 8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55" name="Text Box 22"/>
            <p:cNvSpPr txBox="1">
              <a:spLocks noChangeArrowheads="1"/>
            </p:cNvSpPr>
            <p:nvPr/>
          </p:nvSpPr>
          <p:spPr bwMode="auto">
            <a:xfrm rot="5400000">
              <a:off x="91" y="0"/>
              <a:ext cx="184"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endParaRPr lang="en-US" altLang="zh-CN">
                <a:solidFill>
                  <a:srgbClr val="FFFFFF"/>
                </a:solidFill>
                <a:latin typeface="Calibri" pitchFamily="34" charset="0"/>
                <a:ea typeface="MS PGothic" pitchFamily="34" charset="-128"/>
                <a:cs typeface="Arial" charset="0"/>
              </a:endParaRPr>
            </a:p>
          </p:txBody>
        </p:sp>
      </p:grpSp>
      <p:grpSp>
        <p:nvGrpSpPr>
          <p:cNvPr id="29744" name="Group 21"/>
          <p:cNvGrpSpPr>
            <a:grpSpLocks/>
          </p:cNvGrpSpPr>
          <p:nvPr/>
        </p:nvGrpSpPr>
        <p:grpSpPr bwMode="auto">
          <a:xfrm>
            <a:off x="4581525" y="4421188"/>
            <a:ext cx="338138" cy="287337"/>
            <a:chOff x="0" y="0"/>
            <a:chExt cx="365" cy="272"/>
          </a:xfrm>
        </p:grpSpPr>
        <p:pic>
          <p:nvPicPr>
            <p:cNvPr id="29752" name="右箭头 8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53" name="Text Box 22"/>
            <p:cNvSpPr txBox="1">
              <a:spLocks noChangeArrowheads="1"/>
            </p:cNvSpPr>
            <p:nvPr/>
          </p:nvSpPr>
          <p:spPr bwMode="auto">
            <a:xfrm rot="5400000">
              <a:off x="91" y="0"/>
              <a:ext cx="184"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endParaRPr lang="en-US" altLang="zh-CN">
                <a:solidFill>
                  <a:srgbClr val="FFFFFF"/>
                </a:solidFill>
                <a:latin typeface="Calibri" pitchFamily="34" charset="0"/>
                <a:ea typeface="MS PGothic" pitchFamily="34" charset="-128"/>
                <a:cs typeface="Arial" charset="0"/>
              </a:endParaRPr>
            </a:p>
          </p:txBody>
        </p:sp>
      </p:grpSp>
      <p:grpSp>
        <p:nvGrpSpPr>
          <p:cNvPr id="29745" name="Group 21"/>
          <p:cNvGrpSpPr>
            <a:grpSpLocks/>
          </p:cNvGrpSpPr>
          <p:nvPr/>
        </p:nvGrpSpPr>
        <p:grpSpPr bwMode="auto">
          <a:xfrm>
            <a:off x="7145338" y="4419600"/>
            <a:ext cx="339725" cy="287338"/>
            <a:chOff x="0" y="0"/>
            <a:chExt cx="365" cy="272"/>
          </a:xfrm>
        </p:grpSpPr>
        <p:pic>
          <p:nvPicPr>
            <p:cNvPr id="29750" name="右箭头 8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51" name="Text Box 22"/>
            <p:cNvSpPr txBox="1">
              <a:spLocks noChangeArrowheads="1"/>
            </p:cNvSpPr>
            <p:nvPr/>
          </p:nvSpPr>
          <p:spPr bwMode="auto">
            <a:xfrm rot="5400000">
              <a:off x="91" y="0"/>
              <a:ext cx="184"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endParaRPr lang="en-US" altLang="zh-CN">
                <a:solidFill>
                  <a:srgbClr val="FFFFFF"/>
                </a:solidFill>
                <a:latin typeface="Calibri" pitchFamily="34" charset="0"/>
                <a:ea typeface="MS PGothic" pitchFamily="34" charset="-128"/>
                <a:cs typeface="Arial" charset="0"/>
              </a:endParaRPr>
            </a:p>
          </p:txBody>
        </p:sp>
      </p:grpSp>
      <p:sp>
        <p:nvSpPr>
          <p:cNvPr id="71" name="Flowchart: Process 86"/>
          <p:cNvSpPr/>
          <p:nvPr/>
        </p:nvSpPr>
        <p:spPr>
          <a:xfrm>
            <a:off x="1960563" y="4800600"/>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3</a:t>
            </a:r>
          </a:p>
        </p:txBody>
      </p:sp>
      <p:sp>
        <p:nvSpPr>
          <p:cNvPr id="72" name="Flowchart: Process 100"/>
          <p:cNvSpPr/>
          <p:nvPr/>
        </p:nvSpPr>
        <p:spPr>
          <a:xfrm>
            <a:off x="4597400" y="4800600"/>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2</a:t>
            </a:r>
          </a:p>
        </p:txBody>
      </p:sp>
      <p:sp>
        <p:nvSpPr>
          <p:cNvPr id="73" name="Flowchart: Process 105"/>
          <p:cNvSpPr/>
          <p:nvPr/>
        </p:nvSpPr>
        <p:spPr>
          <a:xfrm>
            <a:off x="7162800" y="4800600"/>
            <a:ext cx="304800" cy="2286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4</a:t>
            </a:r>
          </a:p>
        </p:txBody>
      </p:sp>
      <p:sp>
        <p:nvSpPr>
          <p:cNvPr id="74" name="Rectangle 143"/>
          <p:cNvSpPr>
            <a:spLocks noChangeArrowheads="1"/>
          </p:cNvSpPr>
          <p:nvPr/>
        </p:nvSpPr>
        <p:spPr bwMode="auto">
          <a:xfrm>
            <a:off x="1676400" y="6248400"/>
            <a:ext cx="5900738" cy="468313"/>
          </a:xfrm>
          <a:prstGeom prst="rect">
            <a:avLst/>
          </a:prstGeom>
          <a:noFill/>
          <a:ln>
            <a:noFill/>
          </a:ln>
          <a:effectLst>
            <a:outerShdw blurRad="63500" dist="23000" dir="5400000" algn="ctr" rotWithShape="0">
              <a:srgbClr val="000000">
                <a:alpha val="3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sysDash"/>
                <a:miter lim="800000"/>
                <a:headEnd/>
                <a:tailEnd/>
              </a14:hiddenLine>
            </a:ext>
          </a:extLst>
        </p:spPr>
        <p:txBody>
          <a:bodyPr anchor="ctr"/>
          <a:lstStyle/>
          <a:p>
            <a:pPr algn="ctr">
              <a:defRPr/>
            </a:pPr>
            <a:r>
              <a:rPr lang="nb-NO" sz="1400" i="1" dirty="0">
                <a:solidFill>
                  <a:srgbClr val="3366FF"/>
                </a:solidFill>
                <a:ea typeface="宋体" pitchFamily="2" charset="-122"/>
              </a:rPr>
              <a:t>[</a:t>
            </a:r>
            <a:r>
              <a:rPr lang="en-US" sz="1400" i="1" dirty="0">
                <a:solidFill>
                  <a:srgbClr val="3366FF"/>
                </a:solidFill>
                <a:ea typeface="宋体" pitchFamily="2" charset="-122"/>
              </a:rPr>
              <a:t>McCallum, Nigam and </a:t>
            </a:r>
            <a:r>
              <a:rPr lang="en-US" sz="1400" i="1" dirty="0" err="1">
                <a:solidFill>
                  <a:srgbClr val="3366FF"/>
                </a:solidFill>
                <a:ea typeface="宋体" pitchFamily="2" charset="-122"/>
              </a:rPr>
              <a:t>Ungar</a:t>
            </a:r>
            <a:r>
              <a:rPr lang="en-US" sz="1400" i="1" dirty="0">
                <a:solidFill>
                  <a:srgbClr val="3366FF"/>
                </a:solidFill>
                <a:ea typeface="宋体" pitchFamily="2" charset="-122"/>
              </a:rPr>
              <a:t>: "Efficient Clustering of High Dimensional Data Sets with Application to Reference Matching"</a:t>
            </a:r>
            <a:r>
              <a:rPr lang="nb-NO" sz="1400" i="1" dirty="0">
                <a:solidFill>
                  <a:srgbClr val="3366FF"/>
                </a:solidFill>
                <a:ea typeface="宋体" pitchFamily="2" charset="-122"/>
              </a:rPr>
              <a:t>, SIGKDD 2000]</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zh-CN" sz="4000" b="1" smtClean="0">
                <a:latin typeface="Times New Roman" pitchFamily="18" charset="0"/>
                <a:cs typeface="Times New Roman" pitchFamily="18" charset="0"/>
              </a:rPr>
              <a:t>Outline</a:t>
            </a:r>
          </a:p>
        </p:txBody>
      </p:sp>
      <p:sp>
        <p:nvSpPr>
          <p:cNvPr id="3" name="Content Placeholder 2"/>
          <p:cNvSpPr>
            <a:spLocks noGrp="1"/>
          </p:cNvSpPr>
          <p:nvPr>
            <p:ph idx="1"/>
          </p:nvPr>
        </p:nvSpPr>
        <p:spPr>
          <a:xfrm>
            <a:off x="457200" y="1447800"/>
            <a:ext cx="8229600" cy="4678363"/>
          </a:xfrm>
        </p:spPr>
        <p:txBody>
          <a:bodyPr/>
          <a:lstStyle/>
          <a:p>
            <a:pPr>
              <a:lnSpc>
                <a:spcPct val="90000"/>
              </a:lnSpc>
              <a:buFont typeface="Wingdings" pitchFamily="2" charset="2"/>
              <a:buChar char="v"/>
              <a:defRPr/>
            </a:pPr>
            <a:r>
              <a:rPr lang="en-US" sz="2600" b="1" i="1" dirty="0" err="1" smtClean="0"/>
              <a:t>Hadoop</a:t>
            </a:r>
            <a:r>
              <a:rPr lang="en-US" sz="2600" b="1" i="1" dirty="0" smtClean="0"/>
              <a:t> Basics</a:t>
            </a:r>
          </a:p>
          <a:p>
            <a:pPr lvl="1">
              <a:lnSpc>
                <a:spcPct val="90000"/>
              </a:lnSpc>
              <a:buFont typeface="Wingdings" pitchFamily="2" charset="2"/>
              <a:buChar char="v"/>
              <a:defRPr/>
            </a:pPr>
            <a:endParaRPr lang="en-US" sz="2200" b="1" i="1" dirty="0" smtClean="0"/>
          </a:p>
          <a:p>
            <a:pPr>
              <a:lnSpc>
                <a:spcPct val="90000"/>
              </a:lnSpc>
              <a:buFont typeface="Wingdings" pitchFamily="2" charset="2"/>
              <a:buChar char="v"/>
              <a:defRPr/>
            </a:pPr>
            <a:r>
              <a:rPr lang="en-US" sz="2600" b="1" i="1" dirty="0" smtClean="0"/>
              <a:t>Case Study</a:t>
            </a:r>
          </a:p>
          <a:p>
            <a:pPr lvl="1">
              <a:lnSpc>
                <a:spcPct val="90000"/>
              </a:lnSpc>
              <a:buFont typeface="Wingdings" pitchFamily="2" charset="2"/>
              <a:buChar char="v"/>
              <a:defRPr/>
            </a:pPr>
            <a:r>
              <a:rPr lang="en-US" sz="2200" b="1" i="1" dirty="0" smtClean="0"/>
              <a:t>Word Count</a:t>
            </a:r>
          </a:p>
          <a:p>
            <a:pPr lvl="1">
              <a:lnSpc>
                <a:spcPct val="90000"/>
              </a:lnSpc>
              <a:buFont typeface="Wingdings" pitchFamily="2" charset="2"/>
              <a:buChar char="v"/>
              <a:defRPr/>
            </a:pPr>
            <a:r>
              <a:rPr lang="en-US" sz="2200" b="1" i="1" dirty="0" smtClean="0"/>
              <a:t>Pairwise Similarity</a:t>
            </a:r>
          </a:p>
          <a:p>
            <a:pPr lvl="1">
              <a:lnSpc>
                <a:spcPct val="90000"/>
              </a:lnSpc>
              <a:buFont typeface="Wingdings" pitchFamily="2" charset="2"/>
              <a:buChar char="v"/>
              <a:defRPr/>
            </a:pPr>
            <a:r>
              <a:rPr lang="en-US" sz="2200" b="1" i="1" dirty="0" smtClean="0"/>
              <a:t>PageRank</a:t>
            </a:r>
          </a:p>
          <a:p>
            <a:pPr lvl="1">
              <a:lnSpc>
                <a:spcPct val="90000"/>
              </a:lnSpc>
              <a:buFont typeface="Wingdings" pitchFamily="2" charset="2"/>
              <a:buChar char="v"/>
              <a:defRPr/>
            </a:pPr>
            <a:r>
              <a:rPr lang="en-US" sz="2200" b="1" i="1" dirty="0" smtClean="0"/>
              <a:t>K-Means Clustering</a:t>
            </a:r>
          </a:p>
          <a:p>
            <a:pPr lvl="1">
              <a:lnSpc>
                <a:spcPct val="90000"/>
              </a:lnSpc>
              <a:buFont typeface="Wingdings" pitchFamily="2" charset="2"/>
              <a:buChar char="v"/>
              <a:defRPr/>
            </a:pPr>
            <a:r>
              <a:rPr lang="en-US" sz="2200" b="1" i="1" dirty="0" smtClean="0"/>
              <a:t>Matrix Factorization</a:t>
            </a:r>
          </a:p>
          <a:p>
            <a:pPr lvl="1">
              <a:lnSpc>
                <a:spcPct val="90000"/>
              </a:lnSpc>
              <a:buFont typeface="Wingdings" pitchFamily="2" charset="2"/>
              <a:buChar char="v"/>
              <a:defRPr/>
            </a:pPr>
            <a:r>
              <a:rPr lang="en-US" sz="2200" b="1" i="1" dirty="0" smtClean="0">
                <a:solidFill>
                  <a:schemeClr val="bg1">
                    <a:lumMod val="75000"/>
                  </a:schemeClr>
                </a:solidFill>
              </a:rPr>
              <a:t>Cluster Coefficient</a:t>
            </a:r>
          </a:p>
          <a:p>
            <a:pPr lvl="1">
              <a:lnSpc>
                <a:spcPct val="90000"/>
              </a:lnSpc>
              <a:buFont typeface="Wingdings" pitchFamily="2" charset="2"/>
              <a:buChar char="v"/>
              <a:defRPr/>
            </a:pPr>
            <a:endParaRPr lang="en-US" sz="18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Resource Entries to ML labs</a:t>
            </a:r>
            <a:endParaRPr lang="en-US" sz="22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Advanced Topics</a:t>
            </a:r>
            <a:endParaRPr lang="en-US" sz="22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Q&amp;A</a:t>
            </a:r>
            <a:endParaRPr lang="en-US" sz="2600" b="1" i="1" dirty="0">
              <a:solidFill>
                <a:schemeClr val="bg1">
                  <a:lumMod val="75000"/>
                </a:schemeClr>
              </a:solidFill>
            </a:endParaRPr>
          </a:p>
        </p:txBody>
      </p:sp>
      <p:sp>
        <p:nvSpPr>
          <p:cNvPr id="5" name="Slide Number Placeholder 4"/>
          <p:cNvSpPr>
            <a:spLocks noGrp="1"/>
          </p:cNvSpPr>
          <p:nvPr>
            <p:ph type="sldNum" sz="quarter" idx="12"/>
          </p:nvPr>
        </p:nvSpPr>
        <p:spPr/>
        <p:txBody>
          <a:bodyPr/>
          <a:lstStyle/>
          <a:p>
            <a:pPr>
              <a:defRPr/>
            </a:pPr>
            <a:fld id="{64FB18A1-66AC-4108-AF20-BA0AFE05F93D}"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zh-CN" sz="4000" b="1" smtClean="0">
                <a:latin typeface="Times New Roman" pitchFamily="18" charset="0"/>
                <a:cs typeface="Times New Roman" pitchFamily="18" charset="0"/>
              </a:rPr>
              <a:t>Matrix Factorization </a:t>
            </a:r>
            <a:br>
              <a:rPr lang="en-US" altLang="zh-CN" sz="4000" b="1" smtClean="0">
                <a:latin typeface="Times New Roman" pitchFamily="18" charset="0"/>
                <a:cs typeface="Times New Roman" pitchFamily="18" charset="0"/>
              </a:rPr>
            </a:br>
            <a:r>
              <a:rPr lang="en-US" altLang="zh-CN" sz="4000" b="1" smtClean="0">
                <a:latin typeface="Times New Roman" pitchFamily="18" charset="0"/>
                <a:cs typeface="Times New Roman" pitchFamily="18" charset="0"/>
              </a:rPr>
              <a:t>for Link Prediction</a:t>
            </a:r>
          </a:p>
        </p:txBody>
      </p:sp>
      <p:sp>
        <p:nvSpPr>
          <p:cNvPr id="31747" name="Content Placeholder 2"/>
          <p:cNvSpPr>
            <a:spLocks noGrp="1"/>
          </p:cNvSpPr>
          <p:nvPr>
            <p:ph idx="1"/>
          </p:nvPr>
        </p:nvSpPr>
        <p:spPr>
          <a:xfrm>
            <a:off x="457200" y="1752600"/>
            <a:ext cx="8229600" cy="4373563"/>
          </a:xfrm>
        </p:spPr>
        <p:txBody>
          <a:bodyPr/>
          <a:lstStyle/>
          <a:p>
            <a:pPr>
              <a:lnSpc>
                <a:spcPct val="90000"/>
              </a:lnSpc>
              <a:buFont typeface="Wingdings" pitchFamily="2" charset="2"/>
              <a:buChar char="v"/>
            </a:pPr>
            <a:r>
              <a:rPr lang="en-US" altLang="zh-CN" sz="2600" b="1" smtClean="0"/>
              <a:t>In this task, we observe a sparse matrix X∈ R</a:t>
            </a:r>
            <a:r>
              <a:rPr lang="en-US" altLang="zh-CN" sz="2600" b="1" baseline="30000" smtClean="0"/>
              <a:t>m×n</a:t>
            </a:r>
            <a:r>
              <a:rPr lang="en-US" altLang="zh-CN" sz="2600" b="1" smtClean="0"/>
              <a:t> with entries x</a:t>
            </a:r>
            <a:r>
              <a:rPr lang="en-US" altLang="zh-CN" sz="2600" b="1" baseline="-25000" smtClean="0"/>
              <a:t>ij</a:t>
            </a:r>
            <a:r>
              <a:rPr lang="en-US" altLang="zh-CN" sz="2600" b="1" smtClean="0"/>
              <a:t>. Let R = {(i,j,r): r = x</a:t>
            </a:r>
            <a:r>
              <a:rPr lang="en-US" altLang="zh-CN" sz="2600" b="1" baseline="-25000" smtClean="0"/>
              <a:t>ij</a:t>
            </a:r>
            <a:r>
              <a:rPr lang="en-US" altLang="zh-CN" sz="2600" b="1" smtClean="0"/>
              <a:t>, where x</a:t>
            </a:r>
            <a:r>
              <a:rPr lang="en-US" altLang="zh-CN" sz="2600" b="1" baseline="-25000" smtClean="0"/>
              <a:t>ij</a:t>
            </a:r>
            <a:r>
              <a:rPr lang="en-US" altLang="zh-CN" sz="2600" b="1" smtClean="0"/>
              <a:t> ≠0} denote the set of observed links in the system. In order to predict the unobserved links in X, we model the users and the items by a user factor matrix U∈ R</a:t>
            </a:r>
            <a:r>
              <a:rPr lang="en-US" altLang="zh-CN" sz="2600" b="1" baseline="30000" smtClean="0"/>
              <a:t>k×m</a:t>
            </a:r>
            <a:r>
              <a:rPr lang="en-US" altLang="zh-CN" sz="2600" b="1" smtClean="0"/>
              <a:t> and an item factor matrix V∈ R</a:t>
            </a:r>
            <a:r>
              <a:rPr lang="en-US" altLang="zh-CN" sz="2600" b="1" baseline="30000" smtClean="0"/>
              <a:t>k×n</a:t>
            </a:r>
            <a:r>
              <a:rPr lang="en-US" altLang="zh-CN" sz="2600" b="1" smtClean="0"/>
              <a:t>. The goal is to approximate the link matrix X via multiplying the factor matrix U and V, which can be learnt by minimizing:</a:t>
            </a:r>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CB6801CB-C729-4EB0-ADF5-1363ABFF533C}" type="slidenum">
              <a:rPr lang="en-US" smtClean="0"/>
              <a:pPr>
                <a:defRPr/>
              </a:pPr>
              <a:t>28</a:t>
            </a:fld>
            <a:endParaRPr lang="en-US"/>
          </a:p>
        </p:txBody>
      </p:sp>
      <p:pic>
        <p:nvPicPr>
          <p:cNvPr id="3175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953000"/>
            <a:ext cx="49911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457200" y="1524000"/>
            <a:ext cx="8229600" cy="460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nSpc>
                <a:spcPct val="90000"/>
              </a:lnSpc>
              <a:spcBef>
                <a:spcPct val="20000"/>
              </a:spcBef>
              <a:buFont typeface="Wingdings" pitchFamily="2" charset="2"/>
              <a:buChar char="v"/>
            </a:pPr>
            <a:r>
              <a:rPr lang="en-US" altLang="zh-CN" sz="2600" b="1">
                <a:latin typeface="Calibri" pitchFamily="34" charset="0"/>
              </a:rPr>
              <a:t>Given X and V, updating U:</a:t>
            </a:r>
          </a:p>
          <a:p>
            <a:pPr>
              <a:lnSpc>
                <a:spcPct val="90000"/>
              </a:lnSpc>
              <a:spcBef>
                <a:spcPct val="20000"/>
              </a:spcBef>
              <a:buFont typeface="Wingdings" pitchFamily="2" charset="2"/>
              <a:buChar char="v"/>
            </a:pPr>
            <a:endParaRPr lang="en-US" altLang="zh-CN" sz="2600" b="1">
              <a:latin typeface="Calibri" pitchFamily="34" charset="0"/>
            </a:endParaRPr>
          </a:p>
          <a:p>
            <a:pPr>
              <a:lnSpc>
                <a:spcPct val="90000"/>
              </a:lnSpc>
              <a:spcBef>
                <a:spcPct val="20000"/>
              </a:spcBef>
              <a:buFont typeface="Wingdings" pitchFamily="2" charset="2"/>
              <a:buChar char="v"/>
            </a:pPr>
            <a:endParaRPr lang="en-US" altLang="zh-CN" sz="2600" b="1">
              <a:latin typeface="Calibri" pitchFamily="34" charset="0"/>
            </a:endParaRPr>
          </a:p>
          <a:p>
            <a:pPr>
              <a:lnSpc>
                <a:spcPct val="90000"/>
              </a:lnSpc>
              <a:spcBef>
                <a:spcPct val="20000"/>
              </a:spcBef>
              <a:buFont typeface="Wingdings" pitchFamily="2" charset="2"/>
              <a:buChar char="v"/>
            </a:pPr>
            <a:endParaRPr lang="en-US" altLang="zh-CN" sz="2600" b="1">
              <a:latin typeface="Calibri" pitchFamily="34" charset="0"/>
            </a:endParaRPr>
          </a:p>
          <a:p>
            <a:pPr>
              <a:lnSpc>
                <a:spcPct val="90000"/>
              </a:lnSpc>
              <a:spcBef>
                <a:spcPct val="20000"/>
              </a:spcBef>
              <a:buFont typeface="Wingdings" pitchFamily="2" charset="2"/>
              <a:buChar char="v"/>
            </a:pPr>
            <a:endParaRPr lang="en-US" altLang="zh-CN" sz="2600" b="1">
              <a:latin typeface="Calibri" pitchFamily="34" charset="0"/>
            </a:endParaRPr>
          </a:p>
          <a:p>
            <a:pPr>
              <a:lnSpc>
                <a:spcPct val="90000"/>
              </a:lnSpc>
              <a:spcBef>
                <a:spcPct val="20000"/>
              </a:spcBef>
              <a:buFont typeface="Wingdings" pitchFamily="2" charset="2"/>
              <a:buChar char="v"/>
            </a:pPr>
            <a:endParaRPr lang="en-US" altLang="zh-CN" sz="2600" b="1">
              <a:latin typeface="Calibri" pitchFamily="34" charset="0"/>
            </a:endParaRPr>
          </a:p>
          <a:p>
            <a:pPr>
              <a:lnSpc>
                <a:spcPct val="90000"/>
              </a:lnSpc>
              <a:spcBef>
                <a:spcPct val="20000"/>
              </a:spcBef>
              <a:buFont typeface="Wingdings" pitchFamily="2" charset="2"/>
              <a:buChar char="v"/>
            </a:pPr>
            <a:endParaRPr lang="en-US" altLang="zh-CN" sz="2600" b="1">
              <a:latin typeface="Calibri" pitchFamily="34" charset="0"/>
            </a:endParaRPr>
          </a:p>
          <a:p>
            <a:pPr>
              <a:lnSpc>
                <a:spcPct val="90000"/>
              </a:lnSpc>
              <a:spcBef>
                <a:spcPct val="20000"/>
              </a:spcBef>
              <a:buFont typeface="Wingdings" pitchFamily="2" charset="2"/>
              <a:buChar char="v"/>
            </a:pPr>
            <a:endParaRPr lang="en-US" altLang="zh-CN" sz="2600" b="1">
              <a:latin typeface="Calibri" pitchFamily="34" charset="0"/>
            </a:endParaRPr>
          </a:p>
          <a:p>
            <a:pPr>
              <a:lnSpc>
                <a:spcPct val="90000"/>
              </a:lnSpc>
              <a:spcBef>
                <a:spcPct val="20000"/>
              </a:spcBef>
              <a:buFont typeface="Wingdings" pitchFamily="2" charset="2"/>
              <a:buChar char="v"/>
            </a:pPr>
            <a:endParaRPr lang="en-US" altLang="zh-CN" sz="2600" b="1">
              <a:latin typeface="Calibri" pitchFamily="34" charset="0"/>
            </a:endParaRPr>
          </a:p>
          <a:p>
            <a:pPr>
              <a:lnSpc>
                <a:spcPct val="90000"/>
              </a:lnSpc>
              <a:spcBef>
                <a:spcPct val="20000"/>
              </a:spcBef>
              <a:buFont typeface="Wingdings" pitchFamily="2" charset="2"/>
              <a:buChar char="v"/>
            </a:pPr>
            <a:endParaRPr lang="en-US" altLang="zh-CN" sz="2600" b="1">
              <a:latin typeface="Calibri" pitchFamily="34" charset="0"/>
            </a:endParaRPr>
          </a:p>
          <a:p>
            <a:pPr>
              <a:lnSpc>
                <a:spcPct val="90000"/>
              </a:lnSpc>
              <a:spcBef>
                <a:spcPct val="20000"/>
              </a:spcBef>
              <a:buFont typeface="Wingdings" pitchFamily="2" charset="2"/>
              <a:buChar char="v"/>
            </a:pPr>
            <a:r>
              <a:rPr lang="en-US" altLang="zh-CN" sz="2600" b="1">
                <a:latin typeface="Calibri" pitchFamily="34" charset="0"/>
              </a:rPr>
              <a:t>Similarly, given X and U, we can alternatively update V</a:t>
            </a:r>
          </a:p>
          <a:p>
            <a:pPr>
              <a:lnSpc>
                <a:spcPct val="90000"/>
              </a:lnSpc>
              <a:spcBef>
                <a:spcPct val="20000"/>
              </a:spcBef>
              <a:buFont typeface="Wingdings" pitchFamily="2" charset="2"/>
              <a:buChar char="v"/>
            </a:pPr>
            <a:endParaRPr lang="en-US" altLang="zh-CN" sz="2600" b="1">
              <a:latin typeface="Calibri" pitchFamily="34" charset="0"/>
            </a:endParaRPr>
          </a:p>
          <a:p>
            <a:pPr>
              <a:lnSpc>
                <a:spcPct val="90000"/>
              </a:lnSpc>
              <a:spcBef>
                <a:spcPct val="20000"/>
              </a:spcBef>
              <a:buFont typeface="Wingdings" pitchFamily="2" charset="2"/>
              <a:buChar char="v"/>
            </a:pPr>
            <a:endParaRPr lang="en-US" altLang="zh-CN" sz="2600" b="1">
              <a:latin typeface="Calibri" pitchFamily="34" charset="0"/>
            </a:endParaRPr>
          </a:p>
        </p:txBody>
      </p:sp>
      <p:sp>
        <p:nvSpPr>
          <p:cNvPr id="32771" name="标题 1"/>
          <p:cNvSpPr>
            <a:spLocks noGrp="1"/>
          </p:cNvSpPr>
          <p:nvPr>
            <p:ph type="title"/>
          </p:nvPr>
        </p:nvSpPr>
        <p:spPr/>
        <p:txBody>
          <a:bodyPr/>
          <a:lstStyle/>
          <a:p>
            <a:pPr eaLnBrk="1" hangingPunct="1"/>
            <a:r>
              <a:rPr lang="en-US" altLang="zh-CN" sz="4000" b="1" smtClean="0">
                <a:latin typeface="Times New Roman" pitchFamily="18" charset="0"/>
                <a:cs typeface="Times New Roman" pitchFamily="18" charset="0"/>
              </a:rPr>
              <a:t>Solving Matrix Factorization via </a:t>
            </a:r>
            <a:br>
              <a:rPr lang="en-US" altLang="zh-CN" sz="4000" b="1" smtClean="0">
                <a:latin typeface="Times New Roman" pitchFamily="18" charset="0"/>
                <a:cs typeface="Times New Roman" pitchFamily="18" charset="0"/>
              </a:rPr>
            </a:br>
            <a:r>
              <a:rPr lang="en-US" altLang="zh-CN" sz="4000" b="1" smtClean="0">
                <a:latin typeface="Times New Roman" pitchFamily="18" charset="0"/>
                <a:cs typeface="Times New Roman" pitchFamily="18" charset="0"/>
              </a:rPr>
              <a:t>Alternative Least Squares</a:t>
            </a:r>
            <a:endParaRPr lang="zh-CN" altLang="en-US" sz="4000" b="1" smtClean="0">
              <a:latin typeface="Times New Roman" pitchFamily="18" charset="0"/>
              <a:cs typeface="Times New Roman" pitchFamily="18" charset="0"/>
            </a:endParaRPr>
          </a:p>
        </p:txBody>
      </p:sp>
      <p:sp>
        <p:nvSpPr>
          <p:cNvPr id="4" name="灯片编号占位符 3"/>
          <p:cNvSpPr>
            <a:spLocks noGrp="1"/>
          </p:cNvSpPr>
          <p:nvPr>
            <p:ph type="sldNum" sz="quarter" idx="12"/>
          </p:nvPr>
        </p:nvSpPr>
        <p:spPr/>
        <p:txBody>
          <a:bodyPr/>
          <a:lstStyle/>
          <a:p>
            <a:pPr>
              <a:defRPr/>
            </a:pPr>
            <a:fld id="{8536DA96-7538-4DE1-9F32-7EAB1594AB82}" type="slidenum">
              <a:rPr lang="zh-CN" altLang="en-US" smtClean="0"/>
              <a:pPr>
                <a:defRPr/>
              </a:pPr>
              <a:t>29</a:t>
            </a:fld>
            <a:endParaRPr lang="zh-CN" altLang="en-US"/>
          </a:p>
        </p:txBody>
      </p:sp>
      <p:pic>
        <p:nvPicPr>
          <p:cNvPr id="3277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081213"/>
            <a:ext cx="44481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6210300" y="1785938"/>
            <a:ext cx="1600200" cy="1447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solidFill>
                  <a:schemeClr val="tx1"/>
                </a:solidFill>
              </a:rPr>
              <a:t>X</a:t>
            </a:r>
            <a:endParaRPr lang="en-US" sz="3200" b="1" baseline="-25000" dirty="0">
              <a:solidFill>
                <a:schemeClr val="tx1"/>
              </a:solidFill>
            </a:endParaRPr>
          </a:p>
        </p:txBody>
      </p:sp>
      <p:sp>
        <p:nvSpPr>
          <p:cNvPr id="32775" name="TextBox 107"/>
          <p:cNvSpPr txBox="1">
            <a:spLocks noChangeArrowheads="1"/>
          </p:cNvSpPr>
          <p:nvPr/>
        </p:nvSpPr>
        <p:spPr bwMode="auto">
          <a:xfrm>
            <a:off x="5867400" y="2247900"/>
            <a:ext cx="228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i="1">
                <a:latin typeface="Calibri" pitchFamily="34" charset="0"/>
                <a:ea typeface="MS PGothic" pitchFamily="34" charset="-128"/>
              </a:rPr>
              <a:t>m</a:t>
            </a:r>
          </a:p>
        </p:txBody>
      </p:sp>
      <p:sp>
        <p:nvSpPr>
          <p:cNvPr id="32776" name="TextBox 108"/>
          <p:cNvSpPr txBox="1">
            <a:spLocks noChangeArrowheads="1"/>
          </p:cNvSpPr>
          <p:nvPr/>
        </p:nvSpPr>
        <p:spPr bwMode="auto">
          <a:xfrm>
            <a:off x="6818313" y="1524000"/>
            <a:ext cx="228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i="1">
                <a:latin typeface="Calibri" pitchFamily="34" charset="0"/>
                <a:ea typeface="MS PGothic" pitchFamily="34" charset="-128"/>
              </a:rPr>
              <a:t>n</a:t>
            </a:r>
          </a:p>
        </p:txBody>
      </p:sp>
      <p:sp>
        <p:nvSpPr>
          <p:cNvPr id="10" name="矩形 9"/>
          <p:cNvSpPr/>
          <p:nvPr/>
        </p:nvSpPr>
        <p:spPr>
          <a:xfrm>
            <a:off x="6115050" y="2844800"/>
            <a:ext cx="1771650" cy="84138"/>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778" name="TextBox 107"/>
          <p:cNvSpPr txBox="1">
            <a:spLocks noChangeArrowheads="1"/>
          </p:cNvSpPr>
          <p:nvPr/>
        </p:nvSpPr>
        <p:spPr bwMode="auto">
          <a:xfrm>
            <a:off x="5867400" y="2700338"/>
            <a:ext cx="3429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i="1">
                <a:latin typeface="Calibri" pitchFamily="34" charset="0"/>
                <a:ea typeface="MS PGothic" pitchFamily="34" charset="-128"/>
              </a:rPr>
              <a:t>u</a:t>
            </a:r>
            <a:r>
              <a:rPr lang="en-US" altLang="zh-CN" sz="1100" i="1" baseline="-25000">
                <a:latin typeface="Calibri" pitchFamily="34" charset="0"/>
                <a:ea typeface="MS PGothic" pitchFamily="34" charset="-128"/>
              </a:rPr>
              <a:t>i</a:t>
            </a:r>
          </a:p>
        </p:txBody>
      </p:sp>
      <p:sp>
        <p:nvSpPr>
          <p:cNvPr id="12" name="矩形 11"/>
          <p:cNvSpPr/>
          <p:nvPr/>
        </p:nvSpPr>
        <p:spPr>
          <a:xfrm>
            <a:off x="6343650" y="2852738"/>
            <a:ext cx="47625" cy="6508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矩形 13"/>
          <p:cNvSpPr/>
          <p:nvPr/>
        </p:nvSpPr>
        <p:spPr>
          <a:xfrm>
            <a:off x="6543675" y="2852738"/>
            <a:ext cx="47625" cy="6508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矩形 14"/>
          <p:cNvSpPr/>
          <p:nvPr/>
        </p:nvSpPr>
        <p:spPr>
          <a:xfrm>
            <a:off x="7200900" y="2852738"/>
            <a:ext cx="47625" cy="6508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矩形 15"/>
          <p:cNvSpPr/>
          <p:nvPr/>
        </p:nvSpPr>
        <p:spPr>
          <a:xfrm>
            <a:off x="7581900" y="2852738"/>
            <a:ext cx="47625" cy="6508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矩形 16"/>
          <p:cNvSpPr/>
          <p:nvPr/>
        </p:nvSpPr>
        <p:spPr>
          <a:xfrm>
            <a:off x="858838" y="4148138"/>
            <a:ext cx="1600200" cy="762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solidFill>
                  <a:schemeClr val="tx1"/>
                </a:solidFill>
              </a:rPr>
              <a:t>V</a:t>
            </a:r>
            <a:endParaRPr lang="en-US" sz="3200" b="1" baseline="-25000" dirty="0">
              <a:solidFill>
                <a:schemeClr val="tx1"/>
              </a:solidFill>
            </a:endParaRPr>
          </a:p>
        </p:txBody>
      </p:sp>
      <p:sp>
        <p:nvSpPr>
          <p:cNvPr id="32784" name="TextBox 107"/>
          <p:cNvSpPr txBox="1">
            <a:spLocks noChangeArrowheads="1"/>
          </p:cNvSpPr>
          <p:nvPr/>
        </p:nvSpPr>
        <p:spPr bwMode="auto">
          <a:xfrm>
            <a:off x="609600" y="4419600"/>
            <a:ext cx="228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i="1">
                <a:latin typeface="Calibri" pitchFamily="34" charset="0"/>
                <a:ea typeface="MS PGothic" pitchFamily="34" charset="-128"/>
              </a:rPr>
              <a:t>k</a:t>
            </a:r>
          </a:p>
        </p:txBody>
      </p:sp>
      <p:sp>
        <p:nvSpPr>
          <p:cNvPr id="32785" name="TextBox 108"/>
          <p:cNvSpPr txBox="1">
            <a:spLocks noChangeArrowheads="1"/>
          </p:cNvSpPr>
          <p:nvPr/>
        </p:nvSpPr>
        <p:spPr bwMode="auto">
          <a:xfrm>
            <a:off x="1560513" y="3886200"/>
            <a:ext cx="228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i="1">
                <a:latin typeface="Calibri" pitchFamily="34" charset="0"/>
                <a:ea typeface="MS PGothic" pitchFamily="34" charset="-128"/>
              </a:rPr>
              <a:t>n</a:t>
            </a:r>
          </a:p>
        </p:txBody>
      </p:sp>
      <p:sp>
        <p:nvSpPr>
          <p:cNvPr id="20" name="矩形 19"/>
          <p:cNvSpPr/>
          <p:nvPr/>
        </p:nvSpPr>
        <p:spPr>
          <a:xfrm>
            <a:off x="1028700" y="4148138"/>
            <a:ext cx="46038" cy="762000"/>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矩形 20"/>
          <p:cNvSpPr/>
          <p:nvPr/>
        </p:nvSpPr>
        <p:spPr>
          <a:xfrm>
            <a:off x="1228725" y="4148138"/>
            <a:ext cx="46038" cy="762000"/>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矩形 21"/>
          <p:cNvSpPr/>
          <p:nvPr/>
        </p:nvSpPr>
        <p:spPr>
          <a:xfrm>
            <a:off x="1885950" y="4148138"/>
            <a:ext cx="46038" cy="762000"/>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矩形 22"/>
          <p:cNvSpPr/>
          <p:nvPr/>
        </p:nvSpPr>
        <p:spPr>
          <a:xfrm>
            <a:off x="2266950" y="4148138"/>
            <a:ext cx="46038" cy="762000"/>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2790" name="Group 21"/>
          <p:cNvGrpSpPr>
            <a:grpSpLocks/>
          </p:cNvGrpSpPr>
          <p:nvPr/>
        </p:nvGrpSpPr>
        <p:grpSpPr bwMode="auto">
          <a:xfrm rot="-5400000">
            <a:off x="2489200" y="4411663"/>
            <a:ext cx="338137" cy="287338"/>
            <a:chOff x="0" y="0"/>
            <a:chExt cx="365" cy="272"/>
          </a:xfrm>
        </p:grpSpPr>
        <p:pic>
          <p:nvPicPr>
            <p:cNvPr id="32840" name="右箭头 8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41" name="Text Box 22"/>
            <p:cNvSpPr txBox="1">
              <a:spLocks noChangeArrowheads="1"/>
            </p:cNvSpPr>
            <p:nvPr/>
          </p:nvSpPr>
          <p:spPr bwMode="auto">
            <a:xfrm rot="5400000">
              <a:off x="91" y="0"/>
              <a:ext cx="184"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endParaRPr lang="en-US" altLang="zh-CN">
                <a:solidFill>
                  <a:srgbClr val="FFFFFF"/>
                </a:solidFill>
                <a:latin typeface="Calibri" pitchFamily="34" charset="0"/>
                <a:ea typeface="MS PGothic" pitchFamily="34" charset="-128"/>
                <a:cs typeface="Arial" charset="0"/>
              </a:endParaRPr>
            </a:p>
          </p:txBody>
        </p:sp>
      </p:grpSp>
      <p:grpSp>
        <p:nvGrpSpPr>
          <p:cNvPr id="32791" name="Group 21"/>
          <p:cNvGrpSpPr>
            <a:grpSpLocks/>
          </p:cNvGrpSpPr>
          <p:nvPr/>
        </p:nvGrpSpPr>
        <p:grpSpPr bwMode="auto">
          <a:xfrm>
            <a:off x="6815138" y="3294063"/>
            <a:ext cx="338137" cy="287337"/>
            <a:chOff x="0" y="0"/>
            <a:chExt cx="365" cy="272"/>
          </a:xfrm>
        </p:grpSpPr>
        <p:pic>
          <p:nvPicPr>
            <p:cNvPr id="32838" name="右箭头 8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39" name="Text Box 22"/>
            <p:cNvSpPr txBox="1">
              <a:spLocks noChangeArrowheads="1"/>
            </p:cNvSpPr>
            <p:nvPr/>
          </p:nvSpPr>
          <p:spPr bwMode="auto">
            <a:xfrm rot="5400000">
              <a:off x="91" y="0"/>
              <a:ext cx="184"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endParaRPr lang="en-US" altLang="zh-CN">
                <a:solidFill>
                  <a:srgbClr val="FFFFFF"/>
                </a:solidFill>
                <a:latin typeface="Calibri" pitchFamily="34" charset="0"/>
                <a:ea typeface="MS PGothic" pitchFamily="34" charset="-128"/>
                <a:cs typeface="Arial" charset="0"/>
              </a:endParaRPr>
            </a:p>
          </p:txBody>
        </p:sp>
      </p:grpSp>
      <p:sp>
        <p:nvSpPr>
          <p:cNvPr id="30" name="矩形 29"/>
          <p:cNvSpPr/>
          <p:nvPr/>
        </p:nvSpPr>
        <p:spPr>
          <a:xfrm>
            <a:off x="3200400" y="4114800"/>
            <a:ext cx="46038" cy="762000"/>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矩形 30"/>
          <p:cNvSpPr/>
          <p:nvPr/>
        </p:nvSpPr>
        <p:spPr>
          <a:xfrm>
            <a:off x="2971800" y="4114800"/>
            <a:ext cx="46038" cy="762000"/>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矩形 31"/>
          <p:cNvSpPr/>
          <p:nvPr/>
        </p:nvSpPr>
        <p:spPr>
          <a:xfrm>
            <a:off x="3048000" y="4114800"/>
            <a:ext cx="46038" cy="762000"/>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矩形 32"/>
          <p:cNvSpPr/>
          <p:nvPr/>
        </p:nvSpPr>
        <p:spPr>
          <a:xfrm>
            <a:off x="3124200" y="4114800"/>
            <a:ext cx="46038" cy="762000"/>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矩形 33"/>
          <p:cNvSpPr/>
          <p:nvPr/>
        </p:nvSpPr>
        <p:spPr>
          <a:xfrm>
            <a:off x="6815138" y="3649663"/>
            <a:ext cx="347662" cy="84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矩形 34"/>
          <p:cNvSpPr/>
          <p:nvPr/>
        </p:nvSpPr>
        <p:spPr>
          <a:xfrm>
            <a:off x="6845300" y="3660775"/>
            <a:ext cx="47625" cy="650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矩形 35"/>
          <p:cNvSpPr/>
          <p:nvPr/>
        </p:nvSpPr>
        <p:spPr>
          <a:xfrm>
            <a:off x="6927850" y="3660775"/>
            <a:ext cx="47625" cy="650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矩形 36"/>
          <p:cNvSpPr/>
          <p:nvPr/>
        </p:nvSpPr>
        <p:spPr>
          <a:xfrm>
            <a:off x="7004050" y="3660775"/>
            <a:ext cx="47625" cy="650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矩形 37"/>
          <p:cNvSpPr/>
          <p:nvPr/>
        </p:nvSpPr>
        <p:spPr>
          <a:xfrm>
            <a:off x="7083425" y="3660775"/>
            <a:ext cx="47625" cy="650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2801" name="Group 21"/>
          <p:cNvGrpSpPr>
            <a:grpSpLocks/>
          </p:cNvGrpSpPr>
          <p:nvPr/>
        </p:nvGrpSpPr>
        <p:grpSpPr bwMode="auto">
          <a:xfrm rot="-5400000">
            <a:off x="3327400" y="4406900"/>
            <a:ext cx="338138" cy="287338"/>
            <a:chOff x="0" y="0"/>
            <a:chExt cx="365" cy="272"/>
          </a:xfrm>
        </p:grpSpPr>
        <p:pic>
          <p:nvPicPr>
            <p:cNvPr id="32836" name="右箭头 8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37" name="Text Box 22"/>
            <p:cNvSpPr txBox="1">
              <a:spLocks noChangeArrowheads="1"/>
            </p:cNvSpPr>
            <p:nvPr/>
          </p:nvSpPr>
          <p:spPr bwMode="auto">
            <a:xfrm rot="5400000">
              <a:off x="91" y="0"/>
              <a:ext cx="184"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endParaRPr lang="en-US" altLang="zh-CN">
                <a:solidFill>
                  <a:srgbClr val="FFFFFF"/>
                </a:solidFill>
                <a:latin typeface="Calibri" pitchFamily="34" charset="0"/>
                <a:ea typeface="MS PGothic" pitchFamily="34" charset="-128"/>
                <a:cs typeface="Arial" charset="0"/>
              </a:endParaRPr>
            </a:p>
          </p:txBody>
        </p:sp>
      </p:grpSp>
      <p:sp>
        <p:nvSpPr>
          <p:cNvPr id="42" name="矩形 41"/>
          <p:cNvSpPr/>
          <p:nvPr/>
        </p:nvSpPr>
        <p:spPr>
          <a:xfrm>
            <a:off x="4038600" y="4100513"/>
            <a:ext cx="46038" cy="762000"/>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矩形 42"/>
          <p:cNvSpPr/>
          <p:nvPr/>
        </p:nvSpPr>
        <p:spPr>
          <a:xfrm>
            <a:off x="3810000" y="4100513"/>
            <a:ext cx="46038" cy="762000"/>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矩形 43"/>
          <p:cNvSpPr/>
          <p:nvPr/>
        </p:nvSpPr>
        <p:spPr>
          <a:xfrm>
            <a:off x="3886200" y="4100513"/>
            <a:ext cx="46038" cy="762000"/>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矩形 44"/>
          <p:cNvSpPr/>
          <p:nvPr/>
        </p:nvSpPr>
        <p:spPr>
          <a:xfrm>
            <a:off x="3962400" y="4100513"/>
            <a:ext cx="46038" cy="762000"/>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矩形 48"/>
          <p:cNvSpPr/>
          <p:nvPr/>
        </p:nvSpPr>
        <p:spPr>
          <a:xfrm flipV="1">
            <a:off x="4548188" y="4343400"/>
            <a:ext cx="695325" cy="47625"/>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矩形 49"/>
          <p:cNvSpPr/>
          <p:nvPr/>
        </p:nvSpPr>
        <p:spPr>
          <a:xfrm flipV="1">
            <a:off x="4548188" y="4416425"/>
            <a:ext cx="695325" cy="46038"/>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矩形 50"/>
          <p:cNvSpPr/>
          <p:nvPr/>
        </p:nvSpPr>
        <p:spPr>
          <a:xfrm flipV="1">
            <a:off x="4549775" y="4495800"/>
            <a:ext cx="696913" cy="47625"/>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矩形 51"/>
          <p:cNvSpPr/>
          <p:nvPr/>
        </p:nvSpPr>
        <p:spPr>
          <a:xfrm flipV="1">
            <a:off x="4551363" y="4583113"/>
            <a:ext cx="695325" cy="46037"/>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乘号 52"/>
          <p:cNvSpPr/>
          <p:nvPr/>
        </p:nvSpPr>
        <p:spPr>
          <a:xfrm>
            <a:off x="4191000" y="4343400"/>
            <a:ext cx="282575" cy="303213"/>
          </a:xfrm>
          <a:prstGeom prst="mathMultiply">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2811" name="Group 21"/>
          <p:cNvGrpSpPr>
            <a:grpSpLocks/>
          </p:cNvGrpSpPr>
          <p:nvPr/>
        </p:nvGrpSpPr>
        <p:grpSpPr bwMode="auto">
          <a:xfrm>
            <a:off x="4402138" y="4808538"/>
            <a:ext cx="339725" cy="287337"/>
            <a:chOff x="0" y="0"/>
            <a:chExt cx="365" cy="272"/>
          </a:xfrm>
        </p:grpSpPr>
        <p:pic>
          <p:nvPicPr>
            <p:cNvPr id="32834" name="右箭头 8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35" name="Text Box 22"/>
            <p:cNvSpPr txBox="1">
              <a:spLocks noChangeArrowheads="1"/>
            </p:cNvSpPr>
            <p:nvPr/>
          </p:nvSpPr>
          <p:spPr bwMode="auto">
            <a:xfrm rot="5400000">
              <a:off x="91" y="0"/>
              <a:ext cx="184"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endParaRPr lang="en-US" altLang="zh-CN">
                <a:solidFill>
                  <a:srgbClr val="FFFFFF"/>
                </a:solidFill>
                <a:latin typeface="Calibri" pitchFamily="34" charset="0"/>
                <a:ea typeface="MS PGothic" pitchFamily="34" charset="-128"/>
                <a:cs typeface="Arial" charset="0"/>
              </a:endParaRPr>
            </a:p>
          </p:txBody>
        </p:sp>
      </p:grpSp>
      <p:sp>
        <p:nvSpPr>
          <p:cNvPr id="57" name="矩形 56"/>
          <p:cNvSpPr/>
          <p:nvPr/>
        </p:nvSpPr>
        <p:spPr>
          <a:xfrm rot="10800000" flipV="1">
            <a:off x="4129088" y="5181600"/>
            <a:ext cx="884237" cy="762000"/>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rPr>
              <a:t>A</a:t>
            </a:r>
          </a:p>
        </p:txBody>
      </p:sp>
      <p:sp>
        <p:nvSpPr>
          <p:cNvPr id="66" name="乘号 65"/>
          <p:cNvSpPr/>
          <p:nvPr/>
        </p:nvSpPr>
        <p:spPr>
          <a:xfrm>
            <a:off x="6727825" y="4343400"/>
            <a:ext cx="282575" cy="303213"/>
          </a:xfrm>
          <a:prstGeom prst="mathMultiply">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2814" name="Group 21"/>
          <p:cNvGrpSpPr>
            <a:grpSpLocks/>
          </p:cNvGrpSpPr>
          <p:nvPr/>
        </p:nvGrpSpPr>
        <p:grpSpPr bwMode="auto">
          <a:xfrm>
            <a:off x="6711950" y="4862513"/>
            <a:ext cx="339725" cy="287337"/>
            <a:chOff x="0" y="0"/>
            <a:chExt cx="365" cy="272"/>
          </a:xfrm>
        </p:grpSpPr>
        <p:pic>
          <p:nvPicPr>
            <p:cNvPr id="32832" name="右箭头 8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33" name="Text Box 22"/>
            <p:cNvSpPr txBox="1">
              <a:spLocks noChangeArrowheads="1"/>
            </p:cNvSpPr>
            <p:nvPr/>
          </p:nvSpPr>
          <p:spPr bwMode="auto">
            <a:xfrm rot="5400000">
              <a:off x="91" y="0"/>
              <a:ext cx="184"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endParaRPr lang="en-US" altLang="zh-CN">
                <a:solidFill>
                  <a:srgbClr val="FFFFFF"/>
                </a:solidFill>
                <a:latin typeface="Calibri" pitchFamily="34" charset="0"/>
                <a:ea typeface="MS PGothic" pitchFamily="34" charset="-128"/>
                <a:cs typeface="Arial" charset="0"/>
              </a:endParaRPr>
            </a:p>
          </p:txBody>
        </p:sp>
      </p:grpSp>
      <p:sp>
        <p:nvSpPr>
          <p:cNvPr id="70" name="矩形 69"/>
          <p:cNvSpPr/>
          <p:nvPr/>
        </p:nvSpPr>
        <p:spPr>
          <a:xfrm>
            <a:off x="6248400" y="4487863"/>
            <a:ext cx="347663" cy="841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矩形 70"/>
          <p:cNvSpPr/>
          <p:nvPr/>
        </p:nvSpPr>
        <p:spPr>
          <a:xfrm>
            <a:off x="6278563" y="4498975"/>
            <a:ext cx="47625" cy="650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 name="矩形 71"/>
          <p:cNvSpPr/>
          <p:nvPr/>
        </p:nvSpPr>
        <p:spPr>
          <a:xfrm>
            <a:off x="6361113" y="4498975"/>
            <a:ext cx="47625" cy="650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3" name="矩形 72"/>
          <p:cNvSpPr/>
          <p:nvPr/>
        </p:nvSpPr>
        <p:spPr>
          <a:xfrm>
            <a:off x="6437313" y="4498975"/>
            <a:ext cx="47625" cy="650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4" name="矩形 73"/>
          <p:cNvSpPr/>
          <p:nvPr/>
        </p:nvSpPr>
        <p:spPr>
          <a:xfrm>
            <a:off x="6516688" y="4498975"/>
            <a:ext cx="47625" cy="650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5" name="矩形 74"/>
          <p:cNvSpPr/>
          <p:nvPr/>
        </p:nvSpPr>
        <p:spPr>
          <a:xfrm flipV="1">
            <a:off x="7200900" y="4340225"/>
            <a:ext cx="695325" cy="47625"/>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6" name="矩形 75"/>
          <p:cNvSpPr/>
          <p:nvPr/>
        </p:nvSpPr>
        <p:spPr>
          <a:xfrm flipV="1">
            <a:off x="7200900" y="4413250"/>
            <a:ext cx="695325" cy="47625"/>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7" name="矩形 76"/>
          <p:cNvSpPr/>
          <p:nvPr/>
        </p:nvSpPr>
        <p:spPr>
          <a:xfrm flipV="1">
            <a:off x="7204075" y="4492625"/>
            <a:ext cx="695325" cy="47625"/>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8" name="矩形 77"/>
          <p:cNvSpPr/>
          <p:nvPr/>
        </p:nvSpPr>
        <p:spPr>
          <a:xfrm flipV="1">
            <a:off x="7204075" y="4579938"/>
            <a:ext cx="696913" cy="47625"/>
          </a:xfrm>
          <a:prstGeom prst="rect">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824" name="TextBox 107"/>
          <p:cNvSpPr txBox="1">
            <a:spLocks noChangeArrowheads="1"/>
          </p:cNvSpPr>
          <p:nvPr/>
        </p:nvSpPr>
        <p:spPr bwMode="auto">
          <a:xfrm>
            <a:off x="2765425" y="4389438"/>
            <a:ext cx="2286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i="1">
                <a:latin typeface="Calibri" pitchFamily="34" charset="0"/>
                <a:ea typeface="MS PGothic" pitchFamily="34" charset="-128"/>
              </a:rPr>
              <a:t>k</a:t>
            </a:r>
          </a:p>
        </p:txBody>
      </p:sp>
      <p:sp>
        <p:nvSpPr>
          <p:cNvPr id="32825" name="TextBox 107"/>
          <p:cNvSpPr txBox="1">
            <a:spLocks noChangeArrowheads="1"/>
          </p:cNvSpPr>
          <p:nvPr/>
        </p:nvSpPr>
        <p:spPr bwMode="auto">
          <a:xfrm>
            <a:off x="3602038" y="4389438"/>
            <a:ext cx="2286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i="1">
                <a:latin typeface="Calibri" pitchFamily="34" charset="0"/>
                <a:ea typeface="MS PGothic" pitchFamily="34" charset="-128"/>
              </a:rPr>
              <a:t>k</a:t>
            </a:r>
          </a:p>
        </p:txBody>
      </p:sp>
      <p:sp>
        <p:nvSpPr>
          <p:cNvPr id="32826" name="TextBox 107"/>
          <p:cNvSpPr txBox="1">
            <a:spLocks noChangeArrowheads="1"/>
          </p:cNvSpPr>
          <p:nvPr/>
        </p:nvSpPr>
        <p:spPr bwMode="auto">
          <a:xfrm>
            <a:off x="4875213" y="4100513"/>
            <a:ext cx="2286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i="1">
                <a:latin typeface="Calibri" pitchFamily="34" charset="0"/>
                <a:ea typeface="MS PGothic" pitchFamily="34" charset="-128"/>
              </a:rPr>
              <a:t>k</a:t>
            </a:r>
          </a:p>
        </p:txBody>
      </p:sp>
      <p:sp>
        <p:nvSpPr>
          <p:cNvPr id="32827" name="TextBox 107"/>
          <p:cNvSpPr txBox="1">
            <a:spLocks noChangeArrowheads="1"/>
          </p:cNvSpPr>
          <p:nvPr/>
        </p:nvSpPr>
        <p:spPr bwMode="auto">
          <a:xfrm>
            <a:off x="3946525" y="5430838"/>
            <a:ext cx="2286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i="1">
                <a:latin typeface="Calibri" pitchFamily="34" charset="0"/>
                <a:ea typeface="MS PGothic" pitchFamily="34" charset="-128"/>
              </a:rPr>
              <a:t>k</a:t>
            </a:r>
          </a:p>
        </p:txBody>
      </p:sp>
      <p:sp>
        <p:nvSpPr>
          <p:cNvPr id="32828" name="TextBox 107"/>
          <p:cNvSpPr txBox="1">
            <a:spLocks noChangeArrowheads="1"/>
          </p:cNvSpPr>
          <p:nvPr/>
        </p:nvSpPr>
        <p:spPr bwMode="auto">
          <a:xfrm>
            <a:off x="4457700" y="5005388"/>
            <a:ext cx="2286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i="1">
                <a:latin typeface="Calibri" pitchFamily="34" charset="0"/>
                <a:ea typeface="MS PGothic" pitchFamily="34" charset="-128"/>
              </a:rPr>
              <a:t>k</a:t>
            </a:r>
          </a:p>
        </p:txBody>
      </p:sp>
      <p:sp>
        <p:nvSpPr>
          <p:cNvPr id="32829" name="TextBox 107"/>
          <p:cNvSpPr txBox="1">
            <a:spLocks noChangeArrowheads="1"/>
          </p:cNvSpPr>
          <p:nvPr/>
        </p:nvSpPr>
        <p:spPr bwMode="auto">
          <a:xfrm>
            <a:off x="7526338" y="4114800"/>
            <a:ext cx="228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i="1">
                <a:latin typeface="Calibri" pitchFamily="34" charset="0"/>
                <a:ea typeface="MS PGothic" pitchFamily="34" charset="-128"/>
              </a:rPr>
              <a:t>k</a:t>
            </a:r>
          </a:p>
        </p:txBody>
      </p:sp>
      <p:sp>
        <p:nvSpPr>
          <p:cNvPr id="85" name="矩形 84"/>
          <p:cNvSpPr/>
          <p:nvPr/>
        </p:nvSpPr>
        <p:spPr>
          <a:xfrm>
            <a:off x="6553200" y="5443538"/>
            <a:ext cx="692150" cy="10636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dirty="0">
                <a:solidFill>
                  <a:schemeClr val="tx1"/>
                </a:solidFill>
              </a:rPr>
              <a:t>b</a:t>
            </a:r>
          </a:p>
        </p:txBody>
      </p:sp>
      <p:sp>
        <p:nvSpPr>
          <p:cNvPr id="32831" name="TextBox 107"/>
          <p:cNvSpPr txBox="1">
            <a:spLocks noChangeArrowheads="1"/>
          </p:cNvSpPr>
          <p:nvPr/>
        </p:nvSpPr>
        <p:spPr bwMode="auto">
          <a:xfrm>
            <a:off x="6772275" y="5181600"/>
            <a:ext cx="228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i="1">
                <a:latin typeface="Calibri" pitchFamily="34" charset="0"/>
                <a:ea typeface="MS PGothic" pitchFamily="34" charset="-128"/>
              </a:rPr>
              <a:t>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p:txBody>
          <a:bodyPr/>
          <a:lstStyle/>
          <a:p>
            <a:pPr eaLnBrk="1" hangingPunct="1"/>
            <a:r>
              <a:rPr lang="en-US" altLang="zh-CN" sz="4000" b="1" smtClean="0">
                <a:latin typeface="Times New Roman" pitchFamily="18" charset="0"/>
                <a:cs typeface="Times New Roman" pitchFamily="18" charset="0"/>
              </a:rPr>
              <a:t>Introduction to Hadoop</a:t>
            </a:r>
            <a:endParaRPr lang="zh-CN" altLang="en-US" sz="4000" b="1" smtClean="0">
              <a:latin typeface="Times New Roman" pitchFamily="18" charset="0"/>
              <a:cs typeface="Times New Roman" pitchFamily="18" charset="0"/>
            </a:endParaRPr>
          </a:p>
        </p:txBody>
      </p:sp>
      <p:sp>
        <p:nvSpPr>
          <p:cNvPr id="6147" name="内容占位符 2"/>
          <p:cNvSpPr>
            <a:spLocks noGrp="1"/>
          </p:cNvSpPr>
          <p:nvPr>
            <p:ph idx="1"/>
          </p:nvPr>
        </p:nvSpPr>
        <p:spPr/>
        <p:txBody>
          <a:bodyPr/>
          <a:lstStyle/>
          <a:p>
            <a:pPr>
              <a:lnSpc>
                <a:spcPct val="90000"/>
              </a:lnSpc>
              <a:buFont typeface="Wingdings" pitchFamily="2" charset="2"/>
              <a:buChar char="v"/>
            </a:pPr>
            <a:r>
              <a:rPr lang="en-US" altLang="zh-CN" sz="2600" b="1" i="1" smtClean="0">
                <a:solidFill>
                  <a:srgbClr val="000000"/>
                </a:solidFill>
              </a:rPr>
              <a:t>Hadoop Map/Reduce is </a:t>
            </a:r>
          </a:p>
          <a:p>
            <a:pPr>
              <a:lnSpc>
                <a:spcPct val="90000"/>
              </a:lnSpc>
              <a:buFont typeface="Wingdings" pitchFamily="2" charset="2"/>
              <a:buChar char="v"/>
            </a:pPr>
            <a:endParaRPr lang="en-US" altLang="zh-CN" sz="2600" b="1" i="1" smtClean="0">
              <a:solidFill>
                <a:srgbClr val="000000"/>
              </a:solidFill>
            </a:endParaRPr>
          </a:p>
          <a:p>
            <a:pPr>
              <a:lnSpc>
                <a:spcPct val="90000"/>
              </a:lnSpc>
              <a:buFont typeface="Wingdings" pitchFamily="2" charset="2"/>
              <a:buChar char="v"/>
            </a:pPr>
            <a:r>
              <a:rPr lang="en-US" altLang="zh-CN" sz="2600" b="1" i="1" smtClean="0">
                <a:solidFill>
                  <a:srgbClr val="000000"/>
                </a:solidFill>
              </a:rPr>
              <a:t>a java based software framework for easily writing applications </a:t>
            </a:r>
          </a:p>
          <a:p>
            <a:pPr>
              <a:lnSpc>
                <a:spcPct val="90000"/>
              </a:lnSpc>
              <a:buFont typeface="Wingdings" pitchFamily="2" charset="2"/>
              <a:buChar char="v"/>
            </a:pPr>
            <a:endParaRPr lang="en-US" altLang="zh-CN" sz="2600" b="1" i="1" smtClean="0">
              <a:solidFill>
                <a:srgbClr val="000000"/>
              </a:solidFill>
            </a:endParaRPr>
          </a:p>
          <a:p>
            <a:pPr>
              <a:lnSpc>
                <a:spcPct val="90000"/>
              </a:lnSpc>
              <a:buFont typeface="Wingdings" pitchFamily="2" charset="2"/>
              <a:buChar char="v"/>
            </a:pPr>
            <a:r>
              <a:rPr lang="en-US" altLang="zh-CN" sz="2600" b="1" i="1" smtClean="0">
                <a:solidFill>
                  <a:srgbClr val="000000"/>
                </a:solidFill>
              </a:rPr>
              <a:t>which process vast amounts of data (multi-terabyte data-sets) in-parallel on large clusters (thousands of nodes) of commodity hardware </a:t>
            </a:r>
          </a:p>
          <a:p>
            <a:pPr>
              <a:lnSpc>
                <a:spcPct val="90000"/>
              </a:lnSpc>
              <a:buFont typeface="Wingdings" pitchFamily="2" charset="2"/>
              <a:buChar char="v"/>
            </a:pPr>
            <a:endParaRPr lang="en-US" altLang="zh-CN" sz="2600" b="1" i="1" smtClean="0">
              <a:solidFill>
                <a:srgbClr val="000000"/>
              </a:solidFill>
            </a:endParaRPr>
          </a:p>
          <a:p>
            <a:pPr>
              <a:lnSpc>
                <a:spcPct val="90000"/>
              </a:lnSpc>
              <a:buFont typeface="Wingdings" pitchFamily="2" charset="2"/>
              <a:buChar char="v"/>
            </a:pPr>
            <a:r>
              <a:rPr lang="en-US" altLang="zh-CN" sz="2600" b="1" i="1" smtClean="0">
                <a:solidFill>
                  <a:srgbClr val="000000"/>
                </a:solidFill>
              </a:rPr>
              <a:t>in a reliable, fault-tolerant manner.</a:t>
            </a:r>
          </a:p>
          <a:p>
            <a:pPr>
              <a:lnSpc>
                <a:spcPct val="90000"/>
              </a:lnSpc>
              <a:buFont typeface="Wingdings" pitchFamily="2" charset="2"/>
              <a:buChar char="v"/>
            </a:pPr>
            <a:endParaRPr lang="en-US" altLang="zh-CN" sz="2600" b="1" i="1" smtClean="0">
              <a:solidFill>
                <a:srgbClr val="000000"/>
              </a:solidFill>
            </a:endParaRPr>
          </a:p>
          <a:p>
            <a:pPr eaLnBrk="1" hangingPunct="1"/>
            <a:endParaRPr lang="en-US" altLang="zh-CN" smtClean="0"/>
          </a:p>
        </p:txBody>
      </p:sp>
      <p:sp>
        <p:nvSpPr>
          <p:cNvPr id="2" name="灯片编号占位符 1"/>
          <p:cNvSpPr>
            <a:spLocks noGrp="1"/>
          </p:cNvSpPr>
          <p:nvPr>
            <p:ph type="sldNum" sz="quarter" idx="12"/>
          </p:nvPr>
        </p:nvSpPr>
        <p:spPr/>
        <p:txBody>
          <a:bodyPr/>
          <a:lstStyle/>
          <a:p>
            <a:pPr>
              <a:defRPr/>
            </a:pPr>
            <a:fld id="{6DC6AB97-D4F3-4060-A556-5C1CFA2BE338}" type="slidenum">
              <a:rPr lang="zh-CN" altLang="en-US" smtClean="0"/>
              <a:pPr>
                <a:defRPr/>
              </a:pPr>
              <a:t>3</a:t>
            </a:fld>
            <a:endParaRPr lang="zh-CN"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zh-CN" sz="4000" b="1" smtClean="0">
                <a:latin typeface="Times New Roman" pitchFamily="18" charset="0"/>
                <a:cs typeface="Times New Roman" pitchFamily="18" charset="0"/>
              </a:rPr>
              <a:t>MapReduce for ALS</a:t>
            </a:r>
          </a:p>
        </p:txBody>
      </p:sp>
      <p:sp>
        <p:nvSpPr>
          <p:cNvPr id="5" name="Slide Number Placeholder 4"/>
          <p:cNvSpPr>
            <a:spLocks noGrp="1"/>
          </p:cNvSpPr>
          <p:nvPr>
            <p:ph type="sldNum" sz="quarter" idx="12"/>
          </p:nvPr>
        </p:nvSpPr>
        <p:spPr/>
        <p:txBody>
          <a:bodyPr/>
          <a:lstStyle/>
          <a:p>
            <a:pPr>
              <a:defRPr/>
            </a:pPr>
            <a:fld id="{3515FF5E-CDAD-47B3-B59A-57834911F382}" type="slidenum">
              <a:rPr lang="en-US" smtClean="0"/>
              <a:pPr>
                <a:defRPr/>
              </a:pPr>
              <a:t>30</a:t>
            </a:fld>
            <a:endParaRPr lang="en-US"/>
          </a:p>
        </p:txBody>
      </p:sp>
      <p:sp>
        <p:nvSpPr>
          <p:cNvPr id="7" name="Flowchart: Process 5"/>
          <p:cNvSpPr/>
          <p:nvPr/>
        </p:nvSpPr>
        <p:spPr>
          <a:xfrm>
            <a:off x="5181600" y="1676400"/>
            <a:ext cx="3429000" cy="1676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dirty="0" err="1">
                <a:solidFill>
                  <a:schemeClr val="tx1"/>
                </a:solidFill>
                <a:cs typeface="Arial" charset="0"/>
              </a:rPr>
              <a:t>Mapper_i</a:t>
            </a:r>
            <a:endParaRPr lang="en-US" altLang="zh-CN" i="1"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p:txBody>
      </p:sp>
      <p:sp>
        <p:nvSpPr>
          <p:cNvPr id="8" name="Flowchart: Process 23"/>
          <p:cNvSpPr/>
          <p:nvPr/>
        </p:nvSpPr>
        <p:spPr>
          <a:xfrm>
            <a:off x="5181600" y="3581400"/>
            <a:ext cx="3429000" cy="2438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dirty="0" err="1">
                <a:solidFill>
                  <a:schemeClr val="tx1"/>
                </a:solidFill>
                <a:cs typeface="Arial" charset="0"/>
              </a:rPr>
              <a:t>Reducer_i</a:t>
            </a:r>
            <a:endParaRPr lang="en-US" altLang="zh-CN" i="1"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p:txBody>
      </p:sp>
      <p:sp>
        <p:nvSpPr>
          <p:cNvPr id="17" name="Flowchart: Process 5"/>
          <p:cNvSpPr/>
          <p:nvPr/>
        </p:nvSpPr>
        <p:spPr>
          <a:xfrm>
            <a:off x="762000" y="1676400"/>
            <a:ext cx="3429000" cy="1676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dirty="0" err="1">
                <a:solidFill>
                  <a:schemeClr val="tx1"/>
                </a:solidFill>
                <a:cs typeface="Arial" charset="0"/>
              </a:rPr>
              <a:t>Mapper_i</a:t>
            </a:r>
            <a:endParaRPr lang="en-US" altLang="zh-CN" i="1"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p:txBody>
      </p:sp>
      <p:sp>
        <p:nvSpPr>
          <p:cNvPr id="18" name="Flowchart: Process 23"/>
          <p:cNvSpPr/>
          <p:nvPr/>
        </p:nvSpPr>
        <p:spPr>
          <a:xfrm>
            <a:off x="762000" y="3581400"/>
            <a:ext cx="3429000" cy="2438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dirty="0" err="1">
                <a:solidFill>
                  <a:schemeClr val="tx1"/>
                </a:solidFill>
                <a:cs typeface="Arial" charset="0"/>
              </a:rPr>
              <a:t>Reducer_i</a:t>
            </a:r>
            <a:endParaRPr lang="en-US" altLang="zh-CN" i="1"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p:txBody>
      </p:sp>
      <p:sp>
        <p:nvSpPr>
          <p:cNvPr id="19" name="Flowchart: Process 44"/>
          <p:cNvSpPr/>
          <p:nvPr/>
        </p:nvSpPr>
        <p:spPr>
          <a:xfrm>
            <a:off x="1066800" y="2322513"/>
            <a:ext cx="1295400" cy="781050"/>
          </a:xfrm>
          <a:prstGeom prst="flowChartProcess">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Group rating data in X using for </a:t>
            </a:r>
            <a:r>
              <a:rPr lang="en-US" altLang="zh-CN" sz="1400" b="1" i="1" dirty="0"/>
              <a:t>item j </a:t>
            </a:r>
          </a:p>
        </p:txBody>
      </p:sp>
      <p:sp>
        <p:nvSpPr>
          <p:cNvPr id="27" name="Flowchart: Process 44"/>
          <p:cNvSpPr/>
          <p:nvPr/>
        </p:nvSpPr>
        <p:spPr>
          <a:xfrm>
            <a:off x="2673350" y="2322513"/>
            <a:ext cx="1289050" cy="78105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Group features in V using for </a:t>
            </a:r>
            <a:r>
              <a:rPr lang="en-US" altLang="zh-CN" sz="1400" b="1" i="1" dirty="0"/>
              <a:t>item j </a:t>
            </a:r>
            <a:endParaRPr lang="en-US" sz="1400" b="1" i="1" dirty="0"/>
          </a:p>
        </p:txBody>
      </p:sp>
      <p:sp>
        <p:nvSpPr>
          <p:cNvPr id="28" name="Flowchart: Process 44"/>
          <p:cNvSpPr/>
          <p:nvPr/>
        </p:nvSpPr>
        <p:spPr>
          <a:xfrm>
            <a:off x="1219200" y="4452938"/>
            <a:ext cx="2614613" cy="695325"/>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Align ratings and features for item j, and make a copy of </a:t>
            </a:r>
            <a:r>
              <a:rPr lang="en-US" sz="1400" b="1" i="1" dirty="0" err="1"/>
              <a:t>V</a:t>
            </a:r>
            <a:r>
              <a:rPr lang="en-US" sz="1400" b="1" i="1" baseline="-25000" dirty="0" err="1"/>
              <a:t>j</a:t>
            </a:r>
            <a:r>
              <a:rPr lang="en-US" sz="1400" b="1" i="1" baseline="-25000" dirty="0"/>
              <a:t> </a:t>
            </a:r>
            <a:r>
              <a:rPr lang="en-US" sz="1400" b="1" i="1" dirty="0"/>
              <a:t>for each observe x</a:t>
            </a:r>
            <a:r>
              <a:rPr lang="en-US" sz="1400" b="1" i="1" baseline="-25000" dirty="0"/>
              <a:t>ij</a:t>
            </a:r>
          </a:p>
        </p:txBody>
      </p:sp>
      <p:sp>
        <p:nvSpPr>
          <p:cNvPr id="33803" name="TextBox 101"/>
          <p:cNvSpPr txBox="1">
            <a:spLocks noChangeArrowheads="1"/>
          </p:cNvSpPr>
          <p:nvPr/>
        </p:nvSpPr>
        <p:spPr bwMode="auto">
          <a:xfrm>
            <a:off x="2057400" y="1335088"/>
            <a:ext cx="110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b="1" i="1">
                <a:latin typeface="Calibri" pitchFamily="34" charset="0"/>
                <a:ea typeface="MS PGothic" pitchFamily="34" charset="-128"/>
              </a:rPr>
              <a:t>Stage 1</a:t>
            </a:r>
          </a:p>
        </p:txBody>
      </p:sp>
      <p:sp>
        <p:nvSpPr>
          <p:cNvPr id="33804" name="TextBox 101"/>
          <p:cNvSpPr txBox="1">
            <a:spLocks noChangeArrowheads="1"/>
          </p:cNvSpPr>
          <p:nvPr/>
        </p:nvSpPr>
        <p:spPr bwMode="auto">
          <a:xfrm>
            <a:off x="6342063" y="1335088"/>
            <a:ext cx="110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b="1" i="1">
                <a:latin typeface="Calibri" pitchFamily="34" charset="0"/>
                <a:ea typeface="MS PGothic" pitchFamily="34" charset="-128"/>
              </a:rPr>
              <a:t>Stage 2</a:t>
            </a:r>
          </a:p>
        </p:txBody>
      </p:sp>
      <p:sp>
        <p:nvSpPr>
          <p:cNvPr id="31" name="Flowchart: Process 44"/>
          <p:cNvSpPr/>
          <p:nvPr/>
        </p:nvSpPr>
        <p:spPr>
          <a:xfrm>
            <a:off x="1219200" y="4019550"/>
            <a:ext cx="1181100" cy="433388"/>
          </a:xfrm>
          <a:prstGeom prst="flowChartProcess">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Rating for </a:t>
            </a:r>
            <a:r>
              <a:rPr lang="en-US" altLang="zh-CN" sz="1400" b="1" i="1" dirty="0"/>
              <a:t>item j </a:t>
            </a:r>
          </a:p>
        </p:txBody>
      </p:sp>
      <p:sp>
        <p:nvSpPr>
          <p:cNvPr id="32" name="Flowchart: Process 44"/>
          <p:cNvSpPr/>
          <p:nvPr/>
        </p:nvSpPr>
        <p:spPr>
          <a:xfrm>
            <a:off x="2673350" y="4019550"/>
            <a:ext cx="1160463" cy="433388"/>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Features for </a:t>
            </a:r>
            <a:r>
              <a:rPr lang="en-US" altLang="zh-CN" sz="1400" b="1" i="1" dirty="0"/>
              <a:t>item j </a:t>
            </a:r>
            <a:endParaRPr lang="en-US" sz="1400" b="1" i="1" dirty="0"/>
          </a:p>
        </p:txBody>
      </p:sp>
      <p:grpSp>
        <p:nvGrpSpPr>
          <p:cNvPr id="33807" name="Group 21"/>
          <p:cNvGrpSpPr>
            <a:grpSpLocks/>
          </p:cNvGrpSpPr>
          <p:nvPr/>
        </p:nvGrpSpPr>
        <p:grpSpPr bwMode="auto">
          <a:xfrm>
            <a:off x="2362200" y="5105400"/>
            <a:ext cx="338138" cy="287338"/>
            <a:chOff x="0" y="0"/>
            <a:chExt cx="365" cy="272"/>
          </a:xfrm>
        </p:grpSpPr>
        <p:pic>
          <p:nvPicPr>
            <p:cNvPr id="33823" name="右箭头 8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5" cy="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24" name="Text Box 22"/>
            <p:cNvSpPr txBox="1">
              <a:spLocks noChangeArrowheads="1"/>
            </p:cNvSpPr>
            <p:nvPr/>
          </p:nvSpPr>
          <p:spPr bwMode="auto">
            <a:xfrm rot="5400000">
              <a:off x="91" y="0"/>
              <a:ext cx="184"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endParaRPr lang="en-US" altLang="zh-CN">
                <a:solidFill>
                  <a:srgbClr val="FFFFFF"/>
                </a:solidFill>
                <a:latin typeface="Calibri" pitchFamily="34" charset="0"/>
                <a:ea typeface="MS PGothic" pitchFamily="34" charset="-128"/>
                <a:cs typeface="Arial" charset="0"/>
              </a:endParaRPr>
            </a:p>
          </p:txBody>
        </p:sp>
      </p:grpSp>
      <p:sp>
        <p:nvSpPr>
          <p:cNvPr id="36" name="Flowchart: Process 44"/>
          <p:cNvSpPr/>
          <p:nvPr/>
        </p:nvSpPr>
        <p:spPr>
          <a:xfrm>
            <a:off x="1295400" y="5383213"/>
            <a:ext cx="457200" cy="255587"/>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i-1</a:t>
            </a:r>
            <a:endParaRPr lang="en-US" sz="1400" b="1" i="1" baseline="-25000" dirty="0"/>
          </a:p>
        </p:txBody>
      </p:sp>
      <p:sp>
        <p:nvSpPr>
          <p:cNvPr id="38" name="Flowchart: Process 44"/>
          <p:cNvSpPr/>
          <p:nvPr/>
        </p:nvSpPr>
        <p:spPr>
          <a:xfrm>
            <a:off x="1771650" y="5383213"/>
            <a:ext cx="671513" cy="255587"/>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b="1" i="1" dirty="0" err="1"/>
              <a:t>V</a:t>
            </a:r>
            <a:r>
              <a:rPr lang="en-US" altLang="zh-CN" sz="1400" b="1" i="1" baseline="-25000" dirty="0" err="1"/>
              <a:t>j</a:t>
            </a:r>
            <a:endParaRPr lang="en-US" sz="1400" b="1" i="1" dirty="0"/>
          </a:p>
        </p:txBody>
      </p:sp>
      <p:sp>
        <p:nvSpPr>
          <p:cNvPr id="39" name="Flowchart: Process 44"/>
          <p:cNvSpPr/>
          <p:nvPr/>
        </p:nvSpPr>
        <p:spPr>
          <a:xfrm>
            <a:off x="1900238" y="5688013"/>
            <a:ext cx="457200" cy="255587"/>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err="1"/>
              <a:t>i</a:t>
            </a:r>
            <a:endParaRPr lang="en-US" sz="1400" b="1" i="1" baseline="-25000" dirty="0"/>
          </a:p>
        </p:txBody>
      </p:sp>
      <p:sp>
        <p:nvSpPr>
          <p:cNvPr id="40" name="Flowchart: Process 44"/>
          <p:cNvSpPr/>
          <p:nvPr/>
        </p:nvSpPr>
        <p:spPr>
          <a:xfrm>
            <a:off x="2376488" y="5688013"/>
            <a:ext cx="671512" cy="255587"/>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b="1" i="1" dirty="0" err="1"/>
              <a:t>V</a:t>
            </a:r>
            <a:r>
              <a:rPr lang="en-US" altLang="zh-CN" sz="1400" b="1" i="1" baseline="-25000" dirty="0" err="1"/>
              <a:t>j</a:t>
            </a:r>
            <a:endParaRPr lang="en-US" sz="1400" b="1" i="1" dirty="0"/>
          </a:p>
        </p:txBody>
      </p:sp>
      <p:sp>
        <p:nvSpPr>
          <p:cNvPr id="41" name="Flowchart: Process 44"/>
          <p:cNvSpPr/>
          <p:nvPr/>
        </p:nvSpPr>
        <p:spPr>
          <a:xfrm>
            <a:off x="2743200" y="5307013"/>
            <a:ext cx="457200" cy="255587"/>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i+1</a:t>
            </a:r>
            <a:endParaRPr lang="en-US" sz="1400" b="1" i="1" baseline="-25000" dirty="0"/>
          </a:p>
        </p:txBody>
      </p:sp>
      <p:sp>
        <p:nvSpPr>
          <p:cNvPr id="42" name="Flowchart: Process 44"/>
          <p:cNvSpPr/>
          <p:nvPr/>
        </p:nvSpPr>
        <p:spPr>
          <a:xfrm>
            <a:off x="3219450" y="5307013"/>
            <a:ext cx="671513" cy="255587"/>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b="1" i="1" dirty="0" err="1"/>
              <a:t>V</a:t>
            </a:r>
            <a:r>
              <a:rPr lang="en-US" altLang="zh-CN" sz="1400" b="1" i="1" baseline="-25000" dirty="0" err="1"/>
              <a:t>j</a:t>
            </a:r>
            <a:endParaRPr lang="en-US" sz="1400" b="1" i="1" dirty="0"/>
          </a:p>
        </p:txBody>
      </p:sp>
      <p:sp>
        <p:nvSpPr>
          <p:cNvPr id="43" name="Flowchart: Process 44"/>
          <p:cNvSpPr/>
          <p:nvPr/>
        </p:nvSpPr>
        <p:spPr>
          <a:xfrm>
            <a:off x="5410200" y="2322513"/>
            <a:ext cx="1295400" cy="781050"/>
          </a:xfrm>
          <a:prstGeom prst="flowChartProcess">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Group rating data in X using for </a:t>
            </a:r>
            <a:r>
              <a:rPr lang="en-US" altLang="zh-CN" sz="1400" b="1" i="1" dirty="0"/>
              <a:t>user </a:t>
            </a:r>
            <a:r>
              <a:rPr lang="en-US" altLang="zh-CN" sz="1400" b="1" i="1" dirty="0" err="1"/>
              <a:t>i</a:t>
            </a:r>
            <a:endParaRPr lang="en-US" altLang="zh-CN" sz="1400" b="1" i="1" dirty="0"/>
          </a:p>
        </p:txBody>
      </p:sp>
      <p:sp>
        <p:nvSpPr>
          <p:cNvPr id="44" name="Flowchart: Process 44"/>
          <p:cNvSpPr/>
          <p:nvPr/>
        </p:nvSpPr>
        <p:spPr>
          <a:xfrm>
            <a:off x="7158038" y="2322513"/>
            <a:ext cx="457200" cy="255587"/>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err="1"/>
              <a:t>i</a:t>
            </a:r>
            <a:endParaRPr lang="en-US" sz="1400" b="1" i="1" baseline="-25000" dirty="0"/>
          </a:p>
        </p:txBody>
      </p:sp>
      <p:sp>
        <p:nvSpPr>
          <p:cNvPr id="45" name="Flowchart: Process 44"/>
          <p:cNvSpPr/>
          <p:nvPr/>
        </p:nvSpPr>
        <p:spPr>
          <a:xfrm>
            <a:off x="7634288" y="2322513"/>
            <a:ext cx="671512" cy="255587"/>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b="1" i="1" dirty="0" err="1"/>
              <a:t>V</a:t>
            </a:r>
            <a:r>
              <a:rPr lang="en-US" altLang="zh-CN" sz="1400" b="1" i="1" baseline="-25000" dirty="0" err="1"/>
              <a:t>j</a:t>
            </a:r>
            <a:endParaRPr lang="en-US" sz="1400" b="1" i="1" dirty="0"/>
          </a:p>
        </p:txBody>
      </p:sp>
      <p:sp>
        <p:nvSpPr>
          <p:cNvPr id="46" name="Flowchart: Process 44"/>
          <p:cNvSpPr/>
          <p:nvPr/>
        </p:nvSpPr>
        <p:spPr>
          <a:xfrm>
            <a:off x="7158038" y="2590800"/>
            <a:ext cx="457200" cy="255588"/>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err="1"/>
              <a:t>i</a:t>
            </a:r>
            <a:endParaRPr lang="en-US" sz="1400" b="1" i="1" baseline="-25000" dirty="0"/>
          </a:p>
        </p:txBody>
      </p:sp>
      <p:sp>
        <p:nvSpPr>
          <p:cNvPr id="47" name="Flowchart: Process 44"/>
          <p:cNvSpPr/>
          <p:nvPr/>
        </p:nvSpPr>
        <p:spPr>
          <a:xfrm>
            <a:off x="7634288" y="2590800"/>
            <a:ext cx="671512" cy="255588"/>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b="1" i="1" dirty="0"/>
              <a:t>V</a:t>
            </a:r>
            <a:r>
              <a:rPr lang="en-US" altLang="zh-CN" sz="1400" b="1" i="1" baseline="-25000" dirty="0"/>
              <a:t>j+2</a:t>
            </a:r>
            <a:endParaRPr lang="en-US" sz="1400" b="1" i="1" dirty="0"/>
          </a:p>
        </p:txBody>
      </p:sp>
      <p:sp>
        <p:nvSpPr>
          <p:cNvPr id="48" name="Flowchart: Process 44"/>
          <p:cNvSpPr/>
          <p:nvPr/>
        </p:nvSpPr>
        <p:spPr>
          <a:xfrm>
            <a:off x="7158038" y="2846388"/>
            <a:ext cx="457200" cy="257175"/>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i+1</a:t>
            </a:r>
            <a:endParaRPr lang="en-US" sz="1400" b="1" i="1" baseline="-25000" dirty="0"/>
          </a:p>
        </p:txBody>
      </p:sp>
      <p:sp>
        <p:nvSpPr>
          <p:cNvPr id="49" name="Flowchart: Process 44"/>
          <p:cNvSpPr/>
          <p:nvPr/>
        </p:nvSpPr>
        <p:spPr>
          <a:xfrm>
            <a:off x="7634288" y="2846388"/>
            <a:ext cx="671512" cy="257175"/>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400" b="1" i="1" dirty="0" err="1"/>
              <a:t>V</a:t>
            </a:r>
            <a:r>
              <a:rPr lang="en-US" altLang="zh-CN" sz="1400" b="1" i="1" baseline="-25000" dirty="0" err="1"/>
              <a:t>j</a:t>
            </a:r>
            <a:endParaRPr lang="en-US" sz="1400" b="1" i="1" dirty="0"/>
          </a:p>
        </p:txBody>
      </p:sp>
      <p:sp>
        <p:nvSpPr>
          <p:cNvPr id="50" name="Flowchart: Process 44"/>
          <p:cNvSpPr/>
          <p:nvPr/>
        </p:nvSpPr>
        <p:spPr>
          <a:xfrm>
            <a:off x="6051550" y="4267200"/>
            <a:ext cx="1797050" cy="1163638"/>
          </a:xfrm>
          <a:prstGeom prst="flowChartProcess">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Standard ALS:</a:t>
            </a:r>
          </a:p>
          <a:p>
            <a:pPr algn="ctr">
              <a:defRPr/>
            </a:pPr>
            <a:r>
              <a:rPr lang="en-US" sz="1400" b="1" i="1" dirty="0"/>
              <a:t>Calculate A and b, and update U</a:t>
            </a:r>
            <a:r>
              <a:rPr lang="en-US" sz="1400" b="1" i="1" baseline="-25000" dirty="0"/>
              <a:t>i</a:t>
            </a:r>
          </a:p>
        </p:txBody>
      </p:sp>
      <p:cxnSp>
        <p:nvCxnSpPr>
          <p:cNvPr id="51" name="Straight Connector 7"/>
          <p:cNvCxnSpPr/>
          <p:nvPr/>
        </p:nvCxnSpPr>
        <p:spPr>
          <a:xfrm>
            <a:off x="4724400" y="1117600"/>
            <a:ext cx="0" cy="5257800"/>
          </a:xfrm>
          <a:prstGeom prst="line">
            <a:avLst/>
          </a:prstGeom>
          <a:ln w="28575">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zh-CN" sz="4000" b="1" smtClean="0">
                <a:latin typeface="Times New Roman" pitchFamily="18" charset="0"/>
                <a:cs typeface="Times New Roman" pitchFamily="18" charset="0"/>
              </a:rPr>
              <a:t>Outline</a:t>
            </a:r>
          </a:p>
        </p:txBody>
      </p:sp>
      <p:sp>
        <p:nvSpPr>
          <p:cNvPr id="3" name="Content Placeholder 2"/>
          <p:cNvSpPr>
            <a:spLocks noGrp="1"/>
          </p:cNvSpPr>
          <p:nvPr>
            <p:ph idx="1"/>
          </p:nvPr>
        </p:nvSpPr>
        <p:spPr>
          <a:xfrm>
            <a:off x="457200" y="1447800"/>
            <a:ext cx="8229600" cy="4678363"/>
          </a:xfrm>
        </p:spPr>
        <p:txBody>
          <a:bodyPr/>
          <a:lstStyle/>
          <a:p>
            <a:pPr>
              <a:lnSpc>
                <a:spcPct val="90000"/>
              </a:lnSpc>
              <a:buFont typeface="Wingdings" pitchFamily="2" charset="2"/>
              <a:buChar char="v"/>
              <a:defRPr/>
            </a:pPr>
            <a:r>
              <a:rPr lang="en-US" sz="2600" b="1" i="1" dirty="0" err="1" smtClean="0"/>
              <a:t>Hadoop</a:t>
            </a:r>
            <a:r>
              <a:rPr lang="en-US" sz="2600" b="1" i="1" dirty="0" smtClean="0"/>
              <a:t> Basics</a:t>
            </a:r>
          </a:p>
          <a:p>
            <a:pPr lvl="1">
              <a:lnSpc>
                <a:spcPct val="90000"/>
              </a:lnSpc>
              <a:buFont typeface="Wingdings" pitchFamily="2" charset="2"/>
              <a:buChar char="v"/>
              <a:defRPr/>
            </a:pPr>
            <a:endParaRPr lang="en-US" sz="2200" b="1" i="1" dirty="0" smtClean="0"/>
          </a:p>
          <a:p>
            <a:pPr>
              <a:lnSpc>
                <a:spcPct val="90000"/>
              </a:lnSpc>
              <a:buFont typeface="Wingdings" pitchFamily="2" charset="2"/>
              <a:buChar char="v"/>
              <a:defRPr/>
            </a:pPr>
            <a:r>
              <a:rPr lang="en-US" sz="2600" b="1" i="1" dirty="0" smtClean="0"/>
              <a:t>Case Study</a:t>
            </a:r>
          </a:p>
          <a:p>
            <a:pPr lvl="1">
              <a:lnSpc>
                <a:spcPct val="90000"/>
              </a:lnSpc>
              <a:buFont typeface="Wingdings" pitchFamily="2" charset="2"/>
              <a:buChar char="v"/>
              <a:defRPr/>
            </a:pPr>
            <a:r>
              <a:rPr lang="en-US" sz="2200" b="1" i="1" dirty="0" smtClean="0"/>
              <a:t>Word Count</a:t>
            </a:r>
          </a:p>
          <a:p>
            <a:pPr lvl="1">
              <a:lnSpc>
                <a:spcPct val="90000"/>
              </a:lnSpc>
              <a:buFont typeface="Wingdings" pitchFamily="2" charset="2"/>
              <a:buChar char="v"/>
              <a:defRPr/>
            </a:pPr>
            <a:r>
              <a:rPr lang="en-US" sz="2200" b="1" i="1" dirty="0" smtClean="0"/>
              <a:t>Pairwise Similarity</a:t>
            </a:r>
          </a:p>
          <a:p>
            <a:pPr lvl="1">
              <a:lnSpc>
                <a:spcPct val="90000"/>
              </a:lnSpc>
              <a:buFont typeface="Wingdings" pitchFamily="2" charset="2"/>
              <a:buChar char="v"/>
              <a:defRPr/>
            </a:pPr>
            <a:r>
              <a:rPr lang="en-US" sz="2200" b="1" i="1" dirty="0" smtClean="0"/>
              <a:t>PageRank</a:t>
            </a:r>
          </a:p>
          <a:p>
            <a:pPr lvl="1">
              <a:lnSpc>
                <a:spcPct val="90000"/>
              </a:lnSpc>
              <a:buFont typeface="Wingdings" pitchFamily="2" charset="2"/>
              <a:buChar char="v"/>
              <a:defRPr/>
            </a:pPr>
            <a:r>
              <a:rPr lang="en-US" sz="2200" b="1" i="1" dirty="0" smtClean="0"/>
              <a:t>K-Means Clustering</a:t>
            </a:r>
          </a:p>
          <a:p>
            <a:pPr lvl="1">
              <a:lnSpc>
                <a:spcPct val="90000"/>
              </a:lnSpc>
              <a:buFont typeface="Wingdings" pitchFamily="2" charset="2"/>
              <a:buChar char="v"/>
              <a:defRPr/>
            </a:pPr>
            <a:r>
              <a:rPr lang="en-US" sz="2200" b="1" i="1" dirty="0" smtClean="0"/>
              <a:t>Matrix Factorization</a:t>
            </a:r>
          </a:p>
          <a:p>
            <a:pPr lvl="1">
              <a:lnSpc>
                <a:spcPct val="90000"/>
              </a:lnSpc>
              <a:buFont typeface="Wingdings" pitchFamily="2" charset="2"/>
              <a:buChar char="v"/>
              <a:defRPr/>
            </a:pPr>
            <a:r>
              <a:rPr lang="en-US" sz="2200" b="1" i="1" dirty="0" smtClean="0"/>
              <a:t>Cluster Coefficient</a:t>
            </a:r>
          </a:p>
          <a:p>
            <a:pPr lvl="1">
              <a:lnSpc>
                <a:spcPct val="90000"/>
              </a:lnSpc>
              <a:buFont typeface="Wingdings" pitchFamily="2" charset="2"/>
              <a:buChar char="v"/>
              <a:defRPr/>
            </a:pPr>
            <a:endParaRPr lang="en-US" sz="18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Resource Entries to ML labs</a:t>
            </a:r>
            <a:endParaRPr lang="en-US" sz="22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Advanced Topics</a:t>
            </a:r>
            <a:endParaRPr lang="en-US" sz="2200" b="1" i="1" dirty="0" smtClean="0">
              <a:solidFill>
                <a:schemeClr val="bg1">
                  <a:lumMod val="75000"/>
                </a:schemeClr>
              </a:solidFill>
            </a:endParaRPr>
          </a:p>
          <a:p>
            <a:pPr>
              <a:lnSpc>
                <a:spcPct val="90000"/>
              </a:lnSpc>
              <a:buFont typeface="Wingdings" pitchFamily="2" charset="2"/>
              <a:buChar char="v"/>
              <a:defRPr/>
            </a:pPr>
            <a:r>
              <a:rPr lang="en-US" sz="2600" b="1" i="1" dirty="0" smtClean="0">
                <a:solidFill>
                  <a:schemeClr val="bg1">
                    <a:lumMod val="75000"/>
                  </a:schemeClr>
                </a:solidFill>
              </a:rPr>
              <a:t>Q&amp;A</a:t>
            </a:r>
            <a:endParaRPr lang="en-US" sz="2600" b="1" i="1" dirty="0">
              <a:solidFill>
                <a:schemeClr val="bg1">
                  <a:lumMod val="75000"/>
                </a:schemeClr>
              </a:solidFill>
            </a:endParaRPr>
          </a:p>
        </p:txBody>
      </p:sp>
      <p:sp>
        <p:nvSpPr>
          <p:cNvPr id="5" name="Slide Number Placeholder 4"/>
          <p:cNvSpPr>
            <a:spLocks noGrp="1"/>
          </p:cNvSpPr>
          <p:nvPr>
            <p:ph type="sldNum" sz="quarter" idx="12"/>
          </p:nvPr>
        </p:nvSpPr>
        <p:spPr/>
        <p:txBody>
          <a:bodyPr/>
          <a:lstStyle/>
          <a:p>
            <a:pPr>
              <a:defRPr/>
            </a:pPr>
            <a:fld id="{5EBB8403-5A49-4FDB-8849-40BAA22765F2}"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p:cNvSpPr>
            <a:spLocks noGrp="1"/>
          </p:cNvSpPr>
          <p:nvPr>
            <p:ph type="title"/>
          </p:nvPr>
        </p:nvSpPr>
        <p:spPr/>
        <p:txBody>
          <a:bodyPr/>
          <a:lstStyle/>
          <a:p>
            <a:r>
              <a:rPr lang="en-US" altLang="zh-CN" sz="4000" b="1" smtClean="0">
                <a:latin typeface="Times New Roman" pitchFamily="18" charset="0"/>
                <a:cs typeface="Times New Roman" pitchFamily="18" charset="0"/>
              </a:rPr>
              <a:t>Cluster Coefficient</a:t>
            </a:r>
            <a:endParaRPr lang="zh-CN" altLang="en-US" sz="4000" b="1" smtClean="0">
              <a:latin typeface="Times New Roman" pitchFamily="18" charset="0"/>
              <a:cs typeface="Times New Roman" pitchFamily="18" charset="0"/>
            </a:endParaRPr>
          </a:p>
        </p:txBody>
      </p:sp>
      <p:sp>
        <p:nvSpPr>
          <p:cNvPr id="4" name="灯片编号占位符 3"/>
          <p:cNvSpPr>
            <a:spLocks noGrp="1"/>
          </p:cNvSpPr>
          <p:nvPr>
            <p:ph type="sldNum" sz="quarter" idx="12"/>
          </p:nvPr>
        </p:nvSpPr>
        <p:spPr/>
        <p:txBody>
          <a:bodyPr/>
          <a:lstStyle/>
          <a:p>
            <a:pPr>
              <a:defRPr/>
            </a:pPr>
            <a:fld id="{EC89DA88-947E-4180-AF05-34225CB71274}" type="slidenum">
              <a:rPr lang="zh-CN" altLang="en-US" smtClean="0"/>
              <a:pPr>
                <a:defRPr/>
              </a:pPr>
              <a:t>32</a:t>
            </a:fld>
            <a:endParaRPr lang="zh-CN" altLang="en-US"/>
          </a:p>
        </p:txBody>
      </p:sp>
      <p:sp>
        <p:nvSpPr>
          <p:cNvPr id="35844" name="Content Placeholder 2"/>
          <p:cNvSpPr txBox="1">
            <a:spLocks/>
          </p:cNvSpPr>
          <p:nvPr/>
        </p:nvSpPr>
        <p:spPr bwMode="auto">
          <a:xfrm>
            <a:off x="457200" y="12192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nSpc>
                <a:spcPct val="90000"/>
              </a:lnSpc>
              <a:spcBef>
                <a:spcPct val="20000"/>
              </a:spcBef>
              <a:buFont typeface="Wingdings" pitchFamily="2" charset="2"/>
              <a:buChar char="v"/>
            </a:pPr>
            <a:r>
              <a:rPr lang="en-US" altLang="zh-CN" sz="2600">
                <a:latin typeface="Calibri" pitchFamily="34" charset="0"/>
              </a:rPr>
              <a:t>In graph mining, a </a:t>
            </a:r>
            <a:r>
              <a:rPr lang="en-US" altLang="zh-CN" sz="2600" b="1">
                <a:latin typeface="Calibri" pitchFamily="34" charset="0"/>
              </a:rPr>
              <a:t>clustering coefficient </a:t>
            </a:r>
            <a:r>
              <a:rPr lang="en-US" altLang="zh-CN" sz="2600">
                <a:latin typeface="Calibri" pitchFamily="34" charset="0"/>
              </a:rPr>
              <a:t>is a measure of degree to which nodes in </a:t>
            </a:r>
            <a:r>
              <a:rPr lang="en-US" altLang="zh-CN" sz="2600" b="1">
                <a:latin typeface="Calibri" pitchFamily="34" charset="0"/>
              </a:rPr>
              <a:t>a graph tend to cluster together. </a:t>
            </a:r>
            <a:r>
              <a:rPr lang="en-US" altLang="zh-CN" sz="2600">
                <a:latin typeface="Calibri" pitchFamily="34" charset="0"/>
              </a:rPr>
              <a:t>The </a:t>
            </a:r>
            <a:r>
              <a:rPr lang="en-US" altLang="zh-CN" sz="2600" b="1">
                <a:latin typeface="Calibri" pitchFamily="34" charset="0"/>
              </a:rPr>
              <a:t>local clustering coefficient </a:t>
            </a:r>
            <a:r>
              <a:rPr lang="en-US" altLang="zh-CN" sz="2600">
                <a:latin typeface="Calibri" pitchFamily="34" charset="0"/>
              </a:rPr>
              <a:t>of a vertex in a graph quantifies </a:t>
            </a:r>
            <a:r>
              <a:rPr lang="en-US" altLang="zh-CN" sz="2600" b="1">
                <a:latin typeface="Calibri" pitchFamily="34" charset="0"/>
              </a:rPr>
              <a:t>how close its neighbors are to being a clique </a:t>
            </a:r>
            <a:r>
              <a:rPr lang="en-US" altLang="zh-CN" sz="2600">
                <a:latin typeface="Calibri" pitchFamily="34" charset="0"/>
              </a:rPr>
              <a:t>(complete graph), which is used to determine whether a graph is a </a:t>
            </a:r>
            <a:r>
              <a:rPr lang="en-US" altLang="zh-CN" sz="2600" b="1" i="1">
                <a:latin typeface="Calibri" pitchFamily="34" charset="0"/>
              </a:rPr>
              <a:t>small-world</a:t>
            </a:r>
            <a:r>
              <a:rPr lang="en-US" altLang="zh-CN" sz="2600">
                <a:latin typeface="Calibri" pitchFamily="34" charset="0"/>
              </a:rPr>
              <a:t> network.</a:t>
            </a:r>
          </a:p>
          <a:p>
            <a:pPr>
              <a:lnSpc>
                <a:spcPct val="90000"/>
              </a:lnSpc>
              <a:spcBef>
                <a:spcPct val="20000"/>
              </a:spcBef>
              <a:buFont typeface="Wingdings" pitchFamily="2" charset="2"/>
              <a:buChar char="v"/>
            </a:pPr>
            <a:endParaRPr lang="en-US" altLang="zh-CN" sz="2600">
              <a:latin typeface="Calibri" pitchFamily="34" charset="0"/>
            </a:endParaRPr>
          </a:p>
          <a:p>
            <a:pPr>
              <a:lnSpc>
                <a:spcPct val="90000"/>
              </a:lnSpc>
              <a:spcBef>
                <a:spcPct val="20000"/>
              </a:spcBef>
              <a:buFont typeface="Wingdings" pitchFamily="2" charset="2"/>
              <a:buChar char="v"/>
            </a:pPr>
            <a:endParaRPr lang="en-US" altLang="zh-CN" sz="2600">
              <a:latin typeface="Calibri" pitchFamily="34" charset="0"/>
            </a:endParaRPr>
          </a:p>
          <a:p>
            <a:pPr>
              <a:lnSpc>
                <a:spcPct val="90000"/>
              </a:lnSpc>
              <a:spcBef>
                <a:spcPct val="20000"/>
              </a:spcBef>
              <a:buFont typeface="Wingdings" pitchFamily="2" charset="2"/>
              <a:buChar char="v"/>
            </a:pPr>
            <a:endParaRPr lang="en-US" altLang="zh-CN" sz="2600">
              <a:latin typeface="Calibri" pitchFamily="34" charset="0"/>
            </a:endParaRPr>
          </a:p>
          <a:p>
            <a:pPr>
              <a:lnSpc>
                <a:spcPct val="90000"/>
              </a:lnSpc>
              <a:spcBef>
                <a:spcPct val="20000"/>
              </a:spcBef>
              <a:buFont typeface="Wingdings" pitchFamily="2" charset="2"/>
              <a:buChar char="v"/>
            </a:pPr>
            <a:endParaRPr lang="en-US" altLang="zh-CN" sz="2600">
              <a:latin typeface="Calibri" pitchFamily="34" charset="0"/>
            </a:endParaRPr>
          </a:p>
          <a:p>
            <a:pPr>
              <a:lnSpc>
                <a:spcPct val="90000"/>
              </a:lnSpc>
              <a:spcBef>
                <a:spcPct val="20000"/>
              </a:spcBef>
              <a:buFont typeface="Wingdings" pitchFamily="2" charset="2"/>
              <a:buChar char="v"/>
            </a:pPr>
            <a:endParaRPr lang="en-US" altLang="zh-CN" sz="2600">
              <a:latin typeface="Calibri" pitchFamily="34" charset="0"/>
            </a:endParaRPr>
          </a:p>
          <a:p>
            <a:pPr>
              <a:lnSpc>
                <a:spcPct val="90000"/>
              </a:lnSpc>
              <a:spcBef>
                <a:spcPct val="20000"/>
              </a:spcBef>
              <a:buFont typeface="Wingdings" pitchFamily="2" charset="2"/>
              <a:buChar char="v"/>
            </a:pPr>
            <a:endParaRPr lang="en-US" altLang="zh-CN" sz="2600">
              <a:latin typeface="Calibri" pitchFamily="34" charset="0"/>
            </a:endParaRPr>
          </a:p>
          <a:p>
            <a:pPr>
              <a:lnSpc>
                <a:spcPct val="90000"/>
              </a:lnSpc>
              <a:spcBef>
                <a:spcPct val="20000"/>
              </a:spcBef>
              <a:buFont typeface="Wingdings" pitchFamily="2" charset="2"/>
              <a:buChar char="v"/>
            </a:pPr>
            <a:endParaRPr lang="en-US" altLang="zh-CN" sz="2600">
              <a:latin typeface="Calibri" pitchFamily="34" charset="0"/>
            </a:endParaRPr>
          </a:p>
          <a:p>
            <a:pPr>
              <a:lnSpc>
                <a:spcPct val="90000"/>
              </a:lnSpc>
              <a:spcBef>
                <a:spcPct val="20000"/>
              </a:spcBef>
              <a:buFont typeface="Wingdings" pitchFamily="2" charset="2"/>
              <a:buChar char="v"/>
            </a:pPr>
            <a:endParaRPr lang="en-US" altLang="zh-CN" sz="2600">
              <a:latin typeface="Calibri" pitchFamily="34" charset="0"/>
            </a:endParaRPr>
          </a:p>
          <a:p>
            <a:pPr>
              <a:lnSpc>
                <a:spcPct val="90000"/>
              </a:lnSpc>
              <a:spcBef>
                <a:spcPct val="20000"/>
              </a:spcBef>
              <a:buFont typeface="Wingdings" pitchFamily="2" charset="2"/>
              <a:buChar char="v"/>
            </a:pPr>
            <a:endParaRPr lang="en-US" altLang="zh-CN" sz="2600">
              <a:latin typeface="Calibri" pitchFamily="34" charset="0"/>
            </a:endParaRPr>
          </a:p>
        </p:txBody>
      </p:sp>
      <p:pic>
        <p:nvPicPr>
          <p:cNvPr id="35845" name="Picture 2" descr="C_i = \frac{|\{e_{jk}\}|}{k_i(k_i-1)} : v_j,v_k \in N_i, e_{jk} \in 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9638" y="3581400"/>
            <a:ext cx="4784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13" y="4381500"/>
            <a:ext cx="1576387"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84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314825"/>
            <a:ext cx="1568450"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84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4302125"/>
            <a:ext cx="1576388" cy="213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lowchart: Process 4"/>
          <p:cNvSpPr/>
          <p:nvPr/>
        </p:nvSpPr>
        <p:spPr>
          <a:xfrm>
            <a:off x="6172200" y="5535613"/>
            <a:ext cx="2667000" cy="6937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a:t>How to maintain the Tier-2 neighbors?</a:t>
            </a:r>
          </a:p>
        </p:txBody>
      </p:sp>
      <p:sp>
        <p:nvSpPr>
          <p:cNvPr id="11" name="Rectangle 143"/>
          <p:cNvSpPr>
            <a:spLocks noChangeArrowheads="1"/>
          </p:cNvSpPr>
          <p:nvPr/>
        </p:nvSpPr>
        <p:spPr bwMode="auto">
          <a:xfrm>
            <a:off x="6300788" y="4267200"/>
            <a:ext cx="2566987" cy="1143000"/>
          </a:xfrm>
          <a:prstGeom prst="rect">
            <a:avLst/>
          </a:prstGeom>
          <a:noFill/>
          <a:ln>
            <a:noFill/>
          </a:ln>
          <a:effectLst>
            <a:outerShdw blurRad="63500" dist="23000" dir="5400000" algn="ctr" rotWithShape="0">
              <a:srgbClr val="000000">
                <a:alpha val="3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sysDash"/>
                <a:miter lim="800000"/>
                <a:headEnd/>
                <a:tailEnd/>
              </a14:hiddenLine>
            </a:ext>
          </a:extLst>
        </p:spPr>
        <p:txBody>
          <a:bodyPr anchor="ctr"/>
          <a:lstStyle/>
          <a:p>
            <a:pPr algn="ctr">
              <a:defRPr/>
            </a:pPr>
            <a:r>
              <a:rPr lang="en-US" sz="1400" i="1" dirty="0">
                <a:solidFill>
                  <a:srgbClr val="3366FF"/>
                </a:solidFill>
                <a:ea typeface="宋体" pitchFamily="2" charset="-122"/>
              </a:rPr>
              <a:t>[D. J. Watts and Steven </a:t>
            </a:r>
            <a:r>
              <a:rPr lang="en-US" sz="1400" i="1" dirty="0" err="1">
                <a:solidFill>
                  <a:srgbClr val="3366FF"/>
                </a:solidFill>
                <a:ea typeface="宋体" pitchFamily="2" charset="-122"/>
              </a:rPr>
              <a:t>Strogatz</a:t>
            </a:r>
            <a:r>
              <a:rPr lang="en-US" sz="1400" i="1" dirty="0">
                <a:solidFill>
                  <a:srgbClr val="3366FF"/>
                </a:solidFill>
                <a:ea typeface="宋体" pitchFamily="2" charset="-122"/>
              </a:rPr>
              <a:t> (June 1998). "Collective dynamics of 'small-world' networks". Nature 393 (6684): 440–442]</a:t>
            </a:r>
            <a:endParaRPr lang="nb-NO" sz="1400" i="1" dirty="0">
              <a:solidFill>
                <a:srgbClr val="3366FF"/>
              </a:solidFill>
              <a:ea typeface="宋体" pitchFamily="2"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a:xfrm>
            <a:off x="457200" y="274638"/>
            <a:ext cx="8229600" cy="944562"/>
          </a:xfrm>
        </p:spPr>
        <p:txBody>
          <a:bodyPr/>
          <a:lstStyle/>
          <a:p>
            <a:r>
              <a:rPr lang="en-US" altLang="zh-CN" sz="4000" b="1" smtClean="0">
                <a:latin typeface="Times New Roman" pitchFamily="18" charset="0"/>
                <a:cs typeface="Times New Roman" pitchFamily="18" charset="0"/>
              </a:rPr>
              <a:t>Cluster Coefficient with MapReduce</a:t>
            </a:r>
            <a:endParaRPr lang="zh-CN" altLang="en-US" sz="4000" b="1" smtClean="0">
              <a:latin typeface="Times New Roman" pitchFamily="18" charset="0"/>
              <a:cs typeface="Times New Roman" pitchFamily="18" charset="0"/>
            </a:endParaRPr>
          </a:p>
        </p:txBody>
      </p:sp>
      <p:sp>
        <p:nvSpPr>
          <p:cNvPr id="4" name="灯片编号占位符 3"/>
          <p:cNvSpPr>
            <a:spLocks noGrp="1"/>
          </p:cNvSpPr>
          <p:nvPr>
            <p:ph type="sldNum" sz="quarter" idx="12"/>
          </p:nvPr>
        </p:nvSpPr>
        <p:spPr/>
        <p:txBody>
          <a:bodyPr/>
          <a:lstStyle/>
          <a:p>
            <a:pPr>
              <a:defRPr/>
            </a:pPr>
            <a:fld id="{A64BDA30-1DDC-48A0-ADE7-68A5A33181F8}" type="slidenum">
              <a:rPr lang="zh-CN" altLang="en-US" smtClean="0"/>
              <a:pPr>
                <a:defRPr/>
              </a:pPr>
              <a:t>33</a:t>
            </a:fld>
            <a:endParaRPr lang="zh-CN" altLang="en-US"/>
          </a:p>
        </p:txBody>
      </p:sp>
      <p:sp>
        <p:nvSpPr>
          <p:cNvPr id="9" name="Flowchart: Process 5"/>
          <p:cNvSpPr/>
          <p:nvPr/>
        </p:nvSpPr>
        <p:spPr>
          <a:xfrm>
            <a:off x="5105400" y="1484313"/>
            <a:ext cx="3429000" cy="1676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dirty="0" err="1">
                <a:solidFill>
                  <a:schemeClr val="tx1"/>
                </a:solidFill>
                <a:cs typeface="Arial" charset="0"/>
              </a:rPr>
              <a:t>Mapper_i</a:t>
            </a:r>
            <a:endParaRPr lang="en-US" altLang="zh-CN" i="1"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p:txBody>
      </p:sp>
      <p:sp>
        <p:nvSpPr>
          <p:cNvPr id="10" name="Flowchart: Process 23"/>
          <p:cNvSpPr/>
          <p:nvPr/>
        </p:nvSpPr>
        <p:spPr>
          <a:xfrm>
            <a:off x="5105400" y="3389313"/>
            <a:ext cx="3429000" cy="2438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dirty="0" err="1">
                <a:solidFill>
                  <a:schemeClr val="tx1"/>
                </a:solidFill>
                <a:cs typeface="Arial" charset="0"/>
              </a:rPr>
              <a:t>Reducer_i</a:t>
            </a:r>
            <a:endParaRPr lang="en-US" altLang="zh-CN" i="1"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p:txBody>
      </p:sp>
      <p:sp>
        <p:nvSpPr>
          <p:cNvPr id="11" name="Flowchart: Process 5"/>
          <p:cNvSpPr/>
          <p:nvPr/>
        </p:nvSpPr>
        <p:spPr>
          <a:xfrm>
            <a:off x="685800" y="1484313"/>
            <a:ext cx="3429000" cy="1676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dirty="0" err="1">
                <a:solidFill>
                  <a:schemeClr val="tx1"/>
                </a:solidFill>
                <a:cs typeface="Arial" charset="0"/>
              </a:rPr>
              <a:t>Mapper_i</a:t>
            </a:r>
            <a:endParaRPr lang="en-US" altLang="zh-CN" i="1"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p:txBody>
      </p:sp>
      <p:sp>
        <p:nvSpPr>
          <p:cNvPr id="12" name="Flowchart: Process 23"/>
          <p:cNvSpPr/>
          <p:nvPr/>
        </p:nvSpPr>
        <p:spPr>
          <a:xfrm>
            <a:off x="685800" y="3389313"/>
            <a:ext cx="3429000" cy="243840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i="1" dirty="0" err="1">
                <a:solidFill>
                  <a:schemeClr val="tx1"/>
                </a:solidFill>
                <a:cs typeface="Arial" charset="0"/>
              </a:rPr>
              <a:t>Reducer_i</a:t>
            </a:r>
            <a:endParaRPr lang="en-US" altLang="zh-CN" i="1"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a:p>
            <a:pPr algn="ctr">
              <a:defRPr/>
            </a:pPr>
            <a:endParaRPr lang="en-US" altLang="zh-CN" dirty="0">
              <a:solidFill>
                <a:schemeClr val="tx1"/>
              </a:solidFill>
              <a:cs typeface="Arial" charset="0"/>
            </a:endParaRPr>
          </a:p>
        </p:txBody>
      </p:sp>
      <p:sp>
        <p:nvSpPr>
          <p:cNvPr id="36872" name="TextBox 101"/>
          <p:cNvSpPr txBox="1">
            <a:spLocks noChangeArrowheads="1"/>
          </p:cNvSpPr>
          <p:nvPr/>
        </p:nvSpPr>
        <p:spPr bwMode="auto">
          <a:xfrm>
            <a:off x="1981200" y="1143000"/>
            <a:ext cx="1108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b="1" i="1">
                <a:latin typeface="Calibri" pitchFamily="34" charset="0"/>
                <a:ea typeface="MS PGothic" pitchFamily="34" charset="-128"/>
              </a:rPr>
              <a:t>Stage 1</a:t>
            </a:r>
          </a:p>
        </p:txBody>
      </p:sp>
      <p:sp>
        <p:nvSpPr>
          <p:cNvPr id="36873" name="TextBox 101"/>
          <p:cNvSpPr txBox="1">
            <a:spLocks noChangeArrowheads="1"/>
          </p:cNvSpPr>
          <p:nvPr/>
        </p:nvSpPr>
        <p:spPr bwMode="auto">
          <a:xfrm>
            <a:off x="6265863" y="1143000"/>
            <a:ext cx="1108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b="1" i="1">
                <a:latin typeface="Calibri" pitchFamily="34" charset="0"/>
                <a:ea typeface="MS PGothic" pitchFamily="34" charset="-128"/>
              </a:rPr>
              <a:t>Stage 2</a:t>
            </a:r>
          </a:p>
        </p:txBody>
      </p:sp>
      <p:sp>
        <p:nvSpPr>
          <p:cNvPr id="36" name="Flowchart: Process 44"/>
          <p:cNvSpPr/>
          <p:nvPr/>
        </p:nvSpPr>
        <p:spPr>
          <a:xfrm>
            <a:off x="5975350" y="5045075"/>
            <a:ext cx="1797050" cy="630238"/>
          </a:xfrm>
          <a:prstGeom prst="flowChartProcess">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t>Calculate the cluster coefficient</a:t>
            </a:r>
            <a:endParaRPr lang="en-US" sz="1400" b="1" i="1" baseline="-25000" dirty="0"/>
          </a:p>
        </p:txBody>
      </p:sp>
      <p:cxnSp>
        <p:nvCxnSpPr>
          <p:cNvPr id="37" name="Straight Connector 7"/>
          <p:cNvCxnSpPr/>
          <p:nvPr/>
        </p:nvCxnSpPr>
        <p:spPr>
          <a:xfrm>
            <a:off x="4648200" y="1117600"/>
            <a:ext cx="0" cy="5257800"/>
          </a:xfrm>
          <a:prstGeom prst="line">
            <a:avLst/>
          </a:prstGeom>
          <a:ln w="28575">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38" name="Flowchart: Process 4"/>
          <p:cNvSpPr/>
          <p:nvPr/>
        </p:nvSpPr>
        <p:spPr>
          <a:xfrm>
            <a:off x="685800" y="6096000"/>
            <a:ext cx="7620000" cy="49371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a:t>BFS based method need </a:t>
            </a:r>
            <a:r>
              <a:rPr lang="en-US" sz="2000" b="1" i="1" dirty="0">
                <a:solidFill>
                  <a:srgbClr val="FF0000"/>
                </a:solidFill>
              </a:rPr>
              <a:t>three</a:t>
            </a:r>
            <a:r>
              <a:rPr lang="en-US" sz="2000" b="1" i="1" dirty="0"/>
              <a:t> stages,  but actually we only need </a:t>
            </a:r>
            <a:r>
              <a:rPr lang="en-US" sz="2000" b="1" i="1" dirty="0">
                <a:solidFill>
                  <a:srgbClr val="FF0000"/>
                </a:solidFill>
              </a:rPr>
              <a:t>two</a:t>
            </a:r>
            <a:r>
              <a:rPr lang="en-US" sz="2000" b="1" i="1" dirty="0"/>
              <a:t>!</a:t>
            </a:r>
          </a:p>
        </p:txBody>
      </p:sp>
      <p:sp>
        <p:nvSpPr>
          <p:cNvPr id="36877" name="正五边形 80"/>
          <p:cNvSpPr>
            <a:spLocks noChangeArrowheads="1"/>
          </p:cNvSpPr>
          <p:nvPr/>
        </p:nvSpPr>
        <p:spPr bwMode="auto">
          <a:xfrm>
            <a:off x="3352800" y="2033588"/>
            <a:ext cx="111125" cy="109537"/>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878" name="正五边形 81"/>
          <p:cNvSpPr>
            <a:spLocks noChangeArrowheads="1"/>
          </p:cNvSpPr>
          <p:nvPr/>
        </p:nvSpPr>
        <p:spPr bwMode="auto">
          <a:xfrm>
            <a:off x="2466975" y="2622550"/>
            <a:ext cx="109538"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879" name="正五边形 82"/>
          <p:cNvSpPr>
            <a:spLocks noChangeArrowheads="1"/>
          </p:cNvSpPr>
          <p:nvPr/>
        </p:nvSpPr>
        <p:spPr bwMode="auto">
          <a:xfrm>
            <a:off x="1624013" y="2525713"/>
            <a:ext cx="111125" cy="109537"/>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880" name="正五边形 83"/>
          <p:cNvSpPr>
            <a:spLocks noChangeArrowheads="1"/>
          </p:cNvSpPr>
          <p:nvPr/>
        </p:nvSpPr>
        <p:spPr bwMode="auto">
          <a:xfrm>
            <a:off x="2239963" y="2244725"/>
            <a:ext cx="109537"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881" name="正五边形 84"/>
          <p:cNvSpPr>
            <a:spLocks noChangeArrowheads="1"/>
          </p:cNvSpPr>
          <p:nvPr/>
        </p:nvSpPr>
        <p:spPr bwMode="auto">
          <a:xfrm>
            <a:off x="1447800" y="2024063"/>
            <a:ext cx="109538" cy="109537"/>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cxnSp>
        <p:nvCxnSpPr>
          <p:cNvPr id="44" name="Straight Connector 42"/>
          <p:cNvCxnSpPr>
            <a:cxnSpLocks noChangeShapeType="1"/>
            <a:stCxn id="36891" idx="5"/>
            <a:endCxn id="36881" idx="2"/>
          </p:cNvCxnSpPr>
          <p:nvPr/>
        </p:nvCxnSpPr>
        <p:spPr bwMode="auto">
          <a:xfrm flipV="1">
            <a:off x="1168400" y="2133600"/>
            <a:ext cx="300038" cy="29210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45" name="Straight Connector 43"/>
          <p:cNvCxnSpPr>
            <a:cxnSpLocks noChangeShapeType="1"/>
            <a:stCxn id="36890" idx="0"/>
            <a:endCxn id="36879" idx="4"/>
          </p:cNvCxnSpPr>
          <p:nvPr/>
        </p:nvCxnSpPr>
        <p:spPr bwMode="auto">
          <a:xfrm flipH="1" flipV="1">
            <a:off x="1714500" y="2635250"/>
            <a:ext cx="134938" cy="18415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46" name="Straight Connector 48"/>
          <p:cNvCxnSpPr>
            <a:cxnSpLocks noChangeShapeType="1"/>
            <a:stCxn id="36887" idx="5"/>
            <a:endCxn id="36877" idx="2"/>
          </p:cNvCxnSpPr>
          <p:nvPr/>
        </p:nvCxnSpPr>
        <p:spPr bwMode="auto">
          <a:xfrm flipV="1">
            <a:off x="2932113" y="2143125"/>
            <a:ext cx="441325" cy="277813"/>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47" name="Straight Connector 51"/>
          <p:cNvCxnSpPr>
            <a:cxnSpLocks noChangeShapeType="1"/>
            <a:stCxn id="36880" idx="1"/>
            <a:endCxn id="36889" idx="5"/>
          </p:cNvCxnSpPr>
          <p:nvPr/>
        </p:nvCxnSpPr>
        <p:spPr bwMode="auto">
          <a:xfrm flipH="1" flipV="1">
            <a:off x="1925638" y="2252663"/>
            <a:ext cx="314325" cy="33337"/>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48" name="Straight Connector 54"/>
          <p:cNvCxnSpPr>
            <a:cxnSpLocks noChangeShapeType="1"/>
            <a:stCxn id="36878" idx="0"/>
            <a:endCxn id="36888" idx="2"/>
          </p:cNvCxnSpPr>
          <p:nvPr/>
        </p:nvCxnSpPr>
        <p:spPr bwMode="auto">
          <a:xfrm flipV="1">
            <a:off x="2522538" y="2252663"/>
            <a:ext cx="88900" cy="369887"/>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887" name="正五边形 80"/>
          <p:cNvSpPr>
            <a:spLocks noChangeArrowheads="1"/>
          </p:cNvSpPr>
          <p:nvPr/>
        </p:nvSpPr>
        <p:spPr bwMode="auto">
          <a:xfrm>
            <a:off x="2820988" y="2378075"/>
            <a:ext cx="111125"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888" name="正五边形 80"/>
          <p:cNvSpPr>
            <a:spLocks noChangeArrowheads="1"/>
          </p:cNvSpPr>
          <p:nvPr/>
        </p:nvSpPr>
        <p:spPr bwMode="auto">
          <a:xfrm>
            <a:off x="2590800" y="2143125"/>
            <a:ext cx="111125"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889" name="正五边形 80"/>
          <p:cNvSpPr>
            <a:spLocks noChangeArrowheads="1"/>
          </p:cNvSpPr>
          <p:nvPr/>
        </p:nvSpPr>
        <p:spPr bwMode="auto">
          <a:xfrm>
            <a:off x="1814513" y="2211388"/>
            <a:ext cx="111125" cy="109537"/>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890" name="正五边形 80"/>
          <p:cNvSpPr>
            <a:spLocks noChangeArrowheads="1"/>
          </p:cNvSpPr>
          <p:nvPr/>
        </p:nvSpPr>
        <p:spPr bwMode="auto">
          <a:xfrm>
            <a:off x="1793875" y="2819400"/>
            <a:ext cx="111125"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891" name="正五边形 80"/>
          <p:cNvSpPr>
            <a:spLocks noChangeArrowheads="1"/>
          </p:cNvSpPr>
          <p:nvPr/>
        </p:nvSpPr>
        <p:spPr bwMode="auto">
          <a:xfrm>
            <a:off x="1057275" y="2384425"/>
            <a:ext cx="111125"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892" name="正五边形 83"/>
          <p:cNvSpPr>
            <a:spLocks noChangeArrowheads="1"/>
          </p:cNvSpPr>
          <p:nvPr/>
        </p:nvSpPr>
        <p:spPr bwMode="auto">
          <a:xfrm>
            <a:off x="3621088" y="2724150"/>
            <a:ext cx="109537"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cxnSp>
        <p:nvCxnSpPr>
          <p:cNvPr id="67" name="Straight Connector 51"/>
          <p:cNvCxnSpPr>
            <a:cxnSpLocks noChangeShapeType="1"/>
            <a:stCxn id="36892" idx="1"/>
            <a:endCxn id="36894" idx="5"/>
          </p:cNvCxnSpPr>
          <p:nvPr/>
        </p:nvCxnSpPr>
        <p:spPr bwMode="auto">
          <a:xfrm flipH="1" flipV="1">
            <a:off x="3306763" y="2732088"/>
            <a:ext cx="314325" cy="33337"/>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894" name="正五边形 80"/>
          <p:cNvSpPr>
            <a:spLocks noChangeArrowheads="1"/>
          </p:cNvSpPr>
          <p:nvPr/>
        </p:nvSpPr>
        <p:spPr bwMode="auto">
          <a:xfrm>
            <a:off x="3195638" y="2690813"/>
            <a:ext cx="111125" cy="109537"/>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895" name="正五边形 82"/>
          <p:cNvSpPr>
            <a:spLocks noChangeArrowheads="1"/>
          </p:cNvSpPr>
          <p:nvPr/>
        </p:nvSpPr>
        <p:spPr bwMode="auto">
          <a:xfrm>
            <a:off x="2936875" y="4641850"/>
            <a:ext cx="111125"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896" name="正五边形 83"/>
          <p:cNvSpPr>
            <a:spLocks noChangeArrowheads="1"/>
          </p:cNvSpPr>
          <p:nvPr/>
        </p:nvSpPr>
        <p:spPr bwMode="auto">
          <a:xfrm>
            <a:off x="2509838" y="4368800"/>
            <a:ext cx="109537"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897" name="正五边形 84"/>
          <p:cNvSpPr>
            <a:spLocks noChangeArrowheads="1"/>
          </p:cNvSpPr>
          <p:nvPr/>
        </p:nvSpPr>
        <p:spPr bwMode="auto">
          <a:xfrm>
            <a:off x="2103438" y="4021138"/>
            <a:ext cx="109537" cy="109537"/>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cxnSp>
        <p:nvCxnSpPr>
          <p:cNvPr id="73" name="Straight Connector 42"/>
          <p:cNvCxnSpPr>
            <a:cxnSpLocks noChangeShapeType="1"/>
            <a:stCxn id="36903" idx="5"/>
            <a:endCxn id="36897" idx="1"/>
          </p:cNvCxnSpPr>
          <p:nvPr/>
        </p:nvCxnSpPr>
        <p:spPr bwMode="auto">
          <a:xfrm flipV="1">
            <a:off x="1768475" y="4064000"/>
            <a:ext cx="334963" cy="109538"/>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74" name="Straight Connector 43"/>
          <p:cNvCxnSpPr>
            <a:cxnSpLocks noChangeShapeType="1"/>
            <a:stCxn id="36902" idx="0"/>
            <a:endCxn id="36895" idx="4"/>
          </p:cNvCxnSpPr>
          <p:nvPr/>
        </p:nvCxnSpPr>
        <p:spPr bwMode="auto">
          <a:xfrm flipH="1" flipV="1">
            <a:off x="3025775" y="4751388"/>
            <a:ext cx="217488" cy="38735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75" name="Straight Connector 51"/>
          <p:cNvCxnSpPr>
            <a:cxnSpLocks noChangeShapeType="1"/>
            <a:stCxn id="36896" idx="1"/>
            <a:endCxn id="36897" idx="4"/>
          </p:cNvCxnSpPr>
          <p:nvPr/>
        </p:nvCxnSpPr>
        <p:spPr bwMode="auto">
          <a:xfrm flipH="1" flipV="1">
            <a:off x="2192338" y="4130675"/>
            <a:ext cx="317500" cy="27940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01" name="正五边形 80"/>
          <p:cNvSpPr>
            <a:spLocks noChangeArrowheads="1"/>
          </p:cNvSpPr>
          <p:nvPr/>
        </p:nvSpPr>
        <p:spPr bwMode="auto">
          <a:xfrm>
            <a:off x="2619375" y="4021138"/>
            <a:ext cx="111125" cy="109537"/>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902" name="正五边形 80"/>
          <p:cNvSpPr>
            <a:spLocks noChangeArrowheads="1"/>
          </p:cNvSpPr>
          <p:nvPr/>
        </p:nvSpPr>
        <p:spPr bwMode="auto">
          <a:xfrm>
            <a:off x="3187700" y="5138738"/>
            <a:ext cx="111125" cy="109537"/>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sp>
        <p:nvSpPr>
          <p:cNvPr id="36903" name="正五边形 80"/>
          <p:cNvSpPr>
            <a:spLocks noChangeArrowheads="1"/>
          </p:cNvSpPr>
          <p:nvPr/>
        </p:nvSpPr>
        <p:spPr bwMode="auto">
          <a:xfrm>
            <a:off x="1657350" y="4130675"/>
            <a:ext cx="111125"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cxnSp>
        <p:nvCxnSpPr>
          <p:cNvPr id="85" name="Straight Connector 51"/>
          <p:cNvCxnSpPr>
            <a:cxnSpLocks noChangeShapeType="1"/>
            <a:stCxn id="36901" idx="1"/>
            <a:endCxn id="36897" idx="5"/>
          </p:cNvCxnSpPr>
          <p:nvPr/>
        </p:nvCxnSpPr>
        <p:spPr bwMode="auto">
          <a:xfrm flipH="1" flipV="1">
            <a:off x="2212975" y="4064000"/>
            <a:ext cx="406400" cy="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05" name="正五边形 83"/>
          <p:cNvSpPr>
            <a:spLocks noChangeArrowheads="1"/>
          </p:cNvSpPr>
          <p:nvPr/>
        </p:nvSpPr>
        <p:spPr bwMode="auto">
          <a:xfrm>
            <a:off x="3497263" y="4697413"/>
            <a:ext cx="109537" cy="109537"/>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906" name="正五边形 83"/>
          <p:cNvSpPr>
            <a:spLocks noChangeArrowheads="1"/>
          </p:cNvSpPr>
          <p:nvPr/>
        </p:nvSpPr>
        <p:spPr bwMode="auto">
          <a:xfrm>
            <a:off x="2794000" y="5053013"/>
            <a:ext cx="109538" cy="109537"/>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907" name="正五边形 83"/>
          <p:cNvSpPr>
            <a:spLocks noChangeArrowheads="1"/>
          </p:cNvSpPr>
          <p:nvPr/>
        </p:nvSpPr>
        <p:spPr bwMode="auto">
          <a:xfrm>
            <a:off x="1958975" y="4410075"/>
            <a:ext cx="109538"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cxnSp>
        <p:nvCxnSpPr>
          <p:cNvPr id="91" name="Straight Connector 42"/>
          <p:cNvCxnSpPr>
            <a:cxnSpLocks noChangeShapeType="1"/>
            <a:stCxn id="36907" idx="0"/>
            <a:endCxn id="36897" idx="3"/>
          </p:cNvCxnSpPr>
          <p:nvPr/>
        </p:nvCxnSpPr>
        <p:spPr bwMode="auto">
          <a:xfrm flipV="1">
            <a:off x="2012950" y="4130675"/>
            <a:ext cx="144463" cy="27940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97" name="Straight Connector 43"/>
          <p:cNvCxnSpPr>
            <a:cxnSpLocks noChangeShapeType="1"/>
            <a:stCxn id="36902" idx="5"/>
            <a:endCxn id="36905" idx="2"/>
          </p:cNvCxnSpPr>
          <p:nvPr/>
        </p:nvCxnSpPr>
        <p:spPr bwMode="auto">
          <a:xfrm flipV="1">
            <a:off x="3298825" y="4806950"/>
            <a:ext cx="219075" cy="37465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100" name="Straight Connector 43"/>
          <p:cNvCxnSpPr>
            <a:cxnSpLocks noChangeShapeType="1"/>
            <a:stCxn id="36902" idx="1"/>
            <a:endCxn id="36906" idx="5"/>
          </p:cNvCxnSpPr>
          <p:nvPr/>
        </p:nvCxnSpPr>
        <p:spPr bwMode="auto">
          <a:xfrm flipH="1" flipV="1">
            <a:off x="2903538" y="5094288"/>
            <a:ext cx="284162" cy="87312"/>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11" name="正五边形 82"/>
          <p:cNvSpPr>
            <a:spLocks noChangeArrowheads="1"/>
          </p:cNvSpPr>
          <p:nvPr/>
        </p:nvSpPr>
        <p:spPr bwMode="auto">
          <a:xfrm>
            <a:off x="1406525" y="4884738"/>
            <a:ext cx="111125" cy="109537"/>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cxnSp>
        <p:nvCxnSpPr>
          <p:cNvPr id="104" name="Straight Connector 43"/>
          <p:cNvCxnSpPr>
            <a:cxnSpLocks noChangeShapeType="1"/>
            <a:stCxn id="36915" idx="0"/>
            <a:endCxn id="36911" idx="2"/>
          </p:cNvCxnSpPr>
          <p:nvPr/>
        </p:nvCxnSpPr>
        <p:spPr bwMode="auto">
          <a:xfrm flipV="1">
            <a:off x="1317625" y="4994275"/>
            <a:ext cx="109538" cy="300038"/>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13" name="正五边形 80"/>
          <p:cNvSpPr>
            <a:spLocks noChangeArrowheads="1"/>
          </p:cNvSpPr>
          <p:nvPr/>
        </p:nvSpPr>
        <p:spPr bwMode="auto">
          <a:xfrm>
            <a:off x="1778000" y="5387975"/>
            <a:ext cx="111125"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914" name="正五边形 83"/>
          <p:cNvSpPr>
            <a:spLocks noChangeArrowheads="1"/>
          </p:cNvSpPr>
          <p:nvPr/>
        </p:nvSpPr>
        <p:spPr bwMode="auto">
          <a:xfrm>
            <a:off x="1966913" y="4938713"/>
            <a:ext cx="109537" cy="109537"/>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915" name="正五边形 83"/>
          <p:cNvSpPr>
            <a:spLocks noChangeArrowheads="1"/>
          </p:cNvSpPr>
          <p:nvPr/>
        </p:nvSpPr>
        <p:spPr bwMode="auto">
          <a:xfrm>
            <a:off x="1263650" y="5294313"/>
            <a:ext cx="109538" cy="109537"/>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cxnSp>
        <p:nvCxnSpPr>
          <p:cNvPr id="108" name="Straight Connector 43"/>
          <p:cNvCxnSpPr>
            <a:cxnSpLocks noChangeShapeType="1"/>
            <a:stCxn id="36915" idx="5"/>
            <a:endCxn id="36914" idx="2"/>
          </p:cNvCxnSpPr>
          <p:nvPr/>
        </p:nvCxnSpPr>
        <p:spPr bwMode="auto">
          <a:xfrm flipV="1">
            <a:off x="1373188" y="5048250"/>
            <a:ext cx="614362" cy="287338"/>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109" name="Straight Connector 43"/>
          <p:cNvCxnSpPr>
            <a:cxnSpLocks noChangeShapeType="1"/>
            <a:stCxn id="36913" idx="1"/>
            <a:endCxn id="36915" idx="5"/>
          </p:cNvCxnSpPr>
          <p:nvPr/>
        </p:nvCxnSpPr>
        <p:spPr bwMode="auto">
          <a:xfrm flipH="1" flipV="1">
            <a:off x="1373188" y="5335588"/>
            <a:ext cx="404812" cy="93662"/>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18" name="正五边形 82"/>
          <p:cNvSpPr>
            <a:spLocks noChangeArrowheads="1"/>
          </p:cNvSpPr>
          <p:nvPr/>
        </p:nvSpPr>
        <p:spPr bwMode="auto">
          <a:xfrm>
            <a:off x="7189788" y="2611438"/>
            <a:ext cx="111125" cy="109537"/>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919" name="正五边形 83"/>
          <p:cNvSpPr>
            <a:spLocks noChangeArrowheads="1"/>
          </p:cNvSpPr>
          <p:nvPr/>
        </p:nvSpPr>
        <p:spPr bwMode="auto">
          <a:xfrm>
            <a:off x="6764338" y="2338388"/>
            <a:ext cx="109537" cy="109537"/>
          </a:xfrm>
          <a:prstGeom prst="pentagon">
            <a:avLst/>
          </a:prstGeom>
          <a:solidFill>
            <a:srgbClr val="FFFF00"/>
          </a:solidFill>
          <a:ln w="25400">
            <a:solidFill>
              <a:srgbClr val="00B050"/>
            </a:solidFill>
            <a:miter lim="800000"/>
            <a:headEnd/>
            <a:tailEnd/>
          </a:ln>
        </p:spPr>
        <p:txBody>
          <a:bodyPr anchor="ctr"/>
          <a:lstStyle/>
          <a:p>
            <a:pPr algn="ctr"/>
            <a:endParaRPr lang="en-US" altLang="zh-CN">
              <a:solidFill>
                <a:srgbClr val="FFFFFF"/>
              </a:solidFill>
            </a:endParaRPr>
          </a:p>
        </p:txBody>
      </p:sp>
      <p:sp>
        <p:nvSpPr>
          <p:cNvPr id="36920" name="正五边形 84"/>
          <p:cNvSpPr>
            <a:spLocks noChangeArrowheads="1"/>
          </p:cNvSpPr>
          <p:nvPr/>
        </p:nvSpPr>
        <p:spPr bwMode="auto">
          <a:xfrm>
            <a:off x="5937250" y="2003425"/>
            <a:ext cx="109538" cy="109538"/>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cxnSp>
        <p:nvCxnSpPr>
          <p:cNvPr id="117" name="Straight Connector 42"/>
          <p:cNvCxnSpPr>
            <a:cxnSpLocks noChangeShapeType="1"/>
            <a:stCxn id="36926" idx="5"/>
            <a:endCxn id="36920" idx="1"/>
          </p:cNvCxnSpPr>
          <p:nvPr/>
        </p:nvCxnSpPr>
        <p:spPr bwMode="auto">
          <a:xfrm flipV="1">
            <a:off x="5603875" y="2046288"/>
            <a:ext cx="333375" cy="109537"/>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118" name="Straight Connector 43"/>
          <p:cNvCxnSpPr>
            <a:cxnSpLocks noChangeShapeType="1"/>
            <a:stCxn id="36918" idx="2"/>
            <a:endCxn id="36942" idx="5"/>
          </p:cNvCxnSpPr>
          <p:nvPr/>
        </p:nvCxnSpPr>
        <p:spPr bwMode="auto">
          <a:xfrm flipH="1">
            <a:off x="6875463" y="2720975"/>
            <a:ext cx="336550" cy="21590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119" name="Straight Connector 51"/>
          <p:cNvCxnSpPr>
            <a:cxnSpLocks noChangeShapeType="1"/>
            <a:stCxn id="36919" idx="1"/>
            <a:endCxn id="36941" idx="5"/>
          </p:cNvCxnSpPr>
          <p:nvPr/>
        </p:nvCxnSpPr>
        <p:spPr bwMode="auto">
          <a:xfrm flipH="1" flipV="1">
            <a:off x="6369050" y="2225675"/>
            <a:ext cx="395288" cy="153988"/>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24" name="正五边形 80"/>
          <p:cNvSpPr>
            <a:spLocks noChangeArrowheads="1"/>
          </p:cNvSpPr>
          <p:nvPr/>
        </p:nvSpPr>
        <p:spPr bwMode="auto">
          <a:xfrm>
            <a:off x="6454775" y="2003425"/>
            <a:ext cx="111125"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925" name="正五边形 80"/>
          <p:cNvSpPr>
            <a:spLocks noChangeArrowheads="1"/>
          </p:cNvSpPr>
          <p:nvPr/>
        </p:nvSpPr>
        <p:spPr bwMode="auto">
          <a:xfrm>
            <a:off x="7847013" y="2932113"/>
            <a:ext cx="111125" cy="109537"/>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sp>
        <p:nvSpPr>
          <p:cNvPr id="36926" name="正五边形 80"/>
          <p:cNvSpPr>
            <a:spLocks noChangeArrowheads="1"/>
          </p:cNvSpPr>
          <p:nvPr/>
        </p:nvSpPr>
        <p:spPr bwMode="auto">
          <a:xfrm>
            <a:off x="5492750" y="2112963"/>
            <a:ext cx="111125" cy="109537"/>
          </a:xfrm>
          <a:prstGeom prst="pentagon">
            <a:avLst/>
          </a:prstGeom>
          <a:solidFill>
            <a:srgbClr val="FFFF00"/>
          </a:solidFill>
          <a:ln w="25400">
            <a:solidFill>
              <a:srgbClr val="00B050"/>
            </a:solidFill>
            <a:miter lim="800000"/>
            <a:headEnd/>
            <a:tailEnd/>
          </a:ln>
        </p:spPr>
        <p:txBody>
          <a:bodyPr anchor="ctr"/>
          <a:lstStyle/>
          <a:p>
            <a:pPr algn="ctr"/>
            <a:endParaRPr lang="en-US" altLang="zh-CN">
              <a:solidFill>
                <a:srgbClr val="FFFFFF"/>
              </a:solidFill>
            </a:endParaRPr>
          </a:p>
        </p:txBody>
      </p:sp>
      <p:cxnSp>
        <p:nvCxnSpPr>
          <p:cNvPr id="123" name="Straight Connector 51"/>
          <p:cNvCxnSpPr>
            <a:cxnSpLocks noChangeShapeType="1"/>
            <a:stCxn id="36924" idx="1"/>
            <a:endCxn id="36920" idx="5"/>
          </p:cNvCxnSpPr>
          <p:nvPr/>
        </p:nvCxnSpPr>
        <p:spPr bwMode="auto">
          <a:xfrm flipH="1" flipV="1">
            <a:off x="6046788" y="2046288"/>
            <a:ext cx="407987" cy="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28" name="正五边形 83"/>
          <p:cNvSpPr>
            <a:spLocks noChangeArrowheads="1"/>
          </p:cNvSpPr>
          <p:nvPr/>
        </p:nvSpPr>
        <p:spPr bwMode="auto">
          <a:xfrm>
            <a:off x="8156575" y="2489200"/>
            <a:ext cx="109538" cy="109538"/>
          </a:xfrm>
          <a:prstGeom prst="pentagon">
            <a:avLst/>
          </a:prstGeom>
          <a:solidFill>
            <a:srgbClr val="FFFF00"/>
          </a:solidFill>
          <a:ln w="25400">
            <a:solidFill>
              <a:srgbClr val="00B050"/>
            </a:solidFill>
            <a:miter lim="800000"/>
            <a:headEnd/>
            <a:tailEnd/>
          </a:ln>
        </p:spPr>
        <p:txBody>
          <a:bodyPr anchor="ctr"/>
          <a:lstStyle/>
          <a:p>
            <a:pPr algn="ctr"/>
            <a:endParaRPr lang="en-US" altLang="zh-CN">
              <a:solidFill>
                <a:srgbClr val="FFFFFF"/>
              </a:solidFill>
            </a:endParaRPr>
          </a:p>
        </p:txBody>
      </p:sp>
      <p:sp>
        <p:nvSpPr>
          <p:cNvPr id="36929" name="正五边形 83"/>
          <p:cNvSpPr>
            <a:spLocks noChangeArrowheads="1"/>
          </p:cNvSpPr>
          <p:nvPr/>
        </p:nvSpPr>
        <p:spPr bwMode="auto">
          <a:xfrm>
            <a:off x="7453313" y="2844800"/>
            <a:ext cx="109537"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930" name="正五边形 83"/>
          <p:cNvSpPr>
            <a:spLocks noChangeArrowheads="1"/>
          </p:cNvSpPr>
          <p:nvPr/>
        </p:nvSpPr>
        <p:spPr bwMode="auto">
          <a:xfrm>
            <a:off x="5992813" y="2459038"/>
            <a:ext cx="109537" cy="109537"/>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cxnSp>
        <p:nvCxnSpPr>
          <p:cNvPr id="127" name="Straight Connector 42"/>
          <p:cNvCxnSpPr>
            <a:cxnSpLocks noChangeShapeType="1"/>
            <a:stCxn id="36930" idx="0"/>
            <a:endCxn id="36941" idx="1"/>
          </p:cNvCxnSpPr>
          <p:nvPr/>
        </p:nvCxnSpPr>
        <p:spPr bwMode="auto">
          <a:xfrm flipV="1">
            <a:off x="6046788" y="2225675"/>
            <a:ext cx="212725" cy="233363"/>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128" name="Straight Connector 43"/>
          <p:cNvCxnSpPr>
            <a:cxnSpLocks noChangeShapeType="1"/>
            <a:stCxn id="36925" idx="5"/>
            <a:endCxn id="36928" idx="2"/>
          </p:cNvCxnSpPr>
          <p:nvPr/>
        </p:nvCxnSpPr>
        <p:spPr bwMode="auto">
          <a:xfrm flipV="1">
            <a:off x="7958138" y="2598738"/>
            <a:ext cx="219075" cy="37465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129" name="Straight Connector 43"/>
          <p:cNvCxnSpPr>
            <a:cxnSpLocks noChangeShapeType="1"/>
            <a:stCxn id="36925" idx="1"/>
            <a:endCxn id="36929" idx="5"/>
          </p:cNvCxnSpPr>
          <p:nvPr/>
        </p:nvCxnSpPr>
        <p:spPr bwMode="auto">
          <a:xfrm flipH="1" flipV="1">
            <a:off x="7562850" y="2886075"/>
            <a:ext cx="284163" cy="87313"/>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34" name="正五边形 82"/>
          <p:cNvSpPr>
            <a:spLocks noChangeArrowheads="1"/>
          </p:cNvSpPr>
          <p:nvPr/>
        </p:nvSpPr>
        <p:spPr bwMode="auto">
          <a:xfrm>
            <a:off x="5603875" y="2579688"/>
            <a:ext cx="111125" cy="111125"/>
          </a:xfrm>
          <a:prstGeom prst="pentagon">
            <a:avLst/>
          </a:prstGeom>
          <a:solidFill>
            <a:srgbClr val="FFFF00"/>
          </a:solidFill>
          <a:ln w="25400">
            <a:solidFill>
              <a:srgbClr val="00B050"/>
            </a:solidFill>
            <a:miter lim="800000"/>
            <a:headEnd/>
            <a:tailEnd/>
          </a:ln>
        </p:spPr>
        <p:txBody>
          <a:bodyPr anchor="ctr"/>
          <a:lstStyle/>
          <a:p>
            <a:pPr algn="ctr"/>
            <a:endParaRPr lang="en-US" altLang="zh-CN">
              <a:solidFill>
                <a:srgbClr val="FFFFFF"/>
              </a:solidFill>
            </a:endParaRPr>
          </a:p>
        </p:txBody>
      </p:sp>
      <p:cxnSp>
        <p:nvCxnSpPr>
          <p:cNvPr id="131" name="Straight Connector 43"/>
          <p:cNvCxnSpPr>
            <a:cxnSpLocks noChangeShapeType="1"/>
            <a:stCxn id="36938" idx="0"/>
            <a:endCxn id="36934" idx="2"/>
          </p:cNvCxnSpPr>
          <p:nvPr/>
        </p:nvCxnSpPr>
        <p:spPr bwMode="auto">
          <a:xfrm flipV="1">
            <a:off x="5595938" y="2690813"/>
            <a:ext cx="28575" cy="26035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36" name="正五边形 80"/>
          <p:cNvSpPr>
            <a:spLocks noChangeArrowheads="1"/>
          </p:cNvSpPr>
          <p:nvPr/>
        </p:nvSpPr>
        <p:spPr bwMode="auto">
          <a:xfrm>
            <a:off x="6051550" y="2949575"/>
            <a:ext cx="111125" cy="109538"/>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937" name="正五边形 83"/>
          <p:cNvSpPr>
            <a:spLocks noChangeArrowheads="1"/>
          </p:cNvSpPr>
          <p:nvPr/>
        </p:nvSpPr>
        <p:spPr bwMode="auto">
          <a:xfrm>
            <a:off x="6527800" y="2617788"/>
            <a:ext cx="109538" cy="109537"/>
          </a:xfrm>
          <a:prstGeom prst="pentagon">
            <a:avLst/>
          </a:prstGeom>
          <a:solidFill>
            <a:srgbClr val="FFFF00"/>
          </a:solidFill>
          <a:ln w="25400">
            <a:solidFill>
              <a:srgbClr val="00B050"/>
            </a:solidFill>
            <a:miter lim="800000"/>
            <a:headEnd/>
            <a:tailEnd/>
          </a:ln>
        </p:spPr>
        <p:txBody>
          <a:bodyPr anchor="ctr"/>
          <a:lstStyle/>
          <a:p>
            <a:pPr algn="ctr"/>
            <a:endParaRPr lang="en-US" altLang="zh-CN">
              <a:solidFill>
                <a:srgbClr val="FFFFFF"/>
              </a:solidFill>
            </a:endParaRPr>
          </a:p>
        </p:txBody>
      </p:sp>
      <p:sp>
        <p:nvSpPr>
          <p:cNvPr id="36938" name="正五边形 83"/>
          <p:cNvSpPr>
            <a:spLocks noChangeArrowheads="1"/>
          </p:cNvSpPr>
          <p:nvPr/>
        </p:nvSpPr>
        <p:spPr bwMode="auto">
          <a:xfrm>
            <a:off x="5540375" y="2951163"/>
            <a:ext cx="109538" cy="109537"/>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cxnSp>
        <p:nvCxnSpPr>
          <p:cNvPr id="135" name="Straight Connector 43"/>
          <p:cNvCxnSpPr>
            <a:cxnSpLocks noChangeShapeType="1"/>
            <a:stCxn id="36942" idx="1"/>
            <a:endCxn id="36937" idx="4"/>
          </p:cNvCxnSpPr>
          <p:nvPr/>
        </p:nvCxnSpPr>
        <p:spPr bwMode="auto">
          <a:xfrm flipH="1" flipV="1">
            <a:off x="6615113" y="2727325"/>
            <a:ext cx="149225" cy="20955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136" name="Straight Connector 43"/>
          <p:cNvCxnSpPr>
            <a:cxnSpLocks noChangeShapeType="1"/>
            <a:stCxn id="36936" idx="1"/>
            <a:endCxn id="36938" idx="5"/>
          </p:cNvCxnSpPr>
          <p:nvPr/>
        </p:nvCxnSpPr>
        <p:spPr bwMode="auto">
          <a:xfrm flipH="1">
            <a:off x="5649913" y="2992438"/>
            <a:ext cx="401637" cy="1587"/>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41" name="正五边形 84"/>
          <p:cNvSpPr>
            <a:spLocks noChangeArrowheads="1"/>
          </p:cNvSpPr>
          <p:nvPr/>
        </p:nvSpPr>
        <p:spPr bwMode="auto">
          <a:xfrm>
            <a:off x="6259513" y="2184400"/>
            <a:ext cx="109537" cy="109538"/>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sp>
        <p:nvSpPr>
          <p:cNvPr id="36942" name="正五边形 83"/>
          <p:cNvSpPr>
            <a:spLocks noChangeArrowheads="1"/>
          </p:cNvSpPr>
          <p:nvPr/>
        </p:nvSpPr>
        <p:spPr bwMode="auto">
          <a:xfrm>
            <a:off x="6764338" y="2895600"/>
            <a:ext cx="111125" cy="109538"/>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sp>
        <p:nvSpPr>
          <p:cNvPr id="36943" name="正五边形 84"/>
          <p:cNvSpPr>
            <a:spLocks noChangeArrowheads="1"/>
          </p:cNvSpPr>
          <p:nvPr/>
        </p:nvSpPr>
        <p:spPr bwMode="auto">
          <a:xfrm>
            <a:off x="7588250" y="1997075"/>
            <a:ext cx="109538" cy="109538"/>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cxnSp>
        <p:nvCxnSpPr>
          <p:cNvPr id="165" name="Straight Connector 42"/>
          <p:cNvCxnSpPr>
            <a:cxnSpLocks noChangeShapeType="1"/>
            <a:stCxn id="36946" idx="5"/>
            <a:endCxn id="36943" idx="1"/>
          </p:cNvCxnSpPr>
          <p:nvPr/>
        </p:nvCxnSpPr>
        <p:spPr bwMode="auto">
          <a:xfrm flipV="1">
            <a:off x="7254875" y="2038350"/>
            <a:ext cx="333375" cy="109538"/>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45" name="正五边形 80"/>
          <p:cNvSpPr>
            <a:spLocks noChangeArrowheads="1"/>
          </p:cNvSpPr>
          <p:nvPr/>
        </p:nvSpPr>
        <p:spPr bwMode="auto">
          <a:xfrm>
            <a:off x="7847013" y="2325688"/>
            <a:ext cx="111125" cy="109537"/>
          </a:xfrm>
          <a:prstGeom prst="pentagon">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ltLang="zh-CN">
              <a:solidFill>
                <a:srgbClr val="FFFFFF"/>
              </a:solidFill>
            </a:endParaRPr>
          </a:p>
        </p:txBody>
      </p:sp>
      <p:sp>
        <p:nvSpPr>
          <p:cNvPr id="36946" name="正五边形 80"/>
          <p:cNvSpPr>
            <a:spLocks noChangeArrowheads="1"/>
          </p:cNvSpPr>
          <p:nvPr/>
        </p:nvSpPr>
        <p:spPr bwMode="auto">
          <a:xfrm>
            <a:off x="7143750" y="2106613"/>
            <a:ext cx="111125" cy="109537"/>
          </a:xfrm>
          <a:prstGeom prst="pentagon">
            <a:avLst/>
          </a:prstGeom>
          <a:solidFill>
            <a:srgbClr val="FFFF00"/>
          </a:solidFill>
          <a:ln w="25400">
            <a:solidFill>
              <a:srgbClr val="00B050"/>
            </a:solidFill>
            <a:miter lim="800000"/>
            <a:headEnd/>
            <a:tailEnd/>
          </a:ln>
        </p:spPr>
        <p:txBody>
          <a:bodyPr anchor="ctr"/>
          <a:lstStyle/>
          <a:p>
            <a:pPr algn="ctr"/>
            <a:endParaRPr lang="en-US" altLang="zh-CN">
              <a:solidFill>
                <a:srgbClr val="FFFFFF"/>
              </a:solidFill>
            </a:endParaRPr>
          </a:p>
        </p:txBody>
      </p:sp>
      <p:cxnSp>
        <p:nvCxnSpPr>
          <p:cNvPr id="168" name="Straight Connector 51"/>
          <p:cNvCxnSpPr>
            <a:cxnSpLocks noChangeShapeType="1"/>
            <a:stCxn id="36945" idx="0"/>
            <a:endCxn id="36943" idx="4"/>
          </p:cNvCxnSpPr>
          <p:nvPr/>
        </p:nvCxnSpPr>
        <p:spPr bwMode="auto">
          <a:xfrm flipH="1" flipV="1">
            <a:off x="7677150" y="2106613"/>
            <a:ext cx="225425" cy="219075"/>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48" name="正五边形 82"/>
          <p:cNvSpPr>
            <a:spLocks noChangeArrowheads="1"/>
          </p:cNvSpPr>
          <p:nvPr/>
        </p:nvSpPr>
        <p:spPr bwMode="auto">
          <a:xfrm>
            <a:off x="6818313" y="4751388"/>
            <a:ext cx="111125" cy="109537"/>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sp>
        <p:nvSpPr>
          <p:cNvPr id="36949" name="正五边形 83"/>
          <p:cNvSpPr>
            <a:spLocks noChangeArrowheads="1"/>
          </p:cNvSpPr>
          <p:nvPr/>
        </p:nvSpPr>
        <p:spPr bwMode="auto">
          <a:xfrm>
            <a:off x="6302375" y="4135438"/>
            <a:ext cx="109538" cy="109537"/>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cxnSp>
        <p:nvCxnSpPr>
          <p:cNvPr id="176" name="Straight Connector 43"/>
          <p:cNvCxnSpPr>
            <a:cxnSpLocks noChangeShapeType="1"/>
            <a:stCxn id="36960" idx="2"/>
            <a:endCxn id="36957" idx="5"/>
          </p:cNvCxnSpPr>
          <p:nvPr/>
        </p:nvCxnSpPr>
        <p:spPr bwMode="auto">
          <a:xfrm flipH="1">
            <a:off x="6486525" y="4386263"/>
            <a:ext cx="225425" cy="31750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177" name="Straight Connector 51"/>
          <p:cNvCxnSpPr>
            <a:cxnSpLocks noChangeShapeType="1"/>
            <a:stCxn id="36960" idx="1"/>
            <a:endCxn id="36949" idx="5"/>
          </p:cNvCxnSpPr>
          <p:nvPr/>
        </p:nvCxnSpPr>
        <p:spPr bwMode="auto">
          <a:xfrm flipH="1" flipV="1">
            <a:off x="6411913" y="4178300"/>
            <a:ext cx="277812" cy="139700"/>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52" name="正五边形 80"/>
          <p:cNvSpPr>
            <a:spLocks noChangeArrowheads="1"/>
          </p:cNvSpPr>
          <p:nvPr/>
        </p:nvSpPr>
        <p:spPr bwMode="auto">
          <a:xfrm>
            <a:off x="7240588" y="4606925"/>
            <a:ext cx="111125" cy="109538"/>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cxnSp>
        <p:nvCxnSpPr>
          <p:cNvPr id="182" name="Straight Connector 43"/>
          <p:cNvCxnSpPr>
            <a:cxnSpLocks noChangeShapeType="1"/>
            <a:stCxn id="36952" idx="0"/>
            <a:endCxn id="36958" idx="4"/>
          </p:cNvCxnSpPr>
          <p:nvPr/>
        </p:nvCxnSpPr>
        <p:spPr bwMode="auto">
          <a:xfrm flipH="1" flipV="1">
            <a:off x="7285038" y="4300538"/>
            <a:ext cx="11112" cy="306387"/>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183" name="Straight Connector 43"/>
          <p:cNvCxnSpPr>
            <a:cxnSpLocks noChangeShapeType="1"/>
            <a:stCxn id="36952" idx="1"/>
            <a:endCxn id="36960" idx="4"/>
          </p:cNvCxnSpPr>
          <p:nvPr/>
        </p:nvCxnSpPr>
        <p:spPr bwMode="auto">
          <a:xfrm flipH="1" flipV="1">
            <a:off x="6780213" y="4386263"/>
            <a:ext cx="460375" cy="263525"/>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55" name="正五边形 83"/>
          <p:cNvSpPr>
            <a:spLocks noChangeArrowheads="1"/>
          </p:cNvSpPr>
          <p:nvPr/>
        </p:nvSpPr>
        <p:spPr bwMode="auto">
          <a:xfrm>
            <a:off x="6726238" y="3911600"/>
            <a:ext cx="109537" cy="109538"/>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cxnSp>
        <p:nvCxnSpPr>
          <p:cNvPr id="185" name="Straight Connector 43"/>
          <p:cNvCxnSpPr>
            <a:cxnSpLocks noChangeShapeType="1"/>
            <a:stCxn id="36958" idx="0"/>
            <a:endCxn id="36955" idx="5"/>
          </p:cNvCxnSpPr>
          <p:nvPr/>
        </p:nvCxnSpPr>
        <p:spPr bwMode="auto">
          <a:xfrm flipH="1" flipV="1">
            <a:off x="6835775" y="3954463"/>
            <a:ext cx="415925" cy="236537"/>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57" name="正五边形 83"/>
          <p:cNvSpPr>
            <a:spLocks noChangeArrowheads="1"/>
          </p:cNvSpPr>
          <p:nvPr/>
        </p:nvSpPr>
        <p:spPr bwMode="auto">
          <a:xfrm>
            <a:off x="6376988" y="4662488"/>
            <a:ext cx="109537" cy="109537"/>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sp>
        <p:nvSpPr>
          <p:cNvPr id="36958" name="正五边形 84"/>
          <p:cNvSpPr>
            <a:spLocks noChangeArrowheads="1"/>
          </p:cNvSpPr>
          <p:nvPr/>
        </p:nvSpPr>
        <p:spPr bwMode="auto">
          <a:xfrm>
            <a:off x="7196138" y="4191000"/>
            <a:ext cx="109537" cy="109538"/>
          </a:xfrm>
          <a:prstGeom prst="pentagon">
            <a:avLst/>
          </a:prstGeom>
          <a:solidFill>
            <a:srgbClr val="FF0000"/>
          </a:solidFill>
          <a:ln w="25400">
            <a:solidFill>
              <a:srgbClr val="00B050"/>
            </a:solidFill>
            <a:miter lim="800000"/>
            <a:headEnd/>
            <a:tailEnd/>
          </a:ln>
        </p:spPr>
        <p:txBody>
          <a:bodyPr anchor="ctr"/>
          <a:lstStyle/>
          <a:p>
            <a:pPr algn="ctr"/>
            <a:endParaRPr lang="en-US" altLang="zh-CN">
              <a:solidFill>
                <a:srgbClr val="FFFFFF"/>
              </a:solidFill>
            </a:endParaRPr>
          </a:p>
        </p:txBody>
      </p:sp>
      <p:cxnSp>
        <p:nvCxnSpPr>
          <p:cNvPr id="188" name="Straight Connector 42"/>
          <p:cNvCxnSpPr>
            <a:cxnSpLocks noChangeShapeType="1"/>
            <a:stCxn id="36960" idx="5"/>
            <a:endCxn id="36958" idx="1"/>
          </p:cNvCxnSpPr>
          <p:nvPr/>
        </p:nvCxnSpPr>
        <p:spPr bwMode="auto">
          <a:xfrm flipV="1">
            <a:off x="6800850" y="4232275"/>
            <a:ext cx="395288" cy="85725"/>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
        <p:nvSpPr>
          <p:cNvPr id="36960" name="正五边形 80"/>
          <p:cNvSpPr>
            <a:spLocks noChangeArrowheads="1"/>
          </p:cNvSpPr>
          <p:nvPr/>
        </p:nvSpPr>
        <p:spPr bwMode="auto">
          <a:xfrm>
            <a:off x="6689725" y="4276725"/>
            <a:ext cx="111125" cy="109538"/>
          </a:xfrm>
          <a:prstGeom prst="pentagon">
            <a:avLst/>
          </a:prstGeom>
          <a:solidFill>
            <a:srgbClr val="FFFF00"/>
          </a:solidFill>
          <a:ln w="25400">
            <a:solidFill>
              <a:srgbClr val="00B050"/>
            </a:solidFill>
            <a:miter lim="800000"/>
            <a:headEnd/>
            <a:tailEnd/>
          </a:ln>
        </p:spPr>
        <p:txBody>
          <a:bodyPr anchor="ctr"/>
          <a:lstStyle/>
          <a:p>
            <a:pPr algn="ctr"/>
            <a:endParaRPr lang="en-US" altLang="zh-CN">
              <a:solidFill>
                <a:srgbClr val="FFFFFF"/>
              </a:solidFill>
            </a:endParaRPr>
          </a:p>
        </p:txBody>
      </p:sp>
      <p:cxnSp>
        <p:nvCxnSpPr>
          <p:cNvPr id="191" name="Straight Connector 51"/>
          <p:cNvCxnSpPr>
            <a:cxnSpLocks noChangeShapeType="1"/>
            <a:stCxn id="36960" idx="3"/>
            <a:endCxn id="36948" idx="0"/>
          </p:cNvCxnSpPr>
          <p:nvPr/>
        </p:nvCxnSpPr>
        <p:spPr bwMode="auto">
          <a:xfrm>
            <a:off x="6745288" y="4386263"/>
            <a:ext cx="128587" cy="365125"/>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218" name="Straight Connector 43"/>
          <p:cNvCxnSpPr>
            <a:cxnSpLocks noChangeShapeType="1"/>
            <a:stCxn id="36957" idx="0"/>
            <a:endCxn id="36949" idx="2"/>
          </p:cNvCxnSpPr>
          <p:nvPr/>
        </p:nvCxnSpPr>
        <p:spPr bwMode="auto">
          <a:xfrm flipH="1" flipV="1">
            <a:off x="6323013" y="4244975"/>
            <a:ext cx="107950" cy="417513"/>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cxnSp>
        <p:nvCxnSpPr>
          <p:cNvPr id="223" name="Straight Connector 43"/>
          <p:cNvCxnSpPr>
            <a:cxnSpLocks noChangeShapeType="1"/>
            <a:stCxn id="36960" idx="0"/>
            <a:endCxn id="36955" idx="2"/>
          </p:cNvCxnSpPr>
          <p:nvPr/>
        </p:nvCxnSpPr>
        <p:spPr bwMode="auto">
          <a:xfrm flipV="1">
            <a:off x="6745288" y="4021138"/>
            <a:ext cx="1587" cy="255587"/>
          </a:xfrm>
          <a:prstGeom prst="line">
            <a:avLst/>
          </a:prstGeom>
          <a:noFill/>
          <a:ln w="12700" cmpd="sng">
            <a:solidFill>
              <a:srgbClr val="00B050"/>
            </a:solidFill>
            <a:prstDash val="sysDash"/>
            <a:round/>
            <a:headEnd/>
            <a:tailEnd/>
          </a:ln>
          <a:effectLst>
            <a:outerShdw blurRad="63500" dist="20000" dir="5400000" algn="ctr" rotWithShape="0">
              <a:srgbClr val="000000">
                <a:alpha val="31999"/>
              </a:srgbClr>
            </a:outerShdw>
          </a:effectLst>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p:txBody>
          <a:bodyPr/>
          <a:lstStyle/>
          <a:p>
            <a:r>
              <a:rPr lang="en-US" altLang="zh-CN" sz="4000" b="1" smtClean="0">
                <a:latin typeface="Times New Roman" pitchFamily="18" charset="0"/>
                <a:cs typeface="Times New Roman" pitchFamily="18" charset="0"/>
              </a:rPr>
              <a:t>Resource Entries to ML labs</a:t>
            </a:r>
            <a:endParaRPr lang="zh-CN" altLang="en-US" sz="4000" b="1" smtClean="0">
              <a:latin typeface="Times New Roman" pitchFamily="18" charset="0"/>
              <a:cs typeface="Times New Roman" pitchFamily="18" charset="0"/>
            </a:endParaRPr>
          </a:p>
        </p:txBody>
      </p:sp>
      <p:sp>
        <p:nvSpPr>
          <p:cNvPr id="37891" name="内容占位符 2"/>
          <p:cNvSpPr>
            <a:spLocks noGrp="1"/>
          </p:cNvSpPr>
          <p:nvPr>
            <p:ph idx="1"/>
          </p:nvPr>
        </p:nvSpPr>
        <p:spPr>
          <a:xfrm>
            <a:off x="457200" y="1371600"/>
            <a:ext cx="8229600" cy="4754563"/>
          </a:xfrm>
        </p:spPr>
        <p:txBody>
          <a:bodyPr/>
          <a:lstStyle/>
          <a:p>
            <a:pPr>
              <a:lnSpc>
                <a:spcPct val="90000"/>
              </a:lnSpc>
              <a:buFont typeface="Wingdings" pitchFamily="2" charset="2"/>
              <a:buChar char="v"/>
            </a:pPr>
            <a:r>
              <a:rPr lang="en-US" altLang="zh-CN" b="1" smtClean="0">
                <a:hlinkClick r:id="rId2"/>
              </a:rPr>
              <a:t>Mahout</a:t>
            </a:r>
            <a:r>
              <a:rPr lang="en-US" altLang="zh-CN" b="1" smtClean="0"/>
              <a:t> </a:t>
            </a:r>
          </a:p>
          <a:p>
            <a:pPr lvl="1">
              <a:lnSpc>
                <a:spcPct val="90000"/>
              </a:lnSpc>
              <a:buFont typeface="Wingdings" pitchFamily="2" charset="2"/>
              <a:buChar char="v"/>
            </a:pPr>
            <a:r>
              <a:rPr lang="en-US" altLang="zh-CN" smtClean="0"/>
              <a:t>Apache’s </a:t>
            </a:r>
            <a:r>
              <a:rPr lang="en-US" altLang="zh-CN" sz="3200" smtClean="0"/>
              <a:t>scalable machine learning libraries</a:t>
            </a:r>
            <a:endParaRPr lang="en-US" altLang="zh-CN" b="1" smtClean="0"/>
          </a:p>
          <a:p>
            <a:pPr>
              <a:lnSpc>
                <a:spcPct val="90000"/>
              </a:lnSpc>
              <a:buFont typeface="Wingdings" pitchFamily="2" charset="2"/>
              <a:buChar char="v"/>
            </a:pPr>
            <a:r>
              <a:rPr lang="en-US" altLang="zh-CN" b="1" smtClean="0">
                <a:hlinkClick r:id="rId3"/>
              </a:rPr>
              <a:t>Jimmy Lin</a:t>
            </a:r>
            <a:r>
              <a:rPr lang="en-US" altLang="zh-CN" b="1" smtClean="0"/>
              <a:t>’s Lab</a:t>
            </a:r>
          </a:p>
          <a:p>
            <a:pPr lvl="1">
              <a:lnSpc>
                <a:spcPct val="90000"/>
              </a:lnSpc>
              <a:buFont typeface="Wingdings" pitchFamily="2" charset="2"/>
              <a:buChar char="v"/>
            </a:pPr>
            <a:r>
              <a:rPr lang="en-US" altLang="zh-CN" b="1" smtClean="0"/>
              <a:t> </a:t>
            </a:r>
            <a:r>
              <a:rPr lang="en-US" altLang="zh-CN" sz="3200" smtClean="0"/>
              <a:t>iSchool at the University of Maryland</a:t>
            </a:r>
          </a:p>
          <a:p>
            <a:pPr>
              <a:lnSpc>
                <a:spcPct val="90000"/>
              </a:lnSpc>
              <a:buFont typeface="Wingdings" pitchFamily="2" charset="2"/>
              <a:buChar char="v"/>
            </a:pPr>
            <a:r>
              <a:rPr lang="en-US" altLang="zh-CN" b="1" smtClean="0">
                <a:hlinkClick r:id="rId4"/>
              </a:rPr>
              <a:t>Jimeng Sun</a:t>
            </a:r>
            <a:r>
              <a:rPr lang="en-US" altLang="zh-CN" b="1" smtClean="0"/>
              <a:t> &amp; </a:t>
            </a:r>
            <a:r>
              <a:rPr lang="en-US" altLang="zh-CN" b="1" smtClean="0">
                <a:hlinkClick r:id="rId5"/>
              </a:rPr>
              <a:t>Yan Rong</a:t>
            </a:r>
            <a:r>
              <a:rPr lang="en-US" altLang="zh-CN" b="1" smtClean="0"/>
              <a:t>’s Collections</a:t>
            </a:r>
          </a:p>
          <a:p>
            <a:pPr lvl="1">
              <a:lnSpc>
                <a:spcPct val="90000"/>
              </a:lnSpc>
              <a:buFont typeface="Wingdings" pitchFamily="2" charset="2"/>
              <a:buChar char="v"/>
            </a:pPr>
            <a:r>
              <a:rPr lang="en-US" altLang="zh-CN" b="1" smtClean="0"/>
              <a:t> </a:t>
            </a:r>
            <a:r>
              <a:rPr lang="en-US" altLang="zh-CN" sz="3200" smtClean="0"/>
              <a:t>IBM TJ Watson Research Center</a:t>
            </a:r>
          </a:p>
          <a:p>
            <a:pPr>
              <a:lnSpc>
                <a:spcPct val="90000"/>
              </a:lnSpc>
              <a:buFont typeface="Wingdings" pitchFamily="2" charset="2"/>
              <a:buChar char="v"/>
            </a:pPr>
            <a:r>
              <a:rPr lang="en-US" altLang="zh-CN" b="1" smtClean="0">
                <a:hlinkClick r:id="rId6"/>
              </a:rPr>
              <a:t>Edward Chang</a:t>
            </a:r>
            <a:r>
              <a:rPr lang="en-US" altLang="zh-CN" b="1" smtClean="0"/>
              <a:t> &amp; </a:t>
            </a:r>
            <a:r>
              <a:rPr lang="en-US" altLang="zh-CN" b="1" smtClean="0">
                <a:hlinkClick r:id="rId7"/>
              </a:rPr>
              <a:t>Yi Wang</a:t>
            </a:r>
            <a:endParaRPr lang="en-US" altLang="zh-CN" b="1" smtClean="0"/>
          </a:p>
          <a:p>
            <a:pPr lvl="1">
              <a:lnSpc>
                <a:spcPct val="90000"/>
              </a:lnSpc>
              <a:buFont typeface="Wingdings" pitchFamily="2" charset="2"/>
              <a:buChar char="v"/>
            </a:pPr>
            <a:r>
              <a:rPr lang="en-US" altLang="zh-CN" sz="3200" smtClean="0"/>
              <a:t>Google Beijing</a:t>
            </a:r>
            <a:endParaRPr lang="zh-CN" altLang="en-US" sz="3200" smtClean="0"/>
          </a:p>
        </p:txBody>
      </p:sp>
      <p:sp>
        <p:nvSpPr>
          <p:cNvPr id="4" name="灯片编号占位符 3"/>
          <p:cNvSpPr>
            <a:spLocks noGrp="1"/>
          </p:cNvSpPr>
          <p:nvPr>
            <p:ph type="sldNum" sz="quarter" idx="12"/>
          </p:nvPr>
        </p:nvSpPr>
        <p:spPr/>
        <p:txBody>
          <a:bodyPr/>
          <a:lstStyle/>
          <a:p>
            <a:pPr>
              <a:defRPr/>
            </a:pPr>
            <a:fld id="{1DD99BF9-538F-45DC-B598-07CDC797E712}" type="slidenum">
              <a:rPr lang="zh-CN" altLang="en-US" smtClean="0"/>
              <a:pPr>
                <a:defRPr/>
              </a:pPr>
              <a:t>34</a:t>
            </a:fld>
            <a:endParaRPr lang="zh-CN"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1"/>
          <p:cNvSpPr>
            <a:spLocks noGrp="1"/>
          </p:cNvSpPr>
          <p:nvPr>
            <p:ph type="title"/>
          </p:nvPr>
        </p:nvSpPr>
        <p:spPr/>
        <p:txBody>
          <a:bodyPr/>
          <a:lstStyle/>
          <a:p>
            <a:r>
              <a:rPr lang="en-US" altLang="zh-CN" sz="4000" b="1" smtClean="0">
                <a:latin typeface="Times New Roman" pitchFamily="18" charset="0"/>
                <a:cs typeface="Times New Roman" pitchFamily="18" charset="0"/>
              </a:rPr>
              <a:t>Advanced Topics in Machine Learning with MapReduce</a:t>
            </a:r>
            <a:endParaRPr lang="zh-CN" altLang="en-US" sz="4000" b="1" smtClean="0">
              <a:latin typeface="Times New Roman" pitchFamily="18" charset="0"/>
              <a:cs typeface="Times New Roman" pitchFamily="18" charset="0"/>
            </a:endParaRPr>
          </a:p>
        </p:txBody>
      </p:sp>
      <p:sp>
        <p:nvSpPr>
          <p:cNvPr id="4" name="灯片编号占位符 3"/>
          <p:cNvSpPr>
            <a:spLocks noGrp="1"/>
          </p:cNvSpPr>
          <p:nvPr>
            <p:ph type="sldNum" sz="quarter" idx="12"/>
          </p:nvPr>
        </p:nvSpPr>
        <p:spPr/>
        <p:txBody>
          <a:bodyPr/>
          <a:lstStyle/>
          <a:p>
            <a:pPr>
              <a:defRPr/>
            </a:pPr>
            <a:fld id="{E270DA4D-E420-4DB2-AE50-4982B510B1BB}" type="slidenum">
              <a:rPr lang="zh-CN" altLang="en-US" smtClean="0"/>
              <a:pPr>
                <a:defRPr/>
              </a:pPr>
              <a:t>35</a:t>
            </a:fld>
            <a:endParaRPr lang="zh-CN" altLang="en-US"/>
          </a:p>
        </p:txBody>
      </p:sp>
      <p:sp>
        <p:nvSpPr>
          <p:cNvPr id="38916" name="内容占位符 2"/>
          <p:cNvSpPr>
            <a:spLocks noGrp="1"/>
          </p:cNvSpPr>
          <p:nvPr>
            <p:ph idx="1"/>
          </p:nvPr>
        </p:nvSpPr>
        <p:spPr>
          <a:xfrm>
            <a:off x="457200" y="1752600"/>
            <a:ext cx="8458200" cy="4373563"/>
          </a:xfrm>
        </p:spPr>
        <p:txBody>
          <a:bodyPr/>
          <a:lstStyle/>
          <a:p>
            <a:pPr>
              <a:lnSpc>
                <a:spcPct val="90000"/>
              </a:lnSpc>
              <a:buFont typeface="Wingdings" pitchFamily="2" charset="2"/>
              <a:buChar char="v"/>
            </a:pPr>
            <a:r>
              <a:rPr lang="en-US" altLang="zh-CN" b="1" smtClean="0"/>
              <a:t>Probabilistic Graphical models</a:t>
            </a:r>
          </a:p>
          <a:p>
            <a:pPr>
              <a:lnSpc>
                <a:spcPct val="90000"/>
              </a:lnSpc>
              <a:buFont typeface="Wingdings" pitchFamily="2" charset="2"/>
              <a:buChar char="v"/>
            </a:pPr>
            <a:endParaRPr lang="en-US" altLang="zh-CN" b="1" smtClean="0"/>
          </a:p>
          <a:p>
            <a:pPr>
              <a:lnSpc>
                <a:spcPct val="90000"/>
              </a:lnSpc>
              <a:buFont typeface="Wingdings" pitchFamily="2" charset="2"/>
              <a:buChar char="v"/>
            </a:pPr>
            <a:r>
              <a:rPr lang="en-US" altLang="zh-CN" b="1" smtClean="0"/>
              <a:t>Gradient based optimization methods</a:t>
            </a:r>
          </a:p>
          <a:p>
            <a:pPr>
              <a:lnSpc>
                <a:spcPct val="90000"/>
              </a:lnSpc>
              <a:buFont typeface="Wingdings" pitchFamily="2" charset="2"/>
              <a:buChar char="v"/>
            </a:pPr>
            <a:endParaRPr lang="en-US" altLang="zh-CN" b="1" smtClean="0"/>
          </a:p>
          <a:p>
            <a:pPr>
              <a:lnSpc>
                <a:spcPct val="90000"/>
              </a:lnSpc>
              <a:buFont typeface="Wingdings" pitchFamily="2" charset="2"/>
              <a:buChar char="v"/>
            </a:pPr>
            <a:r>
              <a:rPr lang="en-US" altLang="zh-CN" b="1" smtClean="0"/>
              <a:t>Graph Mining</a:t>
            </a:r>
          </a:p>
          <a:p>
            <a:pPr>
              <a:lnSpc>
                <a:spcPct val="90000"/>
              </a:lnSpc>
              <a:buFont typeface="Wingdings" pitchFamily="2" charset="2"/>
              <a:buChar char="v"/>
            </a:pPr>
            <a:endParaRPr lang="en-US" altLang="zh-CN" b="1" smtClean="0"/>
          </a:p>
          <a:p>
            <a:pPr>
              <a:lnSpc>
                <a:spcPct val="90000"/>
              </a:lnSpc>
              <a:buFont typeface="Wingdings" pitchFamily="2" charset="2"/>
              <a:buChar char="v"/>
            </a:pPr>
            <a:r>
              <a:rPr lang="en-US" altLang="zh-CN" b="1" smtClean="0"/>
              <a:t>Others…</a:t>
            </a:r>
            <a:endParaRPr lang="zh-CN" altLang="en-US" b="1"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标题 1"/>
          <p:cNvSpPr>
            <a:spLocks noGrp="1"/>
          </p:cNvSpPr>
          <p:nvPr>
            <p:ph type="title"/>
          </p:nvPr>
        </p:nvSpPr>
        <p:spPr/>
        <p:txBody>
          <a:bodyPr/>
          <a:lstStyle/>
          <a:p>
            <a:r>
              <a:rPr lang="en-US" altLang="zh-CN" sz="4000" b="1" smtClean="0">
                <a:latin typeface="Times New Roman" pitchFamily="18" charset="0"/>
                <a:cs typeface="Times New Roman" pitchFamily="18" charset="0"/>
              </a:rPr>
              <a:t>Some Advanced Tips</a:t>
            </a:r>
            <a:endParaRPr lang="zh-CN" altLang="en-US" sz="4000" b="1" smtClean="0">
              <a:latin typeface="Times New Roman" pitchFamily="18" charset="0"/>
              <a:cs typeface="Times New Roman" pitchFamily="18" charset="0"/>
            </a:endParaRPr>
          </a:p>
        </p:txBody>
      </p:sp>
      <p:sp>
        <p:nvSpPr>
          <p:cNvPr id="39939" name="内容占位符 2"/>
          <p:cNvSpPr>
            <a:spLocks noGrp="1"/>
          </p:cNvSpPr>
          <p:nvPr>
            <p:ph idx="1"/>
          </p:nvPr>
        </p:nvSpPr>
        <p:spPr>
          <a:xfrm>
            <a:off x="457200" y="1371600"/>
            <a:ext cx="8458200" cy="4754563"/>
          </a:xfrm>
        </p:spPr>
        <p:txBody>
          <a:bodyPr/>
          <a:lstStyle/>
          <a:p>
            <a:pPr>
              <a:lnSpc>
                <a:spcPct val="90000"/>
              </a:lnSpc>
              <a:buFont typeface="Wingdings" pitchFamily="2" charset="2"/>
              <a:buChar char="v"/>
            </a:pPr>
            <a:r>
              <a:rPr lang="en-US" altLang="zh-CN" b="1" smtClean="0"/>
              <a:t>Design your algorithm with a divide and conquer manner</a:t>
            </a:r>
          </a:p>
          <a:p>
            <a:pPr>
              <a:lnSpc>
                <a:spcPct val="90000"/>
              </a:lnSpc>
              <a:buFont typeface="Wingdings" pitchFamily="2" charset="2"/>
              <a:buChar char="v"/>
            </a:pPr>
            <a:endParaRPr lang="en-US" altLang="zh-CN" b="1" smtClean="0"/>
          </a:p>
          <a:p>
            <a:pPr>
              <a:lnSpc>
                <a:spcPct val="90000"/>
              </a:lnSpc>
              <a:buFont typeface="Wingdings" pitchFamily="2" charset="2"/>
              <a:buChar char="v"/>
            </a:pPr>
            <a:r>
              <a:rPr lang="en-US" altLang="zh-CN" b="1" smtClean="0"/>
              <a:t>Make your functional units loosely dependent</a:t>
            </a:r>
          </a:p>
          <a:p>
            <a:pPr>
              <a:lnSpc>
                <a:spcPct val="90000"/>
              </a:lnSpc>
              <a:buFont typeface="Wingdings" pitchFamily="2" charset="2"/>
              <a:buChar char="v"/>
            </a:pPr>
            <a:endParaRPr lang="en-US" altLang="zh-CN" b="1" smtClean="0"/>
          </a:p>
          <a:p>
            <a:pPr>
              <a:lnSpc>
                <a:spcPct val="90000"/>
              </a:lnSpc>
              <a:buFont typeface="Wingdings" pitchFamily="2" charset="2"/>
              <a:buChar char="v"/>
            </a:pPr>
            <a:r>
              <a:rPr lang="en-US" altLang="zh-CN" b="1" smtClean="0"/>
              <a:t>Carefully manage your memory and disk storage</a:t>
            </a:r>
          </a:p>
          <a:p>
            <a:pPr>
              <a:lnSpc>
                <a:spcPct val="90000"/>
              </a:lnSpc>
              <a:buFont typeface="Wingdings" pitchFamily="2" charset="2"/>
              <a:buChar char="v"/>
            </a:pPr>
            <a:endParaRPr lang="en-US" altLang="zh-CN" b="1" smtClean="0"/>
          </a:p>
          <a:p>
            <a:pPr>
              <a:lnSpc>
                <a:spcPct val="90000"/>
              </a:lnSpc>
              <a:buFont typeface="Wingdings" pitchFamily="2" charset="2"/>
              <a:buChar char="v"/>
            </a:pPr>
            <a:r>
              <a:rPr lang="en-US" altLang="zh-CN" b="1" smtClean="0"/>
              <a:t>Discussions…</a:t>
            </a:r>
            <a:endParaRPr lang="zh-CN" altLang="en-US" b="1" smtClean="0"/>
          </a:p>
        </p:txBody>
      </p:sp>
      <p:sp>
        <p:nvSpPr>
          <p:cNvPr id="2" name="灯片编号占位符 1"/>
          <p:cNvSpPr>
            <a:spLocks noGrp="1"/>
          </p:cNvSpPr>
          <p:nvPr>
            <p:ph type="sldNum" sz="quarter" idx="12"/>
          </p:nvPr>
        </p:nvSpPr>
        <p:spPr/>
        <p:txBody>
          <a:bodyPr/>
          <a:lstStyle/>
          <a:p>
            <a:pPr>
              <a:defRPr/>
            </a:pPr>
            <a:fld id="{9F9C94B2-ACD0-4203-A5D0-99F70B4D5CBE}" type="slidenum">
              <a:rPr lang="zh-CN" altLang="en-US" smtClean="0"/>
              <a:pPr>
                <a:defRPr/>
              </a:pPr>
              <a:t>36</a:t>
            </a:fld>
            <a:endParaRPr lang="zh-CN"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zh-CN" sz="4000" b="1" smtClean="0">
                <a:latin typeface="Times New Roman" pitchFamily="18" charset="0"/>
                <a:cs typeface="Times New Roman" pitchFamily="18" charset="0"/>
              </a:rPr>
              <a:t>Outline</a:t>
            </a:r>
          </a:p>
        </p:txBody>
      </p:sp>
      <p:sp>
        <p:nvSpPr>
          <p:cNvPr id="40963" name="Content Placeholder 2"/>
          <p:cNvSpPr>
            <a:spLocks noGrp="1"/>
          </p:cNvSpPr>
          <p:nvPr>
            <p:ph idx="1"/>
          </p:nvPr>
        </p:nvSpPr>
        <p:spPr>
          <a:xfrm>
            <a:off x="457200" y="1447800"/>
            <a:ext cx="8229600" cy="4678363"/>
          </a:xfrm>
        </p:spPr>
        <p:txBody>
          <a:bodyPr/>
          <a:lstStyle/>
          <a:p>
            <a:pPr>
              <a:lnSpc>
                <a:spcPct val="90000"/>
              </a:lnSpc>
              <a:buFont typeface="Wingdings" pitchFamily="2" charset="2"/>
              <a:buChar char="v"/>
            </a:pPr>
            <a:r>
              <a:rPr lang="en-US" altLang="zh-CN" sz="2600" b="1" i="1" smtClean="0"/>
              <a:t>Hadoop Basics</a:t>
            </a:r>
          </a:p>
          <a:p>
            <a:pPr lvl="1">
              <a:lnSpc>
                <a:spcPct val="90000"/>
              </a:lnSpc>
              <a:buFont typeface="Wingdings" pitchFamily="2" charset="2"/>
              <a:buChar char="v"/>
            </a:pPr>
            <a:endParaRPr lang="en-US" altLang="zh-CN" sz="2200" b="1" i="1" smtClean="0"/>
          </a:p>
          <a:p>
            <a:pPr>
              <a:lnSpc>
                <a:spcPct val="90000"/>
              </a:lnSpc>
              <a:buFont typeface="Wingdings" pitchFamily="2" charset="2"/>
              <a:buChar char="v"/>
            </a:pPr>
            <a:r>
              <a:rPr lang="en-US" altLang="zh-CN" sz="2600" b="1" i="1" smtClean="0"/>
              <a:t>Case Study</a:t>
            </a:r>
          </a:p>
          <a:p>
            <a:pPr lvl="1">
              <a:lnSpc>
                <a:spcPct val="90000"/>
              </a:lnSpc>
              <a:buFont typeface="Wingdings" pitchFamily="2" charset="2"/>
              <a:buChar char="v"/>
            </a:pPr>
            <a:r>
              <a:rPr lang="en-US" altLang="zh-CN" sz="2200" b="1" i="1" smtClean="0"/>
              <a:t>Word Count</a:t>
            </a:r>
          </a:p>
          <a:p>
            <a:pPr lvl="1">
              <a:lnSpc>
                <a:spcPct val="90000"/>
              </a:lnSpc>
              <a:buFont typeface="Wingdings" pitchFamily="2" charset="2"/>
              <a:buChar char="v"/>
            </a:pPr>
            <a:r>
              <a:rPr lang="en-US" altLang="zh-CN" sz="2200" b="1" i="1" smtClean="0"/>
              <a:t>Pairwise Similarity</a:t>
            </a:r>
          </a:p>
          <a:p>
            <a:pPr lvl="1">
              <a:lnSpc>
                <a:spcPct val="90000"/>
              </a:lnSpc>
              <a:buFont typeface="Wingdings" pitchFamily="2" charset="2"/>
              <a:buChar char="v"/>
            </a:pPr>
            <a:r>
              <a:rPr lang="en-US" altLang="zh-CN" sz="2200" b="1" i="1" smtClean="0"/>
              <a:t>PageRank</a:t>
            </a:r>
          </a:p>
          <a:p>
            <a:pPr lvl="1">
              <a:lnSpc>
                <a:spcPct val="90000"/>
              </a:lnSpc>
              <a:buFont typeface="Wingdings" pitchFamily="2" charset="2"/>
              <a:buChar char="v"/>
            </a:pPr>
            <a:r>
              <a:rPr lang="en-US" altLang="zh-CN" sz="2200" b="1" i="1" smtClean="0"/>
              <a:t>K-Means Clustering</a:t>
            </a:r>
          </a:p>
          <a:p>
            <a:pPr lvl="1">
              <a:lnSpc>
                <a:spcPct val="90000"/>
              </a:lnSpc>
              <a:buFont typeface="Wingdings" pitchFamily="2" charset="2"/>
              <a:buChar char="v"/>
            </a:pPr>
            <a:r>
              <a:rPr lang="en-US" altLang="zh-CN" sz="2200" b="1" i="1" smtClean="0"/>
              <a:t>Matrix Factorization</a:t>
            </a:r>
          </a:p>
          <a:p>
            <a:pPr lvl="1">
              <a:lnSpc>
                <a:spcPct val="90000"/>
              </a:lnSpc>
              <a:buFont typeface="Wingdings" pitchFamily="2" charset="2"/>
              <a:buChar char="v"/>
            </a:pPr>
            <a:r>
              <a:rPr lang="en-US" altLang="zh-CN" sz="2200" b="1" i="1" smtClean="0"/>
              <a:t>Cluster Coefficient</a:t>
            </a:r>
          </a:p>
          <a:p>
            <a:pPr lvl="1">
              <a:lnSpc>
                <a:spcPct val="90000"/>
              </a:lnSpc>
              <a:buFont typeface="Wingdings" pitchFamily="2" charset="2"/>
              <a:buChar char="v"/>
            </a:pPr>
            <a:endParaRPr lang="en-US" altLang="zh-CN" sz="1800" b="1" i="1" smtClean="0"/>
          </a:p>
          <a:p>
            <a:pPr>
              <a:lnSpc>
                <a:spcPct val="90000"/>
              </a:lnSpc>
              <a:buFont typeface="Wingdings" pitchFamily="2" charset="2"/>
              <a:buChar char="v"/>
            </a:pPr>
            <a:r>
              <a:rPr lang="en-US" altLang="zh-CN" sz="2600" b="1" i="1" smtClean="0"/>
              <a:t>Resource Entries to ML labs</a:t>
            </a:r>
            <a:endParaRPr lang="en-US" altLang="zh-CN" sz="2200" b="1" i="1" smtClean="0"/>
          </a:p>
          <a:p>
            <a:pPr>
              <a:lnSpc>
                <a:spcPct val="90000"/>
              </a:lnSpc>
              <a:buFont typeface="Wingdings" pitchFamily="2" charset="2"/>
              <a:buChar char="v"/>
            </a:pPr>
            <a:r>
              <a:rPr lang="en-US" altLang="zh-CN" sz="2600" b="1" i="1" smtClean="0"/>
              <a:t>Advanced Topics</a:t>
            </a:r>
            <a:endParaRPr lang="en-US" altLang="zh-CN" sz="2200" b="1" i="1" smtClean="0"/>
          </a:p>
          <a:p>
            <a:pPr>
              <a:lnSpc>
                <a:spcPct val="90000"/>
              </a:lnSpc>
              <a:buFont typeface="Wingdings" pitchFamily="2" charset="2"/>
              <a:buChar char="v"/>
            </a:pPr>
            <a:r>
              <a:rPr lang="en-US" altLang="zh-CN" sz="2600" b="1" i="1" smtClean="0"/>
              <a:t>Q&amp;A</a:t>
            </a:r>
          </a:p>
        </p:txBody>
      </p:sp>
      <p:sp>
        <p:nvSpPr>
          <p:cNvPr id="5" name="Slide Number Placeholder 4"/>
          <p:cNvSpPr>
            <a:spLocks noGrp="1"/>
          </p:cNvSpPr>
          <p:nvPr>
            <p:ph type="sldNum" sz="quarter" idx="12"/>
          </p:nvPr>
        </p:nvSpPr>
        <p:spPr/>
        <p:txBody>
          <a:bodyPr/>
          <a:lstStyle/>
          <a:p>
            <a:pPr>
              <a:defRPr/>
            </a:pPr>
            <a:fld id="{BA59B29F-F397-403F-9A93-3DE2BC08C706}"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zh-CN" sz="4000" b="1" smtClean="0">
                <a:latin typeface="Times New Roman" pitchFamily="18" charset="0"/>
                <a:cs typeface="Times New Roman" pitchFamily="18" charset="0"/>
              </a:rPr>
              <a:t>Q&amp;A</a:t>
            </a:r>
          </a:p>
        </p:txBody>
      </p:sp>
      <p:sp>
        <p:nvSpPr>
          <p:cNvPr id="41987" name="Content Placeholder 2"/>
          <p:cNvSpPr>
            <a:spLocks noGrp="1"/>
          </p:cNvSpPr>
          <p:nvPr>
            <p:ph idx="1"/>
          </p:nvPr>
        </p:nvSpPr>
        <p:spPr/>
        <p:txBody>
          <a:bodyPr/>
          <a:lstStyle/>
          <a:p>
            <a:pPr>
              <a:lnSpc>
                <a:spcPct val="90000"/>
              </a:lnSpc>
              <a:buFont typeface="Wingdings" pitchFamily="2" charset="2"/>
              <a:buChar char="v"/>
            </a:pPr>
            <a:r>
              <a:rPr lang="en-US" altLang="zh-CN" sz="2800" i="1" smtClean="0"/>
              <a:t>Why not MPI? </a:t>
            </a:r>
          </a:p>
          <a:p>
            <a:pPr marL="742950" lvl="2" indent="-342900">
              <a:lnSpc>
                <a:spcPct val="90000"/>
              </a:lnSpc>
              <a:buFont typeface="Wingdings" pitchFamily="2" charset="2"/>
              <a:buChar char="v"/>
            </a:pPr>
            <a:r>
              <a:rPr lang="en-US" altLang="zh-CN" i="1" smtClean="0"/>
              <a:t>Hadoop is </a:t>
            </a:r>
            <a:r>
              <a:rPr lang="en-US" altLang="zh-CN" b="1" i="1" smtClean="0"/>
              <a:t>Cheap in everything</a:t>
            </a:r>
            <a:r>
              <a:rPr lang="en-US" altLang="zh-CN" i="1" smtClean="0"/>
              <a:t>…D.P.T.H…</a:t>
            </a:r>
          </a:p>
          <a:p>
            <a:pPr>
              <a:lnSpc>
                <a:spcPct val="90000"/>
              </a:lnSpc>
              <a:buFont typeface="Wingdings" pitchFamily="2" charset="2"/>
              <a:buChar char="v"/>
            </a:pPr>
            <a:r>
              <a:rPr lang="en-US" altLang="zh-CN" sz="2800" i="1" smtClean="0"/>
              <a:t>What’s the advantages of Hadoop?</a:t>
            </a:r>
          </a:p>
          <a:p>
            <a:pPr marL="742950" lvl="2" indent="-342900">
              <a:lnSpc>
                <a:spcPct val="90000"/>
              </a:lnSpc>
              <a:buFont typeface="Wingdings" pitchFamily="2" charset="2"/>
              <a:buChar char="v"/>
            </a:pPr>
            <a:r>
              <a:rPr lang="en-US" altLang="zh-CN" b="1" i="1" smtClean="0"/>
              <a:t>Scalability</a:t>
            </a:r>
            <a:r>
              <a:rPr lang="en-US" altLang="zh-CN" i="1" smtClean="0"/>
              <a:t>!</a:t>
            </a:r>
          </a:p>
          <a:p>
            <a:pPr>
              <a:lnSpc>
                <a:spcPct val="90000"/>
              </a:lnSpc>
              <a:buFont typeface="Wingdings" pitchFamily="2" charset="2"/>
              <a:buChar char="v"/>
            </a:pPr>
            <a:r>
              <a:rPr lang="en-US" altLang="zh-CN" sz="2800" i="1" smtClean="0"/>
              <a:t>How do you guarantee the model equivalence?</a:t>
            </a:r>
          </a:p>
          <a:p>
            <a:pPr marL="742950" lvl="2" indent="-342900">
              <a:lnSpc>
                <a:spcPct val="90000"/>
              </a:lnSpc>
              <a:buFont typeface="Wingdings" pitchFamily="2" charset="2"/>
              <a:buChar char="v"/>
            </a:pPr>
            <a:r>
              <a:rPr lang="en-US" altLang="zh-CN" i="1" smtClean="0"/>
              <a:t>Guarantee </a:t>
            </a:r>
            <a:r>
              <a:rPr lang="en-US" altLang="zh-CN" b="1" i="1" smtClean="0"/>
              <a:t>equivalent/comparable</a:t>
            </a:r>
            <a:r>
              <a:rPr lang="en-US" altLang="zh-CN" i="1" smtClean="0"/>
              <a:t> function logics</a:t>
            </a:r>
          </a:p>
          <a:p>
            <a:pPr>
              <a:lnSpc>
                <a:spcPct val="90000"/>
              </a:lnSpc>
              <a:buFont typeface="Wingdings" pitchFamily="2" charset="2"/>
              <a:buChar char="v"/>
            </a:pPr>
            <a:r>
              <a:rPr lang="en-US" altLang="zh-CN" sz="2800" i="1" smtClean="0"/>
              <a:t>How can you beat “large memory” solution?</a:t>
            </a:r>
          </a:p>
          <a:p>
            <a:pPr marL="742950" lvl="2" indent="-342900">
              <a:lnSpc>
                <a:spcPct val="90000"/>
              </a:lnSpc>
              <a:buFont typeface="Wingdings" pitchFamily="2" charset="2"/>
              <a:buChar char="v"/>
            </a:pPr>
            <a:r>
              <a:rPr lang="en-US" altLang="zh-CN" i="1" smtClean="0"/>
              <a:t>Clever use of </a:t>
            </a:r>
            <a:r>
              <a:rPr lang="en-US" altLang="zh-CN" b="1" i="1" smtClean="0"/>
              <a:t>Sequential</a:t>
            </a:r>
            <a:r>
              <a:rPr lang="en-US" altLang="zh-CN" i="1" smtClean="0"/>
              <a:t> Disk Access</a:t>
            </a:r>
          </a:p>
        </p:txBody>
      </p:sp>
      <p:sp>
        <p:nvSpPr>
          <p:cNvPr id="2" name="Slide Number Placeholder 1"/>
          <p:cNvSpPr>
            <a:spLocks noGrp="1"/>
          </p:cNvSpPr>
          <p:nvPr>
            <p:ph type="sldNum" sz="quarter" idx="12"/>
          </p:nvPr>
        </p:nvSpPr>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fld id="{85AE1772-7E4E-4738-B495-2FA4902BD8BF}" type="slidenum">
              <a:rPr lang="en-US" altLang="zh-CN">
                <a:solidFill>
                  <a:srgbClr val="898989"/>
                </a:solidFill>
              </a:rPr>
              <a:pPr eaLnBrk="1" hangingPunct="1">
                <a:defRPr/>
              </a:pPr>
              <a:t>38</a:t>
            </a:fld>
            <a:endParaRPr lang="en-US" altLang="zh-CN">
              <a:solidFill>
                <a:srgbClr val="89898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6"/>
          <p:cNvSpPr>
            <a:spLocks noChangeArrowheads="1"/>
          </p:cNvSpPr>
          <p:nvPr/>
        </p:nvSpPr>
        <p:spPr bwMode="auto">
          <a:xfrm>
            <a:off x="3505200" y="1447800"/>
            <a:ext cx="2209800" cy="1752600"/>
          </a:xfrm>
          <a:prstGeom prst="rect">
            <a:avLst/>
          </a:prstGeom>
          <a:noFill/>
          <a:ln w="1587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p>
        </p:txBody>
      </p:sp>
      <p:sp>
        <p:nvSpPr>
          <p:cNvPr id="7171" name="Rectangle 20"/>
          <p:cNvSpPr>
            <a:spLocks noChangeArrowheads="1"/>
          </p:cNvSpPr>
          <p:nvPr/>
        </p:nvSpPr>
        <p:spPr bwMode="auto">
          <a:xfrm>
            <a:off x="5867400" y="4343400"/>
            <a:ext cx="2438400" cy="1600200"/>
          </a:xfrm>
          <a:prstGeom prst="rect">
            <a:avLst/>
          </a:prstGeom>
          <a:noFill/>
          <a:ln w="1587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p>
        </p:txBody>
      </p:sp>
      <p:sp>
        <p:nvSpPr>
          <p:cNvPr id="7172" name="TextBox 21"/>
          <p:cNvSpPr txBox="1">
            <a:spLocks noChangeArrowheads="1"/>
          </p:cNvSpPr>
          <p:nvPr/>
        </p:nvSpPr>
        <p:spPr bwMode="auto">
          <a:xfrm>
            <a:off x="3505200" y="1447800"/>
            <a:ext cx="220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a:t>Job submission node</a:t>
            </a:r>
          </a:p>
        </p:txBody>
      </p:sp>
      <p:sp>
        <p:nvSpPr>
          <p:cNvPr id="7173" name="TextBox 24"/>
          <p:cNvSpPr txBox="1">
            <a:spLocks noChangeArrowheads="1"/>
          </p:cNvSpPr>
          <p:nvPr/>
        </p:nvSpPr>
        <p:spPr bwMode="auto">
          <a:xfrm>
            <a:off x="5867400" y="5635625"/>
            <a:ext cx="2438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a:t>Slave node</a:t>
            </a:r>
          </a:p>
        </p:txBody>
      </p:sp>
      <p:cxnSp>
        <p:nvCxnSpPr>
          <p:cNvPr id="7174" name="Straight Arrow Connector 26"/>
          <p:cNvCxnSpPr>
            <a:cxnSpLocks noChangeShapeType="1"/>
          </p:cNvCxnSpPr>
          <p:nvPr/>
        </p:nvCxnSpPr>
        <p:spPr bwMode="auto">
          <a:xfrm>
            <a:off x="1981200" y="2514600"/>
            <a:ext cx="1981200" cy="1588"/>
          </a:xfrm>
          <a:prstGeom prst="straightConnector1">
            <a:avLst/>
          </a:prstGeom>
          <a:noFill/>
          <a:ln w="25400" algn="ctr">
            <a:solidFill>
              <a:schemeClr val="tx1"/>
            </a:solidFill>
            <a:round/>
            <a:headEnd/>
            <a:tailEnd/>
          </a:ln>
          <a:extLst>
            <a:ext uri="{909E8E84-426E-40DD-AFC4-6F175D3DCCD1}">
              <a14:hiddenFill xmlns:a14="http://schemas.microsoft.com/office/drawing/2010/main">
                <a:noFill/>
              </a14:hiddenFill>
            </a:ext>
          </a:extLst>
        </p:spPr>
      </p:cxnSp>
      <p:sp>
        <p:nvSpPr>
          <p:cNvPr id="22" name="Rounded Rectangle 21"/>
          <p:cNvSpPr/>
          <p:nvPr/>
        </p:nvSpPr>
        <p:spPr bwMode="auto">
          <a:xfrm>
            <a:off x="5943600" y="4495800"/>
            <a:ext cx="1219200" cy="457200"/>
          </a:xfrm>
          <a:prstGeom prst="round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100" b="1">
                <a:solidFill>
                  <a:schemeClr val="bg1"/>
                </a:solidFill>
              </a:rPr>
              <a:t>TaskTracker</a:t>
            </a:r>
            <a:endParaRPr lang="en-US" sz="1100" b="1" dirty="0">
              <a:solidFill>
                <a:schemeClr val="bg1"/>
              </a:solidFill>
            </a:endParaRPr>
          </a:p>
        </p:txBody>
      </p:sp>
      <p:sp>
        <p:nvSpPr>
          <p:cNvPr id="25" name="Can 24"/>
          <p:cNvSpPr/>
          <p:nvPr/>
        </p:nvSpPr>
        <p:spPr bwMode="auto">
          <a:xfrm>
            <a:off x="7315200" y="5181600"/>
            <a:ext cx="381000" cy="304800"/>
          </a:xfrm>
          <a:prstGeom prst="can">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eaLnBrk="0" hangingPunct="0">
              <a:defRPr/>
            </a:pPr>
            <a:endParaRPr lang="en-US" sz="1600" b="1">
              <a:solidFill>
                <a:schemeClr val="tx1"/>
              </a:solidFill>
            </a:endParaRPr>
          </a:p>
        </p:txBody>
      </p:sp>
      <p:sp>
        <p:nvSpPr>
          <p:cNvPr id="27" name="Can 26"/>
          <p:cNvSpPr/>
          <p:nvPr/>
        </p:nvSpPr>
        <p:spPr bwMode="auto">
          <a:xfrm>
            <a:off x="7772400" y="5181600"/>
            <a:ext cx="381000" cy="304800"/>
          </a:xfrm>
          <a:prstGeom prst="can">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eaLnBrk="0" hangingPunct="0">
              <a:defRPr/>
            </a:pPr>
            <a:endParaRPr lang="en-US" sz="1600" b="1">
              <a:solidFill>
                <a:schemeClr val="tx1"/>
              </a:solidFill>
            </a:endParaRPr>
          </a:p>
        </p:txBody>
      </p:sp>
      <p:cxnSp>
        <p:nvCxnSpPr>
          <p:cNvPr id="7178" name="Straight Arrow Connector 28"/>
          <p:cNvCxnSpPr>
            <a:cxnSpLocks noChangeShapeType="1"/>
          </p:cNvCxnSpPr>
          <p:nvPr/>
        </p:nvCxnSpPr>
        <p:spPr bwMode="auto">
          <a:xfrm rot="5400000">
            <a:off x="7395369" y="5068094"/>
            <a:ext cx="228600" cy="15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79" name="Straight Arrow Connector 30"/>
          <p:cNvCxnSpPr>
            <a:cxnSpLocks noChangeShapeType="1"/>
          </p:cNvCxnSpPr>
          <p:nvPr/>
        </p:nvCxnSpPr>
        <p:spPr bwMode="auto">
          <a:xfrm rot="5400000">
            <a:off x="7854157" y="5066506"/>
            <a:ext cx="228600" cy="158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3" name="Rounded Rectangle 22"/>
          <p:cNvSpPr/>
          <p:nvPr/>
        </p:nvSpPr>
        <p:spPr bwMode="auto">
          <a:xfrm>
            <a:off x="7239000" y="4495800"/>
            <a:ext cx="990600" cy="457200"/>
          </a:xfrm>
          <a:prstGeom prst="round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0" hangingPunct="0">
              <a:defRPr/>
            </a:pPr>
            <a:r>
              <a:rPr lang="en-US" sz="1100" b="1" dirty="0" err="1">
                <a:solidFill>
                  <a:schemeClr val="bg1"/>
                </a:solidFill>
              </a:rPr>
              <a:t>DataNode</a:t>
            </a:r>
            <a:endParaRPr lang="en-US" sz="1100" b="1" dirty="0">
              <a:solidFill>
                <a:schemeClr val="bg1"/>
              </a:solidFill>
            </a:endParaRPr>
          </a:p>
        </p:txBody>
      </p:sp>
      <p:sp>
        <p:nvSpPr>
          <p:cNvPr id="7181" name="Rectangle 16"/>
          <p:cNvSpPr>
            <a:spLocks noChangeArrowheads="1"/>
          </p:cNvSpPr>
          <p:nvPr/>
        </p:nvSpPr>
        <p:spPr bwMode="auto">
          <a:xfrm>
            <a:off x="5867400" y="1447800"/>
            <a:ext cx="2209800" cy="1752600"/>
          </a:xfrm>
          <a:prstGeom prst="rect">
            <a:avLst/>
          </a:prstGeom>
          <a:noFill/>
          <a:ln w="1587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p>
        </p:txBody>
      </p:sp>
      <p:sp>
        <p:nvSpPr>
          <p:cNvPr id="7182" name="TextBox 21"/>
          <p:cNvSpPr txBox="1">
            <a:spLocks noChangeArrowheads="1"/>
          </p:cNvSpPr>
          <p:nvPr/>
        </p:nvSpPr>
        <p:spPr bwMode="auto">
          <a:xfrm>
            <a:off x="5867400" y="1447800"/>
            <a:ext cx="2209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a:t>HDFS master</a:t>
            </a:r>
          </a:p>
        </p:txBody>
      </p:sp>
      <p:sp>
        <p:nvSpPr>
          <p:cNvPr id="34" name="Rounded Rectangle 33"/>
          <p:cNvSpPr/>
          <p:nvPr/>
        </p:nvSpPr>
        <p:spPr bwMode="auto">
          <a:xfrm>
            <a:off x="4038600" y="2286000"/>
            <a:ext cx="1219200" cy="457200"/>
          </a:xfrm>
          <a:prstGeom prst="round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0" hangingPunct="0">
              <a:defRPr/>
            </a:pPr>
            <a:r>
              <a:rPr lang="en-US" sz="1100" b="1" dirty="0" err="1">
                <a:solidFill>
                  <a:schemeClr val="bg1"/>
                </a:solidFill>
              </a:rPr>
              <a:t>JobTracker</a:t>
            </a:r>
            <a:endParaRPr lang="en-US" sz="1100" b="1" dirty="0">
              <a:solidFill>
                <a:schemeClr val="bg1"/>
              </a:solidFill>
            </a:endParaRPr>
          </a:p>
        </p:txBody>
      </p:sp>
      <p:sp>
        <p:nvSpPr>
          <p:cNvPr id="35" name="Rounded Rectangle 34"/>
          <p:cNvSpPr/>
          <p:nvPr/>
        </p:nvSpPr>
        <p:spPr bwMode="auto">
          <a:xfrm>
            <a:off x="6400800" y="2286000"/>
            <a:ext cx="1219200" cy="457200"/>
          </a:xfrm>
          <a:prstGeom prst="round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r>
              <a:rPr lang="en-US" sz="1100" b="1" dirty="0" err="1">
                <a:solidFill>
                  <a:schemeClr val="bg1"/>
                </a:solidFill>
              </a:rPr>
              <a:t>NameNode</a:t>
            </a:r>
            <a:endParaRPr lang="en-US" sz="1100" b="1" dirty="0">
              <a:solidFill>
                <a:schemeClr val="bg1"/>
              </a:solidFill>
            </a:endParaRPr>
          </a:p>
        </p:txBody>
      </p:sp>
      <p:sp>
        <p:nvSpPr>
          <p:cNvPr id="7185" name="Rectangle 20"/>
          <p:cNvSpPr>
            <a:spLocks noChangeArrowheads="1"/>
          </p:cNvSpPr>
          <p:nvPr/>
        </p:nvSpPr>
        <p:spPr bwMode="auto">
          <a:xfrm>
            <a:off x="3352800" y="4343400"/>
            <a:ext cx="2438400" cy="1600200"/>
          </a:xfrm>
          <a:prstGeom prst="rect">
            <a:avLst/>
          </a:prstGeom>
          <a:noFill/>
          <a:ln w="1587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p>
        </p:txBody>
      </p:sp>
      <p:sp>
        <p:nvSpPr>
          <p:cNvPr id="7186" name="TextBox 24"/>
          <p:cNvSpPr txBox="1">
            <a:spLocks noChangeArrowheads="1"/>
          </p:cNvSpPr>
          <p:nvPr/>
        </p:nvSpPr>
        <p:spPr bwMode="auto">
          <a:xfrm>
            <a:off x="3352800" y="5635625"/>
            <a:ext cx="2438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a:t>Slave node</a:t>
            </a:r>
          </a:p>
        </p:txBody>
      </p:sp>
      <p:sp>
        <p:nvSpPr>
          <p:cNvPr id="38" name="Rounded Rectangle 37"/>
          <p:cNvSpPr/>
          <p:nvPr/>
        </p:nvSpPr>
        <p:spPr bwMode="auto">
          <a:xfrm>
            <a:off x="3429000" y="4495800"/>
            <a:ext cx="1219200" cy="457200"/>
          </a:xfrm>
          <a:prstGeom prst="round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100" b="1" dirty="0" err="1">
                <a:solidFill>
                  <a:schemeClr val="bg1"/>
                </a:solidFill>
              </a:rPr>
              <a:t>TaskTracker</a:t>
            </a:r>
            <a:endParaRPr lang="en-US" sz="1100" b="1" dirty="0">
              <a:solidFill>
                <a:schemeClr val="bg1"/>
              </a:solidFill>
            </a:endParaRPr>
          </a:p>
        </p:txBody>
      </p:sp>
      <p:sp>
        <p:nvSpPr>
          <p:cNvPr id="39" name="Can 38"/>
          <p:cNvSpPr/>
          <p:nvPr/>
        </p:nvSpPr>
        <p:spPr bwMode="auto">
          <a:xfrm>
            <a:off x="4800600" y="5181600"/>
            <a:ext cx="381000" cy="304800"/>
          </a:xfrm>
          <a:prstGeom prst="can">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eaLnBrk="0" hangingPunct="0">
              <a:defRPr/>
            </a:pPr>
            <a:endParaRPr lang="en-US" sz="1600" b="1">
              <a:solidFill>
                <a:schemeClr val="tx1"/>
              </a:solidFill>
            </a:endParaRPr>
          </a:p>
        </p:txBody>
      </p:sp>
      <p:sp>
        <p:nvSpPr>
          <p:cNvPr id="40" name="Can 39"/>
          <p:cNvSpPr/>
          <p:nvPr/>
        </p:nvSpPr>
        <p:spPr bwMode="auto">
          <a:xfrm>
            <a:off x="5257800" y="5181600"/>
            <a:ext cx="381000" cy="304800"/>
          </a:xfrm>
          <a:prstGeom prst="can">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eaLnBrk="0" hangingPunct="0">
              <a:defRPr/>
            </a:pPr>
            <a:endParaRPr lang="en-US" sz="1600" b="1">
              <a:solidFill>
                <a:schemeClr val="tx1"/>
              </a:solidFill>
            </a:endParaRPr>
          </a:p>
        </p:txBody>
      </p:sp>
      <p:cxnSp>
        <p:nvCxnSpPr>
          <p:cNvPr id="7190" name="Straight Arrow Connector 40"/>
          <p:cNvCxnSpPr>
            <a:cxnSpLocks noChangeShapeType="1"/>
          </p:cNvCxnSpPr>
          <p:nvPr/>
        </p:nvCxnSpPr>
        <p:spPr bwMode="auto">
          <a:xfrm rot="5400000">
            <a:off x="4880769" y="5068094"/>
            <a:ext cx="228600" cy="15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91" name="Straight Arrow Connector 41"/>
          <p:cNvCxnSpPr>
            <a:cxnSpLocks noChangeShapeType="1"/>
          </p:cNvCxnSpPr>
          <p:nvPr/>
        </p:nvCxnSpPr>
        <p:spPr bwMode="auto">
          <a:xfrm rot="5400000">
            <a:off x="5339557" y="5066506"/>
            <a:ext cx="228600" cy="158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3" name="Rounded Rectangle 42"/>
          <p:cNvSpPr/>
          <p:nvPr/>
        </p:nvSpPr>
        <p:spPr bwMode="auto">
          <a:xfrm>
            <a:off x="4724400" y="4495800"/>
            <a:ext cx="990600" cy="457200"/>
          </a:xfrm>
          <a:prstGeom prst="round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0" hangingPunct="0">
              <a:defRPr/>
            </a:pPr>
            <a:r>
              <a:rPr lang="en-US" sz="1100" b="1" dirty="0" err="1">
                <a:solidFill>
                  <a:schemeClr val="bg1"/>
                </a:solidFill>
              </a:rPr>
              <a:t>DataNode</a:t>
            </a:r>
            <a:endParaRPr lang="en-US" sz="1100" b="1" dirty="0">
              <a:solidFill>
                <a:schemeClr val="bg1"/>
              </a:solidFill>
            </a:endParaRPr>
          </a:p>
        </p:txBody>
      </p:sp>
      <p:sp>
        <p:nvSpPr>
          <p:cNvPr id="7193" name="Rectangle 20"/>
          <p:cNvSpPr>
            <a:spLocks noChangeArrowheads="1"/>
          </p:cNvSpPr>
          <p:nvPr/>
        </p:nvSpPr>
        <p:spPr bwMode="auto">
          <a:xfrm>
            <a:off x="838200" y="4343400"/>
            <a:ext cx="2438400" cy="1600200"/>
          </a:xfrm>
          <a:prstGeom prst="rect">
            <a:avLst/>
          </a:prstGeom>
          <a:noFill/>
          <a:ln w="1587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p>
        </p:txBody>
      </p:sp>
      <p:sp>
        <p:nvSpPr>
          <p:cNvPr id="7194" name="TextBox 24"/>
          <p:cNvSpPr txBox="1">
            <a:spLocks noChangeArrowheads="1"/>
          </p:cNvSpPr>
          <p:nvPr/>
        </p:nvSpPr>
        <p:spPr bwMode="auto">
          <a:xfrm>
            <a:off x="838200" y="5635625"/>
            <a:ext cx="2438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a:t>Slave node</a:t>
            </a:r>
          </a:p>
        </p:txBody>
      </p:sp>
      <p:sp>
        <p:nvSpPr>
          <p:cNvPr id="46" name="Rounded Rectangle 45"/>
          <p:cNvSpPr/>
          <p:nvPr/>
        </p:nvSpPr>
        <p:spPr bwMode="auto">
          <a:xfrm>
            <a:off x="914400" y="4495800"/>
            <a:ext cx="1219200" cy="457200"/>
          </a:xfrm>
          <a:prstGeom prst="round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1100" b="1" dirty="0" err="1">
                <a:solidFill>
                  <a:schemeClr val="bg1"/>
                </a:solidFill>
              </a:rPr>
              <a:t>TaskTracker</a:t>
            </a:r>
            <a:endParaRPr lang="en-US" sz="1100" b="1" dirty="0">
              <a:solidFill>
                <a:schemeClr val="bg1"/>
              </a:solidFill>
            </a:endParaRPr>
          </a:p>
        </p:txBody>
      </p:sp>
      <p:sp>
        <p:nvSpPr>
          <p:cNvPr id="47" name="Can 46"/>
          <p:cNvSpPr/>
          <p:nvPr/>
        </p:nvSpPr>
        <p:spPr bwMode="auto">
          <a:xfrm>
            <a:off x="2286000" y="5181600"/>
            <a:ext cx="381000" cy="304800"/>
          </a:xfrm>
          <a:prstGeom prst="can">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eaLnBrk="0" hangingPunct="0">
              <a:defRPr/>
            </a:pPr>
            <a:endParaRPr lang="en-US" sz="1600" b="1">
              <a:solidFill>
                <a:schemeClr val="tx1"/>
              </a:solidFill>
            </a:endParaRPr>
          </a:p>
        </p:txBody>
      </p:sp>
      <p:sp>
        <p:nvSpPr>
          <p:cNvPr id="48" name="Can 47"/>
          <p:cNvSpPr/>
          <p:nvPr/>
        </p:nvSpPr>
        <p:spPr bwMode="auto">
          <a:xfrm>
            <a:off x="2743200" y="5181600"/>
            <a:ext cx="381000" cy="304800"/>
          </a:xfrm>
          <a:prstGeom prst="can">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eaLnBrk="0" hangingPunct="0">
              <a:defRPr/>
            </a:pPr>
            <a:endParaRPr lang="en-US" sz="1600" b="1">
              <a:solidFill>
                <a:schemeClr val="tx1"/>
              </a:solidFill>
            </a:endParaRPr>
          </a:p>
        </p:txBody>
      </p:sp>
      <p:cxnSp>
        <p:nvCxnSpPr>
          <p:cNvPr id="7198" name="Straight Arrow Connector 48"/>
          <p:cNvCxnSpPr>
            <a:cxnSpLocks noChangeShapeType="1"/>
          </p:cNvCxnSpPr>
          <p:nvPr/>
        </p:nvCxnSpPr>
        <p:spPr bwMode="auto">
          <a:xfrm rot="5400000">
            <a:off x="2366169" y="5068094"/>
            <a:ext cx="228600" cy="158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99" name="Straight Arrow Connector 49"/>
          <p:cNvCxnSpPr>
            <a:cxnSpLocks noChangeShapeType="1"/>
          </p:cNvCxnSpPr>
          <p:nvPr/>
        </p:nvCxnSpPr>
        <p:spPr bwMode="auto">
          <a:xfrm rot="5400000">
            <a:off x="2824957" y="5066506"/>
            <a:ext cx="228600" cy="158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1" name="Rounded Rectangle 50"/>
          <p:cNvSpPr/>
          <p:nvPr/>
        </p:nvSpPr>
        <p:spPr bwMode="auto">
          <a:xfrm>
            <a:off x="2209800" y="4495800"/>
            <a:ext cx="990600" cy="457200"/>
          </a:xfrm>
          <a:prstGeom prst="round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0" hangingPunct="0">
              <a:defRPr/>
            </a:pPr>
            <a:r>
              <a:rPr lang="en-US" sz="1100" b="1" dirty="0" err="1">
                <a:solidFill>
                  <a:schemeClr val="bg1"/>
                </a:solidFill>
              </a:rPr>
              <a:t>DataNode</a:t>
            </a:r>
            <a:endParaRPr lang="en-US" sz="1100" b="1" dirty="0">
              <a:solidFill>
                <a:schemeClr val="bg1"/>
              </a:solidFill>
            </a:endParaRPr>
          </a:p>
        </p:txBody>
      </p:sp>
      <p:sp>
        <p:nvSpPr>
          <p:cNvPr id="52" name="Rounded Rectangle 51"/>
          <p:cNvSpPr/>
          <p:nvPr/>
        </p:nvSpPr>
        <p:spPr bwMode="auto">
          <a:xfrm>
            <a:off x="685800" y="2286000"/>
            <a:ext cx="1219200" cy="457200"/>
          </a:xfrm>
          <a:prstGeom prst="round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0" hangingPunct="0">
              <a:defRPr/>
            </a:pPr>
            <a:r>
              <a:rPr lang="en-US" sz="1100" b="1" dirty="0">
                <a:solidFill>
                  <a:schemeClr val="bg1"/>
                </a:solidFill>
              </a:rPr>
              <a:t>Client</a:t>
            </a:r>
          </a:p>
        </p:txBody>
      </p:sp>
      <p:cxnSp>
        <p:nvCxnSpPr>
          <p:cNvPr id="7202" name="Elbow Connector 57"/>
          <p:cNvCxnSpPr>
            <a:cxnSpLocks noChangeShapeType="1"/>
            <a:stCxn id="34" idx="2"/>
            <a:endCxn id="38" idx="0"/>
          </p:cNvCxnSpPr>
          <p:nvPr/>
        </p:nvCxnSpPr>
        <p:spPr bwMode="auto">
          <a:xfrm rot="5400000">
            <a:off x="3467100" y="3314700"/>
            <a:ext cx="1752600" cy="609600"/>
          </a:xfrm>
          <a:prstGeom prst="bentConnector3">
            <a:avLst>
              <a:gd name="adj1" fmla="val 50000"/>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7203" name="Elbow Connector 60"/>
          <p:cNvCxnSpPr>
            <a:cxnSpLocks noChangeShapeType="1"/>
            <a:stCxn id="34" idx="2"/>
            <a:endCxn id="22" idx="0"/>
          </p:cNvCxnSpPr>
          <p:nvPr/>
        </p:nvCxnSpPr>
        <p:spPr bwMode="auto">
          <a:xfrm rot="16200000" flipH="1">
            <a:off x="4724400" y="2667000"/>
            <a:ext cx="1752600" cy="1905000"/>
          </a:xfrm>
          <a:prstGeom prst="bentConnector3">
            <a:avLst>
              <a:gd name="adj1" fmla="val 50000"/>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7204" name="Elbow Connector 63"/>
          <p:cNvCxnSpPr>
            <a:cxnSpLocks noChangeShapeType="1"/>
            <a:stCxn id="34" idx="2"/>
            <a:endCxn id="46" idx="0"/>
          </p:cNvCxnSpPr>
          <p:nvPr/>
        </p:nvCxnSpPr>
        <p:spPr bwMode="auto">
          <a:xfrm rot="5400000">
            <a:off x="2209800" y="2057400"/>
            <a:ext cx="1752600" cy="3124200"/>
          </a:xfrm>
          <a:prstGeom prst="bentConnector3">
            <a:avLst>
              <a:gd name="adj1" fmla="val 50000"/>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7205" name="Straight Connector 73"/>
          <p:cNvCxnSpPr>
            <a:cxnSpLocks noChangeShapeType="1"/>
            <a:stCxn id="35" idx="2"/>
            <a:endCxn id="23" idx="0"/>
          </p:cNvCxnSpPr>
          <p:nvPr/>
        </p:nvCxnSpPr>
        <p:spPr bwMode="auto">
          <a:xfrm rot="16200000" flipH="1">
            <a:off x="6496050" y="3257550"/>
            <a:ext cx="1752600" cy="723900"/>
          </a:xfrm>
          <a:prstGeom prst="line">
            <a:avLst/>
          </a:prstGeom>
          <a:noFill/>
          <a:ln w="15875" algn="ctr">
            <a:solidFill>
              <a:schemeClr val="tx1"/>
            </a:solidFill>
            <a:prstDash val="sysDot"/>
            <a:round/>
            <a:headEnd/>
            <a:tailEnd/>
          </a:ln>
          <a:extLst>
            <a:ext uri="{909E8E84-426E-40DD-AFC4-6F175D3DCCD1}">
              <a14:hiddenFill xmlns:a14="http://schemas.microsoft.com/office/drawing/2010/main">
                <a:noFill/>
              </a14:hiddenFill>
            </a:ext>
          </a:extLst>
        </p:spPr>
      </p:cxnSp>
      <p:cxnSp>
        <p:nvCxnSpPr>
          <p:cNvPr id="7206" name="Straight Connector 74"/>
          <p:cNvCxnSpPr>
            <a:cxnSpLocks noChangeShapeType="1"/>
            <a:stCxn id="35" idx="2"/>
            <a:endCxn id="43" idx="0"/>
          </p:cNvCxnSpPr>
          <p:nvPr/>
        </p:nvCxnSpPr>
        <p:spPr bwMode="auto">
          <a:xfrm rot="5400000">
            <a:off x="5238750" y="2724150"/>
            <a:ext cx="1752600" cy="1790700"/>
          </a:xfrm>
          <a:prstGeom prst="line">
            <a:avLst/>
          </a:prstGeom>
          <a:noFill/>
          <a:ln w="15875" algn="ctr">
            <a:solidFill>
              <a:schemeClr val="tx1"/>
            </a:solidFill>
            <a:prstDash val="sysDot"/>
            <a:round/>
            <a:headEnd/>
            <a:tailEnd/>
          </a:ln>
          <a:extLst>
            <a:ext uri="{909E8E84-426E-40DD-AFC4-6F175D3DCCD1}">
              <a14:hiddenFill xmlns:a14="http://schemas.microsoft.com/office/drawing/2010/main">
                <a:noFill/>
              </a14:hiddenFill>
            </a:ext>
          </a:extLst>
        </p:spPr>
      </p:cxnSp>
      <p:cxnSp>
        <p:nvCxnSpPr>
          <p:cNvPr id="7207" name="Straight Connector 77"/>
          <p:cNvCxnSpPr>
            <a:cxnSpLocks noChangeShapeType="1"/>
            <a:stCxn id="35" idx="2"/>
            <a:endCxn id="51" idx="0"/>
          </p:cNvCxnSpPr>
          <p:nvPr/>
        </p:nvCxnSpPr>
        <p:spPr bwMode="auto">
          <a:xfrm rot="5400000">
            <a:off x="3981450" y="1466850"/>
            <a:ext cx="1752600" cy="4305300"/>
          </a:xfrm>
          <a:prstGeom prst="line">
            <a:avLst/>
          </a:prstGeom>
          <a:noFill/>
          <a:ln w="15875" algn="ctr">
            <a:solidFill>
              <a:schemeClr val="tx1"/>
            </a:solidFill>
            <a:prstDash val="sysDot"/>
            <a:round/>
            <a:headEnd/>
            <a:tailEnd/>
          </a:ln>
          <a:extLst>
            <a:ext uri="{909E8E84-426E-40DD-AFC4-6F175D3DCCD1}">
              <a14:hiddenFill xmlns:a14="http://schemas.microsoft.com/office/drawing/2010/main">
                <a:noFill/>
              </a14:hiddenFill>
            </a:ext>
          </a:extLst>
        </p:spPr>
      </p:cxnSp>
      <p:sp>
        <p:nvSpPr>
          <p:cNvPr id="7208" name="Title 80"/>
          <p:cNvSpPr>
            <a:spLocks noGrp="1"/>
          </p:cNvSpPr>
          <p:nvPr>
            <p:ph type="title"/>
          </p:nvPr>
        </p:nvSpPr>
        <p:spPr/>
        <p:txBody>
          <a:bodyPr/>
          <a:lstStyle/>
          <a:p>
            <a:r>
              <a:rPr lang="en-US" altLang="zh-CN" sz="4000" b="1" smtClean="0">
                <a:latin typeface="Times New Roman" pitchFamily="18" charset="0"/>
                <a:cs typeface="Times New Roman" pitchFamily="18" charset="0"/>
              </a:rPr>
              <a:t>Hadoop Cluster Architecture</a:t>
            </a:r>
          </a:p>
        </p:txBody>
      </p:sp>
      <p:sp>
        <p:nvSpPr>
          <p:cNvPr id="2" name="灯片编号占位符 1"/>
          <p:cNvSpPr>
            <a:spLocks noGrp="1"/>
          </p:cNvSpPr>
          <p:nvPr>
            <p:ph type="sldNum" sz="quarter" idx="12"/>
          </p:nvPr>
        </p:nvSpPr>
        <p:spPr/>
        <p:txBody>
          <a:bodyPr/>
          <a:lstStyle/>
          <a:p>
            <a:pPr>
              <a:defRPr/>
            </a:pPr>
            <a:fld id="{3714BF67-BFBC-46C5-A6B3-CF3B39E79F75}" type="slidenum">
              <a:rPr lang="zh-CN" altLang="en-US" smtClean="0"/>
              <a:pPr>
                <a:defRPr/>
              </a:pPr>
              <a:t>4</a:t>
            </a:fld>
            <a:endParaRPr lang="zh-CN" altLang="en-US"/>
          </a:p>
        </p:txBody>
      </p:sp>
      <p:sp>
        <p:nvSpPr>
          <p:cNvPr id="42" name="页脚占位符 1"/>
          <p:cNvSpPr>
            <a:spLocks noGrp="1"/>
          </p:cNvSpPr>
          <p:nvPr>
            <p:ph type="ftr" sz="quarter" idx="11"/>
          </p:nvPr>
        </p:nvSpPr>
        <p:spPr/>
        <p:txBody>
          <a:bodyPr/>
          <a:lstStyle/>
          <a:p>
            <a:pPr>
              <a:defRPr/>
            </a:pPr>
            <a:r>
              <a:rPr lang="en-US" dirty="0" smtClean="0"/>
              <a:t>From Jimmy Lin’s slides</a:t>
            </a:r>
            <a:endParaRPr lang="en-US"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sz="4000" b="1" smtClean="0">
                <a:latin typeface="Times New Roman" pitchFamily="18" charset="0"/>
                <a:cs typeface="Times New Roman" pitchFamily="18" charset="0"/>
              </a:rPr>
              <a:t>Hadoop HDFS</a:t>
            </a:r>
            <a:endParaRPr lang="zh-CN" altLang="en-US" sz="4000" b="1" smtClean="0">
              <a:latin typeface="Times New Roman" pitchFamily="18" charset="0"/>
              <a:cs typeface="Times New Roman" pitchFamily="18" charset="0"/>
            </a:endParaRPr>
          </a:p>
        </p:txBody>
      </p:sp>
      <p:sp>
        <p:nvSpPr>
          <p:cNvPr id="4" name="灯片编号占位符 3"/>
          <p:cNvSpPr>
            <a:spLocks noGrp="1"/>
          </p:cNvSpPr>
          <p:nvPr>
            <p:ph type="sldNum" sz="quarter" idx="12"/>
          </p:nvPr>
        </p:nvSpPr>
        <p:spPr/>
        <p:txBody>
          <a:bodyPr/>
          <a:lstStyle/>
          <a:p>
            <a:pPr>
              <a:defRPr/>
            </a:pPr>
            <a:fld id="{B020706C-E215-48D9-B696-0DD7496844FC}" type="slidenum">
              <a:rPr lang="zh-CN" altLang="en-US" smtClean="0"/>
              <a:pPr>
                <a:defRPr/>
              </a:pPr>
              <a:t>5</a:t>
            </a:fld>
            <a:endParaRPr lang="zh-CN" altLang="en-US"/>
          </a:p>
        </p:txBody>
      </p:sp>
      <p:pic>
        <p:nvPicPr>
          <p:cNvPr id="8196" name="Picture 2" descr="nodes-and-bloc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595438"/>
            <a:ext cx="7558088"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en-US" altLang="zh-CN" sz="4000" b="1" smtClean="0">
                <a:latin typeface="Times New Roman" pitchFamily="18" charset="0"/>
                <a:cs typeface="Times New Roman" pitchFamily="18" charset="0"/>
              </a:rPr>
              <a:t>Hadoop Cluster Rack Awareness</a:t>
            </a:r>
            <a:endParaRPr lang="zh-CN" altLang="en-US" sz="4000" b="1" smtClean="0">
              <a:latin typeface="Times New Roman" pitchFamily="18" charset="0"/>
              <a:cs typeface="Times New Roman" pitchFamily="18" charset="0"/>
            </a:endParaRPr>
          </a:p>
        </p:txBody>
      </p:sp>
      <p:sp>
        <p:nvSpPr>
          <p:cNvPr id="3" name="灯片编号占位符 2"/>
          <p:cNvSpPr>
            <a:spLocks noGrp="1"/>
          </p:cNvSpPr>
          <p:nvPr>
            <p:ph type="sldNum" sz="quarter" idx="12"/>
          </p:nvPr>
        </p:nvSpPr>
        <p:spPr/>
        <p:txBody>
          <a:bodyPr/>
          <a:lstStyle/>
          <a:p>
            <a:pPr>
              <a:defRPr/>
            </a:pPr>
            <a:fld id="{6F301449-E4E8-4976-9F8E-82F57A81829B}" type="slidenum">
              <a:rPr lang="zh-CN" altLang="en-US" smtClean="0"/>
              <a:pPr>
                <a:defRPr/>
              </a:pPr>
              <a:t>6</a:t>
            </a:fld>
            <a:endParaRPr lang="zh-CN" altLang="en-US"/>
          </a:p>
        </p:txBody>
      </p:sp>
      <p:pic>
        <p:nvPicPr>
          <p:cNvPr id="9220" name="Picture 2" descr="http://www.atlantbh.com/wp-content/uploads/2012/01/Hadoop-Rack-Awarenes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905000"/>
            <a:ext cx="860742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z="4000" b="1" smtClean="0">
                <a:latin typeface="Times New Roman" pitchFamily="18" charset="0"/>
                <a:cs typeface="Times New Roman" pitchFamily="18" charset="0"/>
              </a:rPr>
              <a:t>Hadoop Development Cycle</a:t>
            </a:r>
          </a:p>
        </p:txBody>
      </p:sp>
      <p:grpSp>
        <p:nvGrpSpPr>
          <p:cNvPr id="2" name="Group 23"/>
          <p:cNvGrpSpPr>
            <a:grpSpLocks/>
          </p:cNvGrpSpPr>
          <p:nvPr/>
        </p:nvGrpSpPr>
        <p:grpSpPr bwMode="auto">
          <a:xfrm>
            <a:off x="5778500" y="2667000"/>
            <a:ext cx="2928938" cy="1557338"/>
            <a:chOff x="5778500" y="2667000"/>
            <a:chExt cx="2928938" cy="1557754"/>
          </a:xfrm>
        </p:grpSpPr>
        <p:pic>
          <p:nvPicPr>
            <p:cNvPr id="10256" name="Picture 33" descr="MCj043524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8300" y="2667000"/>
              <a:ext cx="7191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7" name="Picture 33" descr="MCj043524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2667000"/>
              <a:ext cx="7191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8" name="Picture 33" descr="MCj043524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700" y="2667000"/>
              <a:ext cx="7191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9" name="Picture 33" descr="MCj043524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3400" y="2667000"/>
              <a:ext cx="7191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0" name="TextBox 7"/>
            <p:cNvSpPr txBox="1">
              <a:spLocks noChangeArrowheads="1"/>
            </p:cNvSpPr>
            <p:nvPr/>
          </p:nvSpPr>
          <p:spPr bwMode="auto">
            <a:xfrm>
              <a:off x="6497638" y="3886200"/>
              <a:ext cx="17107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Hadoop Cluster</a:t>
              </a:r>
            </a:p>
          </p:txBody>
        </p:sp>
        <p:pic>
          <p:nvPicPr>
            <p:cNvPr id="10261" name="Picture 33" descr="MCj043524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5100" y="2667000"/>
              <a:ext cx="7191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2" name="Picture 33" descr="MCj043524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6800" y="2667000"/>
              <a:ext cx="7191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3" name="Picture 33" descr="MCj043524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8500" y="2667000"/>
              <a:ext cx="71913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44" name="Picture 3" descr="MCj0411476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85800" y="2514600"/>
            <a:ext cx="1971675"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Box 12"/>
          <p:cNvSpPr txBox="1">
            <a:spLocks noChangeArrowheads="1"/>
          </p:cNvSpPr>
          <p:nvPr/>
        </p:nvSpPr>
        <p:spPr bwMode="auto">
          <a:xfrm>
            <a:off x="1371600" y="4038600"/>
            <a:ext cx="5556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t>You</a:t>
            </a:r>
          </a:p>
        </p:txBody>
      </p:sp>
      <p:sp>
        <p:nvSpPr>
          <p:cNvPr id="14" name="Curved Down Arrow 13"/>
          <p:cNvSpPr>
            <a:spLocks noChangeArrowheads="1"/>
          </p:cNvSpPr>
          <p:nvPr/>
        </p:nvSpPr>
        <p:spPr bwMode="auto">
          <a:xfrm>
            <a:off x="2590800" y="1600200"/>
            <a:ext cx="3429000" cy="762000"/>
          </a:xfrm>
          <a:prstGeom prst="curvedDownArrow">
            <a:avLst>
              <a:gd name="adj1" fmla="val 25000"/>
              <a:gd name="adj2" fmla="val 50000"/>
              <a:gd name="adj3" fmla="val 25000"/>
            </a:avLst>
          </a:prstGeom>
          <a:solidFill>
            <a:schemeClr val="accent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ltLang="zh-CN"/>
          </a:p>
        </p:txBody>
      </p:sp>
      <p:sp>
        <p:nvSpPr>
          <p:cNvPr id="15" name="Curved Down Arrow 14"/>
          <p:cNvSpPr>
            <a:spLocks noChangeArrowheads="1"/>
          </p:cNvSpPr>
          <p:nvPr/>
        </p:nvSpPr>
        <p:spPr bwMode="auto">
          <a:xfrm rot="10800000">
            <a:off x="2590800" y="4267200"/>
            <a:ext cx="3429000" cy="762000"/>
          </a:xfrm>
          <a:prstGeom prst="curvedDownArrow">
            <a:avLst>
              <a:gd name="adj1" fmla="val 25000"/>
              <a:gd name="adj2" fmla="val 50000"/>
              <a:gd name="adj3" fmla="val 25000"/>
            </a:avLst>
          </a:prstGeom>
          <a:solidFill>
            <a:schemeClr val="accent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ltLang="zh-CN"/>
          </a:p>
        </p:txBody>
      </p:sp>
      <p:sp>
        <p:nvSpPr>
          <p:cNvPr id="17" name="Right Arrow 16"/>
          <p:cNvSpPr>
            <a:spLocks noChangeArrowheads="1"/>
          </p:cNvSpPr>
          <p:nvPr/>
        </p:nvSpPr>
        <p:spPr bwMode="auto">
          <a:xfrm>
            <a:off x="3124200" y="3124200"/>
            <a:ext cx="2286000" cy="304800"/>
          </a:xfrm>
          <a:prstGeom prst="rightArrow">
            <a:avLst>
              <a:gd name="adj1" fmla="val 50000"/>
              <a:gd name="adj2" fmla="val 50000"/>
            </a:avLst>
          </a:prstGeom>
          <a:solidFill>
            <a:schemeClr val="accent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ltLang="zh-CN"/>
          </a:p>
        </p:txBody>
      </p:sp>
      <p:sp>
        <p:nvSpPr>
          <p:cNvPr id="18" name="TextBox 17"/>
          <p:cNvSpPr txBox="1">
            <a:spLocks noChangeArrowheads="1"/>
          </p:cNvSpPr>
          <p:nvPr/>
        </p:nvSpPr>
        <p:spPr bwMode="auto">
          <a:xfrm>
            <a:off x="5510213" y="1295400"/>
            <a:ext cx="26463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solidFill>
                  <a:srgbClr val="7030A0"/>
                </a:solidFill>
              </a:rPr>
              <a:t>1. Scp data to cluster</a:t>
            </a:r>
          </a:p>
          <a:p>
            <a:pPr eaLnBrk="1" hangingPunct="1"/>
            <a:r>
              <a:rPr lang="en-US" altLang="zh-CN">
                <a:solidFill>
                  <a:srgbClr val="7030A0"/>
                </a:solidFill>
              </a:rPr>
              <a:t>2. Move data into HDFS</a:t>
            </a:r>
          </a:p>
        </p:txBody>
      </p:sp>
      <p:sp>
        <p:nvSpPr>
          <p:cNvPr id="19" name="TextBox 18"/>
          <p:cNvSpPr txBox="1">
            <a:spLocks noChangeArrowheads="1"/>
          </p:cNvSpPr>
          <p:nvPr/>
        </p:nvSpPr>
        <p:spPr bwMode="auto">
          <a:xfrm>
            <a:off x="1443038" y="2362200"/>
            <a:ext cx="25574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solidFill>
                  <a:srgbClr val="7030A0"/>
                </a:solidFill>
              </a:rPr>
              <a:t>3. Develop code locally</a:t>
            </a:r>
          </a:p>
        </p:txBody>
      </p:sp>
      <p:sp>
        <p:nvSpPr>
          <p:cNvPr id="20" name="TextBox 19"/>
          <p:cNvSpPr txBox="1">
            <a:spLocks noChangeArrowheads="1"/>
          </p:cNvSpPr>
          <p:nvPr/>
        </p:nvSpPr>
        <p:spPr bwMode="auto">
          <a:xfrm>
            <a:off x="3048000" y="3395663"/>
            <a:ext cx="28384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solidFill>
                  <a:srgbClr val="7030A0"/>
                </a:solidFill>
              </a:rPr>
              <a:t>4. Submit MapReduce job</a:t>
            </a:r>
          </a:p>
        </p:txBody>
      </p:sp>
      <p:sp>
        <p:nvSpPr>
          <p:cNvPr id="21" name="TextBox 20"/>
          <p:cNvSpPr txBox="1">
            <a:spLocks noChangeArrowheads="1"/>
          </p:cNvSpPr>
          <p:nvPr/>
        </p:nvSpPr>
        <p:spPr bwMode="auto">
          <a:xfrm>
            <a:off x="3048000" y="3657600"/>
            <a:ext cx="2416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solidFill>
                  <a:srgbClr val="7030A0"/>
                </a:solidFill>
              </a:rPr>
              <a:t>4a. Go back to Step 3</a:t>
            </a:r>
          </a:p>
        </p:txBody>
      </p:sp>
      <p:sp>
        <p:nvSpPr>
          <p:cNvPr id="22" name="TextBox 21"/>
          <p:cNvSpPr txBox="1">
            <a:spLocks noChangeArrowheads="1"/>
          </p:cNvSpPr>
          <p:nvPr/>
        </p:nvSpPr>
        <p:spPr bwMode="auto">
          <a:xfrm>
            <a:off x="5510213" y="4826000"/>
            <a:ext cx="28527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a:solidFill>
                  <a:srgbClr val="7030A0"/>
                </a:solidFill>
              </a:rPr>
              <a:t>5. Move data out of HDFS</a:t>
            </a:r>
          </a:p>
          <a:p>
            <a:pPr eaLnBrk="1" hangingPunct="1"/>
            <a:r>
              <a:rPr lang="en-US" altLang="zh-CN">
                <a:solidFill>
                  <a:srgbClr val="7030A0"/>
                </a:solidFill>
              </a:rPr>
              <a:t>6. Scp data from cluster</a:t>
            </a:r>
          </a:p>
        </p:txBody>
      </p:sp>
      <p:sp>
        <p:nvSpPr>
          <p:cNvPr id="3" name="灯片编号占位符 2"/>
          <p:cNvSpPr>
            <a:spLocks noGrp="1"/>
          </p:cNvSpPr>
          <p:nvPr>
            <p:ph type="sldNum" sz="quarter" idx="12"/>
          </p:nvPr>
        </p:nvSpPr>
        <p:spPr/>
        <p:txBody>
          <a:bodyPr/>
          <a:lstStyle/>
          <a:p>
            <a:pPr>
              <a:defRPr/>
            </a:pPr>
            <a:fld id="{7E920C69-5F96-4298-ABF7-0309FBC7F486}" type="slidenum">
              <a:rPr lang="zh-CN" altLang="en-US" smtClean="0"/>
              <a:pPr>
                <a:defRPr/>
              </a:pPr>
              <a:t>7</a:t>
            </a:fld>
            <a:endParaRPr lang="zh-CN" altLang="en-US"/>
          </a:p>
        </p:txBody>
      </p:sp>
      <p:sp>
        <p:nvSpPr>
          <p:cNvPr id="23" name="页脚占位符 1"/>
          <p:cNvSpPr>
            <a:spLocks noGrp="1"/>
          </p:cNvSpPr>
          <p:nvPr>
            <p:ph type="ftr" sz="quarter" idx="11"/>
          </p:nvPr>
        </p:nvSpPr>
        <p:spPr/>
        <p:txBody>
          <a:bodyPr/>
          <a:lstStyle/>
          <a:p>
            <a:pPr>
              <a:defRPr/>
            </a:pPr>
            <a:r>
              <a:rPr lang="en-US" dirty="0" smtClean="0"/>
              <a:t>From Jimmy Lin’s slides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P spid="18" grpId="0"/>
      <p:bldP spid="19" grpId="0"/>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zh-CN" sz="4000" b="1" smtClean="0">
                <a:latin typeface="Times New Roman" pitchFamily="18" charset="0"/>
                <a:cs typeface="Times New Roman" pitchFamily="18" charset="0"/>
              </a:rPr>
              <a:t>Divide and Conquer</a:t>
            </a:r>
          </a:p>
        </p:txBody>
      </p:sp>
      <p:sp>
        <p:nvSpPr>
          <p:cNvPr id="3" name="Rectangle 2"/>
          <p:cNvSpPr>
            <a:spLocks noChangeArrowheads="1"/>
          </p:cNvSpPr>
          <p:nvPr/>
        </p:nvSpPr>
        <p:spPr bwMode="auto">
          <a:xfrm>
            <a:off x="2057400" y="1676400"/>
            <a:ext cx="3505200" cy="381000"/>
          </a:xfrm>
          <a:prstGeom prst="rect">
            <a:avLst/>
          </a:prstGeom>
          <a:ln>
            <a:solidFill>
              <a:schemeClr val="tx1"/>
            </a:solidFill>
            <a:headEnd/>
            <a:tailEnd/>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r>
              <a:rPr lang="en-US">
                <a:solidFill>
                  <a:schemeClr val="bg2"/>
                </a:solidFill>
              </a:rPr>
              <a:t>“Work”</a:t>
            </a:r>
          </a:p>
        </p:txBody>
      </p:sp>
      <p:sp>
        <p:nvSpPr>
          <p:cNvPr id="4" name="Rectangle 3"/>
          <p:cNvSpPr>
            <a:spLocks noChangeArrowheads="1"/>
          </p:cNvSpPr>
          <p:nvPr/>
        </p:nvSpPr>
        <p:spPr bwMode="auto">
          <a:xfrm>
            <a:off x="1447800" y="2819400"/>
            <a:ext cx="1219200" cy="381000"/>
          </a:xfrm>
          <a:prstGeom prst="rect">
            <a:avLst/>
          </a:prstGeom>
          <a:ln>
            <a:solidFill>
              <a:schemeClr val="tx1"/>
            </a:solidFill>
            <a:headEnd/>
            <a:tailEnd/>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r>
              <a:rPr lang="en-US" i="1">
                <a:solidFill>
                  <a:schemeClr val="bg2"/>
                </a:solidFill>
              </a:rPr>
              <a:t>w</a:t>
            </a:r>
            <a:r>
              <a:rPr lang="en-US" i="1" baseline="-25000">
                <a:solidFill>
                  <a:schemeClr val="bg2"/>
                </a:solidFill>
              </a:rPr>
              <a:t>1</a:t>
            </a:r>
          </a:p>
        </p:txBody>
      </p:sp>
      <p:cxnSp>
        <p:nvCxnSpPr>
          <p:cNvPr id="8" name="Straight Arrow Connector 7"/>
          <p:cNvCxnSpPr>
            <a:cxnSpLocks noChangeShapeType="1"/>
          </p:cNvCxnSpPr>
          <p:nvPr/>
        </p:nvCxnSpPr>
        <p:spPr bwMode="auto">
          <a:xfrm rot="5400000">
            <a:off x="3504407" y="2439194"/>
            <a:ext cx="609600" cy="158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 name="Straight Arrow Connector 8"/>
          <p:cNvCxnSpPr>
            <a:cxnSpLocks noChangeShapeType="1"/>
          </p:cNvCxnSpPr>
          <p:nvPr/>
        </p:nvCxnSpPr>
        <p:spPr bwMode="auto">
          <a:xfrm>
            <a:off x="4572000" y="2133600"/>
            <a:ext cx="762000" cy="6096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2" name="Straight Arrow Connector 11"/>
          <p:cNvCxnSpPr>
            <a:cxnSpLocks noChangeShapeType="1"/>
          </p:cNvCxnSpPr>
          <p:nvPr/>
        </p:nvCxnSpPr>
        <p:spPr bwMode="auto">
          <a:xfrm flipH="1">
            <a:off x="2286000" y="2133600"/>
            <a:ext cx="762000" cy="6096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 name="Rectangle 12"/>
          <p:cNvSpPr>
            <a:spLocks noChangeArrowheads="1"/>
          </p:cNvSpPr>
          <p:nvPr/>
        </p:nvSpPr>
        <p:spPr bwMode="auto">
          <a:xfrm>
            <a:off x="3200400" y="2819400"/>
            <a:ext cx="1219200" cy="381000"/>
          </a:xfrm>
          <a:prstGeom prst="rect">
            <a:avLst/>
          </a:prstGeom>
          <a:ln>
            <a:solidFill>
              <a:schemeClr val="tx1"/>
            </a:solidFill>
            <a:headEnd/>
            <a:tailEnd/>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r>
              <a:rPr lang="en-US" i="1">
                <a:solidFill>
                  <a:schemeClr val="bg2"/>
                </a:solidFill>
              </a:rPr>
              <a:t>w</a:t>
            </a:r>
            <a:r>
              <a:rPr lang="en-US" i="1" baseline="-25000">
                <a:solidFill>
                  <a:schemeClr val="bg2"/>
                </a:solidFill>
              </a:rPr>
              <a:t>2</a:t>
            </a:r>
          </a:p>
        </p:txBody>
      </p:sp>
      <p:sp>
        <p:nvSpPr>
          <p:cNvPr id="14" name="Rectangle 13"/>
          <p:cNvSpPr>
            <a:spLocks noChangeArrowheads="1"/>
          </p:cNvSpPr>
          <p:nvPr/>
        </p:nvSpPr>
        <p:spPr bwMode="auto">
          <a:xfrm>
            <a:off x="4876800" y="2819400"/>
            <a:ext cx="1219200" cy="381000"/>
          </a:xfrm>
          <a:prstGeom prst="rect">
            <a:avLst/>
          </a:prstGeom>
          <a:ln>
            <a:solidFill>
              <a:schemeClr val="tx1"/>
            </a:solidFill>
            <a:headEnd/>
            <a:tailEnd/>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r>
              <a:rPr lang="en-US" i="1">
                <a:solidFill>
                  <a:schemeClr val="bg2"/>
                </a:solidFill>
              </a:rPr>
              <a:t>w</a:t>
            </a:r>
            <a:r>
              <a:rPr lang="en-US" i="1" baseline="-25000">
                <a:solidFill>
                  <a:schemeClr val="bg2"/>
                </a:solidFill>
              </a:rPr>
              <a:t>3</a:t>
            </a:r>
          </a:p>
        </p:txBody>
      </p:sp>
      <p:sp>
        <p:nvSpPr>
          <p:cNvPr id="15" name="Rectangle 14"/>
          <p:cNvSpPr>
            <a:spLocks noChangeArrowheads="1"/>
          </p:cNvSpPr>
          <p:nvPr/>
        </p:nvSpPr>
        <p:spPr bwMode="auto">
          <a:xfrm>
            <a:off x="1447800" y="4038600"/>
            <a:ext cx="1219200" cy="381000"/>
          </a:xfrm>
          <a:prstGeom prst="rect">
            <a:avLst/>
          </a:prstGeom>
          <a:ln>
            <a:solidFill>
              <a:schemeClr val="tx1"/>
            </a:solidFill>
            <a:headEnd/>
            <a:tailEnd/>
          </a:ln>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US" i="1" dirty="0">
                <a:solidFill>
                  <a:schemeClr val="bg2"/>
                </a:solidFill>
              </a:rPr>
              <a:t>r</a:t>
            </a:r>
            <a:r>
              <a:rPr lang="en-US" i="1" baseline="-25000" dirty="0">
                <a:solidFill>
                  <a:schemeClr val="bg2"/>
                </a:solidFill>
              </a:rPr>
              <a:t>1</a:t>
            </a:r>
          </a:p>
        </p:txBody>
      </p:sp>
      <p:sp>
        <p:nvSpPr>
          <p:cNvPr id="16" name="Rectangle 15"/>
          <p:cNvSpPr>
            <a:spLocks noChangeArrowheads="1"/>
          </p:cNvSpPr>
          <p:nvPr/>
        </p:nvSpPr>
        <p:spPr bwMode="auto">
          <a:xfrm>
            <a:off x="3200400" y="4038600"/>
            <a:ext cx="1219200" cy="381000"/>
          </a:xfrm>
          <a:prstGeom prst="rect">
            <a:avLst/>
          </a:prstGeom>
          <a:ln>
            <a:solidFill>
              <a:schemeClr val="tx1"/>
            </a:solidFill>
            <a:headEnd/>
            <a:tailEnd/>
          </a:ln>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US" i="1">
                <a:solidFill>
                  <a:schemeClr val="bg2"/>
                </a:solidFill>
              </a:rPr>
              <a:t>r</a:t>
            </a:r>
            <a:r>
              <a:rPr lang="en-US" i="1" baseline="-25000">
                <a:solidFill>
                  <a:schemeClr val="bg2"/>
                </a:solidFill>
              </a:rPr>
              <a:t>2</a:t>
            </a:r>
          </a:p>
        </p:txBody>
      </p:sp>
      <p:sp>
        <p:nvSpPr>
          <p:cNvPr id="17" name="Rectangle 16"/>
          <p:cNvSpPr>
            <a:spLocks noChangeArrowheads="1"/>
          </p:cNvSpPr>
          <p:nvPr/>
        </p:nvSpPr>
        <p:spPr bwMode="auto">
          <a:xfrm>
            <a:off x="4876800" y="4038600"/>
            <a:ext cx="1219200" cy="381000"/>
          </a:xfrm>
          <a:prstGeom prst="rect">
            <a:avLst/>
          </a:prstGeom>
          <a:ln>
            <a:solidFill>
              <a:schemeClr val="tx1"/>
            </a:solidFill>
            <a:headEnd/>
            <a:tailEnd/>
          </a:ln>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US" i="1">
                <a:solidFill>
                  <a:schemeClr val="bg2"/>
                </a:solidFill>
              </a:rPr>
              <a:t>r</a:t>
            </a:r>
            <a:r>
              <a:rPr lang="en-US" i="1" baseline="-25000">
                <a:solidFill>
                  <a:schemeClr val="bg2"/>
                </a:solidFill>
              </a:rPr>
              <a:t>3</a:t>
            </a:r>
          </a:p>
        </p:txBody>
      </p:sp>
      <p:cxnSp>
        <p:nvCxnSpPr>
          <p:cNvPr id="18" name="Straight Arrow Connector 17"/>
          <p:cNvCxnSpPr>
            <a:cxnSpLocks noChangeShapeType="1"/>
          </p:cNvCxnSpPr>
          <p:nvPr/>
        </p:nvCxnSpPr>
        <p:spPr bwMode="auto">
          <a:xfrm rot="5400000">
            <a:off x="3505994" y="3656806"/>
            <a:ext cx="609600" cy="15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9" name="Straight Arrow Connector 18"/>
          <p:cNvCxnSpPr>
            <a:cxnSpLocks noChangeShapeType="1"/>
          </p:cNvCxnSpPr>
          <p:nvPr/>
        </p:nvCxnSpPr>
        <p:spPr bwMode="auto">
          <a:xfrm rot="5400000">
            <a:off x="5180807" y="3656806"/>
            <a:ext cx="609600" cy="158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 name="Straight Arrow Connector 19"/>
          <p:cNvCxnSpPr>
            <a:cxnSpLocks noChangeShapeType="1"/>
          </p:cNvCxnSpPr>
          <p:nvPr/>
        </p:nvCxnSpPr>
        <p:spPr bwMode="auto">
          <a:xfrm rot="5400000">
            <a:off x="1753394" y="3656806"/>
            <a:ext cx="609600" cy="15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1" name="Rectangle 20"/>
          <p:cNvSpPr>
            <a:spLocks noChangeArrowheads="1"/>
          </p:cNvSpPr>
          <p:nvPr/>
        </p:nvSpPr>
        <p:spPr bwMode="auto">
          <a:xfrm>
            <a:off x="2057400" y="5334000"/>
            <a:ext cx="3505200" cy="381000"/>
          </a:xfrm>
          <a:prstGeom prst="rect">
            <a:avLst/>
          </a:prstGeom>
          <a:ln>
            <a:solidFill>
              <a:schemeClr val="tx1"/>
            </a:solidFill>
            <a:headEnd/>
            <a:tailEnd/>
          </a:ln>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US">
                <a:solidFill>
                  <a:schemeClr val="bg2"/>
                </a:solidFill>
              </a:rPr>
              <a:t>“Result”</a:t>
            </a:r>
          </a:p>
        </p:txBody>
      </p:sp>
      <p:cxnSp>
        <p:nvCxnSpPr>
          <p:cNvPr id="22" name="Straight Arrow Connector 21"/>
          <p:cNvCxnSpPr>
            <a:cxnSpLocks noChangeShapeType="1"/>
          </p:cNvCxnSpPr>
          <p:nvPr/>
        </p:nvCxnSpPr>
        <p:spPr bwMode="auto">
          <a:xfrm rot="5400000">
            <a:off x="3505994" y="4876006"/>
            <a:ext cx="609600" cy="15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3" name="Straight Arrow Connector 22"/>
          <p:cNvCxnSpPr>
            <a:cxnSpLocks noChangeShapeType="1"/>
          </p:cNvCxnSpPr>
          <p:nvPr/>
        </p:nvCxnSpPr>
        <p:spPr bwMode="auto">
          <a:xfrm flipH="1">
            <a:off x="4572000" y="4572000"/>
            <a:ext cx="762000" cy="6096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 name="Straight Arrow Connector 23"/>
          <p:cNvCxnSpPr>
            <a:cxnSpLocks noChangeShapeType="1"/>
          </p:cNvCxnSpPr>
          <p:nvPr/>
        </p:nvCxnSpPr>
        <p:spPr bwMode="auto">
          <a:xfrm>
            <a:off x="2286000" y="4572000"/>
            <a:ext cx="762000" cy="6096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 name="Rounded Rectangle 28"/>
          <p:cNvSpPr>
            <a:spLocks noChangeArrowheads="1"/>
          </p:cNvSpPr>
          <p:nvPr/>
        </p:nvSpPr>
        <p:spPr bwMode="auto">
          <a:xfrm>
            <a:off x="1600200" y="3429000"/>
            <a:ext cx="914400" cy="381000"/>
          </a:xfrm>
          <a:prstGeom prst="roundRect">
            <a:avLst>
              <a:gd name="adj" fmla="val 16667"/>
            </a:avLst>
          </a:prstGeom>
          <a:ln>
            <a:solidFill>
              <a:schemeClr val="tx1"/>
            </a:solidFill>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bg2"/>
                </a:solidFill>
              </a:rPr>
              <a:t>“worker”</a:t>
            </a:r>
          </a:p>
        </p:txBody>
      </p:sp>
      <p:sp>
        <p:nvSpPr>
          <p:cNvPr id="30" name="Rounded Rectangle 29"/>
          <p:cNvSpPr>
            <a:spLocks noChangeArrowheads="1"/>
          </p:cNvSpPr>
          <p:nvPr/>
        </p:nvSpPr>
        <p:spPr bwMode="auto">
          <a:xfrm>
            <a:off x="3352800" y="3429000"/>
            <a:ext cx="914400" cy="381000"/>
          </a:xfrm>
          <a:prstGeom prst="roundRect">
            <a:avLst>
              <a:gd name="adj" fmla="val 16667"/>
            </a:avLst>
          </a:prstGeom>
          <a:ln>
            <a:solidFill>
              <a:schemeClr val="tx1"/>
            </a:solidFill>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a:solidFill>
                  <a:schemeClr val="bg2"/>
                </a:solidFill>
              </a:rPr>
              <a:t>“worker”</a:t>
            </a:r>
          </a:p>
        </p:txBody>
      </p:sp>
      <p:sp>
        <p:nvSpPr>
          <p:cNvPr id="31" name="Rounded Rectangle 30"/>
          <p:cNvSpPr>
            <a:spLocks noChangeArrowheads="1"/>
          </p:cNvSpPr>
          <p:nvPr/>
        </p:nvSpPr>
        <p:spPr bwMode="auto">
          <a:xfrm>
            <a:off x="5029200" y="3429000"/>
            <a:ext cx="914400" cy="381000"/>
          </a:xfrm>
          <a:prstGeom prst="roundRect">
            <a:avLst>
              <a:gd name="adj" fmla="val 16667"/>
            </a:avLst>
          </a:prstGeom>
          <a:ln>
            <a:solidFill>
              <a:schemeClr val="tx1"/>
            </a:solidFill>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a:solidFill>
                  <a:schemeClr val="bg2"/>
                </a:solidFill>
              </a:rPr>
              <a:t>“worker”</a:t>
            </a:r>
          </a:p>
        </p:txBody>
      </p:sp>
      <p:sp>
        <p:nvSpPr>
          <p:cNvPr id="32" name="TextBox 31"/>
          <p:cNvSpPr txBox="1">
            <a:spLocks noChangeArrowheads="1"/>
          </p:cNvSpPr>
          <p:nvPr/>
        </p:nvSpPr>
        <p:spPr bwMode="auto">
          <a:xfrm>
            <a:off x="6148388" y="1752600"/>
            <a:ext cx="1431925"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2400">
                <a:solidFill>
                  <a:srgbClr val="FF0000"/>
                </a:solidFill>
                <a:latin typeface="Calibri" pitchFamily="34" charset="0"/>
              </a:rPr>
              <a:t>Partition</a:t>
            </a:r>
          </a:p>
        </p:txBody>
      </p:sp>
      <p:sp>
        <p:nvSpPr>
          <p:cNvPr id="33" name="TextBox 32"/>
          <p:cNvSpPr txBox="1">
            <a:spLocks noChangeArrowheads="1"/>
          </p:cNvSpPr>
          <p:nvPr/>
        </p:nvSpPr>
        <p:spPr bwMode="auto">
          <a:xfrm>
            <a:off x="6096000" y="5176838"/>
            <a:ext cx="1500188" cy="4619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2400">
                <a:solidFill>
                  <a:srgbClr val="FF0000"/>
                </a:solidFill>
                <a:latin typeface="Calibri" pitchFamily="34" charset="0"/>
              </a:rPr>
              <a:t>Combine</a:t>
            </a:r>
          </a:p>
        </p:txBody>
      </p:sp>
      <p:cxnSp>
        <p:nvCxnSpPr>
          <p:cNvPr id="34" name="Straight Arrow Connector 33"/>
          <p:cNvCxnSpPr>
            <a:cxnSpLocks noChangeShapeType="1"/>
          </p:cNvCxnSpPr>
          <p:nvPr/>
        </p:nvCxnSpPr>
        <p:spPr bwMode="auto">
          <a:xfrm rot="5400000">
            <a:off x="6414294" y="2704306"/>
            <a:ext cx="839788" cy="3175"/>
          </a:xfrm>
          <a:prstGeom prst="straightConnector1">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8" name="Straight Arrow Connector 37"/>
          <p:cNvCxnSpPr>
            <a:cxnSpLocks noChangeShapeType="1"/>
          </p:cNvCxnSpPr>
          <p:nvPr/>
        </p:nvCxnSpPr>
        <p:spPr bwMode="auto">
          <a:xfrm rot="5400000">
            <a:off x="6415088" y="4760913"/>
            <a:ext cx="839787" cy="1587"/>
          </a:xfrm>
          <a:prstGeom prst="straightConnector1">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 name="灯片编号占位符 1"/>
          <p:cNvSpPr>
            <a:spLocks noGrp="1"/>
          </p:cNvSpPr>
          <p:nvPr>
            <p:ph type="sldNum" sz="quarter" idx="12"/>
          </p:nvPr>
        </p:nvSpPr>
        <p:spPr/>
        <p:txBody>
          <a:bodyPr/>
          <a:lstStyle/>
          <a:p>
            <a:pPr>
              <a:defRPr/>
            </a:pPr>
            <a:fld id="{1B44A266-87DF-4DFE-8C43-138364BA5591}" type="slidenum">
              <a:rPr lang="zh-CN" altLang="en-US" smtClean="0"/>
              <a:pPr>
                <a:defRPr/>
              </a:pPr>
              <a:t>8</a:t>
            </a:fld>
            <a:endParaRPr lang="zh-CN" altLang="en-US"/>
          </a:p>
        </p:txBody>
      </p:sp>
      <p:sp>
        <p:nvSpPr>
          <p:cNvPr id="28" name="页脚占位符 1"/>
          <p:cNvSpPr>
            <a:spLocks noGrp="1"/>
          </p:cNvSpPr>
          <p:nvPr>
            <p:ph type="ftr" sz="quarter" idx="11"/>
          </p:nvPr>
        </p:nvSpPr>
        <p:spPr/>
        <p:txBody>
          <a:bodyPr/>
          <a:lstStyle/>
          <a:p>
            <a:pPr>
              <a:defRPr/>
            </a:pPr>
            <a:r>
              <a:rPr lang="en-US" dirty="0" smtClean="0"/>
              <a:t>From Jimmy Lin’s slides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dissolve">
                                      <p:cBhvr>
                                        <p:cTn id="57" dur="500"/>
                                        <p:tgtEl>
                                          <p:spTgt spid="32"/>
                                        </p:tgtEl>
                                      </p:cBhvr>
                                    </p:animEffect>
                                  </p:childTnLst>
                                </p:cTn>
                              </p:par>
                              <p:par>
                                <p:cTn id="58" presetID="9" presetClass="entr" presetSubtype="0" fill="hold" nodeType="with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dissolve">
                                      <p:cBhvr>
                                        <p:cTn id="60" dur="500"/>
                                        <p:tgtEl>
                                          <p:spTgt spid="3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nodeType="click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dissolve">
                                      <p:cBhvr>
                                        <p:cTn id="65" dur="500"/>
                                        <p:tgtEl>
                                          <p:spTgt spid="38"/>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dissolve">
                                      <p:cBhvr>
                                        <p:cTn id="6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3" grpId="0" animBg="1"/>
      <p:bldP spid="14" grpId="0" animBg="1"/>
      <p:bldP spid="15" grpId="0" animBg="1"/>
      <p:bldP spid="16" grpId="0" animBg="1"/>
      <p:bldP spid="17" grpId="0" animBg="1"/>
      <p:bldP spid="21" grpId="0" animBg="1"/>
      <p:bldP spid="29" grpId="0" animBg="1"/>
      <p:bldP spid="30" grpId="0" animBg="1"/>
      <p:bldP spid="31" grpId="0" animBg="1"/>
      <p:bldP spid="32"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zh-CN" sz="4000" b="1" smtClean="0">
                <a:latin typeface="Times New Roman" pitchFamily="18" charset="0"/>
                <a:cs typeface="Times New Roman" pitchFamily="18" charset="0"/>
              </a:rPr>
              <a:t>High-level MapReduce pipeline</a:t>
            </a:r>
            <a:endParaRPr lang="zh-CN" altLang="en-US" sz="4000" b="1" smtClean="0">
              <a:latin typeface="Times New Roman" pitchFamily="18" charset="0"/>
              <a:cs typeface="Times New Roman" pitchFamily="18" charset="0"/>
            </a:endParaRPr>
          </a:p>
        </p:txBody>
      </p:sp>
      <p:sp>
        <p:nvSpPr>
          <p:cNvPr id="3" name="灯片编号占位符 2"/>
          <p:cNvSpPr>
            <a:spLocks noGrp="1"/>
          </p:cNvSpPr>
          <p:nvPr>
            <p:ph type="sldNum" sz="quarter" idx="12"/>
          </p:nvPr>
        </p:nvSpPr>
        <p:spPr/>
        <p:txBody>
          <a:bodyPr/>
          <a:lstStyle/>
          <a:p>
            <a:pPr>
              <a:defRPr/>
            </a:pPr>
            <a:fld id="{EF40A90C-9FCF-429E-80DF-2E966B9E4C46}" type="slidenum">
              <a:rPr lang="zh-CN" altLang="en-US" smtClean="0"/>
              <a:pPr>
                <a:defRPr/>
              </a:pPr>
              <a:t>9</a:t>
            </a:fld>
            <a:endParaRPr lang="zh-CN" altLang="en-US"/>
          </a:p>
        </p:txBody>
      </p:sp>
      <p:pic>
        <p:nvPicPr>
          <p:cNvPr id="12292" name="Picture 2" descr="mapreduce-proc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 y="1600200"/>
            <a:ext cx="7229475" cy="467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1"/>
</p:tagLst>
</file>

<file path=ppt/tags/tag2.xml><?xml version="1.0" encoding="utf-8"?>
<p:tagLst xmlns:a="http://schemas.openxmlformats.org/drawingml/2006/main" xmlns:r="http://schemas.openxmlformats.org/officeDocument/2006/relationships" xmlns:p="http://schemas.openxmlformats.org/presentationml/2006/main">
  <p:tag name="TIMING" val="|0.1|0.2"/>
</p:tagLst>
</file>

<file path=ppt/tags/tag3.xml><?xml version="1.0" encoding="utf-8"?>
<p:tagLst xmlns:a="http://schemas.openxmlformats.org/drawingml/2006/main" xmlns:r="http://schemas.openxmlformats.org/officeDocument/2006/relationships" xmlns:p="http://schemas.openxmlformats.org/presentationml/2006/main">
  <p:tag name="TIMING" val="|0.1"/>
</p:tagLst>
</file>

<file path=ppt/tags/tag4.xml><?xml version="1.0" encoding="utf-8"?>
<p:tagLst xmlns:a="http://schemas.openxmlformats.org/drawingml/2006/main" xmlns:r="http://schemas.openxmlformats.org/officeDocument/2006/relationships" xmlns:p="http://schemas.openxmlformats.org/presentationml/2006/main">
  <p:tag name="TIMING" val="|0|0.2"/>
</p:tagLst>
</file>

<file path=ppt/tags/tag5.xml><?xml version="1.0" encoding="utf-8"?>
<p:tagLst xmlns:a="http://schemas.openxmlformats.org/drawingml/2006/main" xmlns:r="http://schemas.openxmlformats.org/officeDocument/2006/relationships" xmlns:p="http://schemas.openxmlformats.org/presentationml/2006/main">
  <p:tag name="TIMING" val="|0.1|0.4|0.4|0.4|0.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1879</TotalTime>
  <Words>2144</Words>
  <Application>Microsoft Office PowerPoint</Application>
  <PresentationFormat>全屏显示(4:3)</PresentationFormat>
  <Paragraphs>727</Paragraphs>
  <Slides>38</Slides>
  <Notes>10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38</vt:i4>
      </vt:variant>
    </vt:vector>
  </HeadingPairs>
  <TitlesOfParts>
    <vt:vector size="45" baseType="lpstr">
      <vt:lpstr>Arial</vt:lpstr>
      <vt:lpstr>宋体</vt:lpstr>
      <vt:lpstr>Calibri</vt:lpstr>
      <vt:lpstr>Times New Roman</vt:lpstr>
      <vt:lpstr>Wingdings</vt:lpstr>
      <vt:lpstr>MS PGothic</vt:lpstr>
      <vt:lpstr>Office 主题</vt:lpstr>
      <vt:lpstr>Learning with Hadoop  – A case study on MapReduce based Data Mining</vt:lpstr>
      <vt:lpstr>Outline</vt:lpstr>
      <vt:lpstr>Introduction to Hadoop</vt:lpstr>
      <vt:lpstr>Hadoop Cluster Architecture</vt:lpstr>
      <vt:lpstr>Hadoop HDFS</vt:lpstr>
      <vt:lpstr>Hadoop Cluster Rack Awareness</vt:lpstr>
      <vt:lpstr>Hadoop Development Cycle</vt:lpstr>
      <vt:lpstr>Divide and Conquer</vt:lpstr>
      <vt:lpstr>High-level MapReduce pipeline</vt:lpstr>
      <vt:lpstr>Detailed Hadoop MapReduce data flow</vt:lpstr>
      <vt:lpstr>Outline</vt:lpstr>
      <vt:lpstr>Word Count with MapReduce</vt:lpstr>
      <vt:lpstr>Outline</vt:lpstr>
      <vt:lpstr>Calculating document pairwise similarity</vt:lpstr>
      <vt:lpstr>Better Solution</vt:lpstr>
      <vt:lpstr>Decomposition</vt:lpstr>
      <vt:lpstr>Standard Indexing</vt:lpstr>
      <vt:lpstr>Inverted Indexing with MapReduce</vt:lpstr>
      <vt:lpstr>Indexing (3-doc toy collection)</vt:lpstr>
      <vt:lpstr>Pairwise Similarity</vt:lpstr>
      <vt:lpstr>Outline</vt:lpstr>
      <vt:lpstr>PageRank</vt:lpstr>
      <vt:lpstr>PageRank with MapReduce</vt:lpstr>
      <vt:lpstr>Outline</vt:lpstr>
      <vt:lpstr>K-Means Clustering</vt:lpstr>
      <vt:lpstr>K-Means Clustering with MapReduce </vt:lpstr>
      <vt:lpstr>Outline</vt:lpstr>
      <vt:lpstr>Matrix Factorization  for Link Prediction</vt:lpstr>
      <vt:lpstr>Solving Matrix Factorization via  Alternative Least Squares</vt:lpstr>
      <vt:lpstr>MapReduce for ALS</vt:lpstr>
      <vt:lpstr>Outline</vt:lpstr>
      <vt:lpstr>Cluster Coefficient</vt:lpstr>
      <vt:lpstr>Cluster Coefficient with MapReduce</vt:lpstr>
      <vt:lpstr>Resource Entries to ML labs</vt:lpstr>
      <vt:lpstr>Advanced Topics in Machine Learning with MapReduce</vt:lpstr>
      <vt:lpstr>Some Advanced Tips</vt:lpstr>
      <vt:lpstr>Outline</vt:lpstr>
      <vt:lpstr>Q&amp;A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Preserving enhanced Collaborative Filtering</dc:title>
  <dc:creator>Evan</dc:creator>
  <cp:lastModifiedBy>xiangwei</cp:lastModifiedBy>
  <cp:revision>101</cp:revision>
  <dcterms:created xsi:type="dcterms:W3CDTF">2009-11-17T08:26:20Z</dcterms:created>
  <dcterms:modified xsi:type="dcterms:W3CDTF">2012-03-06T03:32:01Z</dcterms:modified>
</cp:coreProperties>
</file>