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67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C14E6"/>
    <a:srgbClr val="B59C54"/>
    <a:srgbClr val="CB9C2A"/>
    <a:srgbClr val="CA9C2D"/>
    <a:srgbClr val="B3A475"/>
    <a:srgbClr val="CA9B2B"/>
    <a:srgbClr val="184876"/>
    <a:srgbClr val="1B4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48" autoAdjust="0"/>
  </p:normalViewPr>
  <p:slideViewPr>
    <p:cSldViewPr snapToGrid="0">
      <p:cViewPr varScale="1">
        <p:scale>
          <a:sx n="95" d="100"/>
          <a:sy n="95" d="100"/>
        </p:scale>
        <p:origin x="37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64983" y="-32491"/>
            <a:ext cx="9343590" cy="1610186"/>
          </a:xfrm>
          <a:prstGeom prst="rect">
            <a:avLst/>
          </a:prstGeom>
          <a:gradFill flip="none" rotWithShape="1">
            <a:gsLst>
              <a:gs pos="0">
                <a:srgbClr val="184876">
                  <a:alpha val="42000"/>
                </a:srgbClr>
              </a:gs>
              <a:gs pos="74000">
                <a:srgbClr val="1B4776"/>
              </a:gs>
              <a:gs pos="83000">
                <a:srgbClr val="184876"/>
              </a:gs>
              <a:gs pos="100000">
                <a:srgbClr val="184876">
                  <a:alpha val="9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-1248417" y="1517005"/>
            <a:ext cx="11593455" cy="121379"/>
          </a:xfrm>
          <a:prstGeom prst="ellipse">
            <a:avLst/>
          </a:prstGeom>
          <a:gradFill>
            <a:gsLst>
              <a:gs pos="0">
                <a:srgbClr val="B59C54">
                  <a:alpha val="16000"/>
                </a:srgbClr>
              </a:gs>
              <a:gs pos="50000">
                <a:srgbClr val="B3A475"/>
              </a:gs>
              <a:gs pos="75000">
                <a:srgbClr val="CA9C2D"/>
              </a:gs>
              <a:gs pos="26000">
                <a:srgbClr val="CA9C2D"/>
              </a:gs>
              <a:gs pos="100000">
                <a:srgbClr val="CB9C2A">
                  <a:alpha val="17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18" y="296352"/>
            <a:ext cx="2971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4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90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18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63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71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5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0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62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1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5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46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916E3-2E45-4F6A-8EB2-D3BAD973CB1B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ABB9-F43C-463A-8D33-A170CADBF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39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nsorflow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81235" y="2778158"/>
            <a:ext cx="569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FINAL PRESENTATION</a:t>
            </a:r>
            <a:endParaRPr lang="en-US" altLang="zh-CN" sz="32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336" y="296628"/>
            <a:ext cx="569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Discovering Culture Patterns </a:t>
            </a: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OkCupid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Database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Word2Vec 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93512" y="3498290"/>
            <a:ext cx="569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 14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7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5145" y="2538896"/>
            <a:ext cx="8289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are TWO things to decide before using Word2Vec on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OkCupid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Database: What stands for the WORDs? And what stands for the CONTEXT?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natural language, the vector is trained with the CONTEXT of the word. Here, we take all the answers to questionnaires that a user has given as the “CONTEXT”.</a:t>
            </a: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</p:spTree>
    <p:extLst>
      <p:ext uri="{BB962C8B-B14F-4D97-AF65-F5344CB8AC3E}">
        <p14:creationId xmlns:p14="http://schemas.microsoft.com/office/powerpoint/2010/main" val="8688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685" y="1748184"/>
            <a:ext cx="82895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So, we take the different answers to different questionnaires as WORDs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example, a man who answers “No” to a question “Do you smoke” would be considered as a WORD “</a:t>
            </a:r>
            <a:r>
              <a:rPr lang="en-US" altLang="zh-CN" sz="20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Smoking_No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”.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he answers “Yes” to a question “Do you like hiking”, it would be considered as a WORD “</a:t>
            </a:r>
            <a:r>
              <a:rPr lang="en-US" altLang="zh-CN" sz="20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Hiking_Like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”.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So, if we consider this man as a sentence or document, and “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Smoking_No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&amp; “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Hiking_Like”as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WORDs in this sentence. </a:t>
            </a: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this case, “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Hiking_Like”would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be a CONTEXT of “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Smoking_No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”.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</p:spTree>
    <p:extLst>
      <p:ext uri="{BB962C8B-B14F-4D97-AF65-F5344CB8AC3E}">
        <p14:creationId xmlns:p14="http://schemas.microsoft.com/office/powerpoint/2010/main" val="4068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0266" y="2141474"/>
            <a:ext cx="82895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Let’s use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denote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Smoking_Yes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Smoking_No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denote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Hiking_Like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Hiking_Dislike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 in this way, a user who chooses both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Smoking_No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Hiking_Like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could be expressed with a “sentence”: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Smoking_No,Hiking_Like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Or:</a:t>
            </a:r>
          </a:p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[2,4]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However, this simply binary “word” will absolutely not work.</a:t>
            </a: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</p:spTree>
    <p:extLst>
      <p:ext uri="{BB962C8B-B14F-4D97-AF65-F5344CB8AC3E}">
        <p14:creationId xmlns:p14="http://schemas.microsoft.com/office/powerpoint/2010/main" val="21669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182" y="1909141"/>
            <a:ext cx="85235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Binary “Words” Issue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last example,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Smoking_No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may have some kinds of connection to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Hiking_Yes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However, there are many other cases that two “words” will have no connection at all.(Or at least no direct relation)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Let’s assume that the two words “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Smoking_No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&amp; “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ScaryMovie_Like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are totally independent. But since they have a very large probability of concurrence, the model will tell that they have a connection, which is absolutely misleading.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Actually, these binary “words” are not words at all. They are just “flags”.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</p:spTree>
    <p:extLst>
      <p:ext uri="{BB962C8B-B14F-4D97-AF65-F5344CB8AC3E}">
        <p14:creationId xmlns:p14="http://schemas.microsoft.com/office/powerpoint/2010/main" val="30077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182" y="1909141"/>
            <a:ext cx="8523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Binary “Words” Issue</a:t>
            </a: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are still ways to create “words”. 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single binary “word” doesn’t work, why don’t combine several binary-words together?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sp>
        <p:nvSpPr>
          <p:cNvPr id="10" name="矩形 9"/>
          <p:cNvSpPr/>
          <p:nvPr/>
        </p:nvSpPr>
        <p:spPr>
          <a:xfrm>
            <a:off x="5998817" y="4129029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Smoking_No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998817" y="3587898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Smoking_Yes</a:t>
            </a:r>
            <a:endParaRPr lang="zh-CN" altLang="en-US" dirty="0"/>
          </a:p>
        </p:txBody>
      </p:sp>
      <p:sp>
        <p:nvSpPr>
          <p:cNvPr id="12" name="左大括号 11"/>
          <p:cNvSpPr/>
          <p:nvPr/>
        </p:nvSpPr>
        <p:spPr>
          <a:xfrm>
            <a:off x="5725997" y="3731960"/>
            <a:ext cx="216000" cy="632793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98817" y="5264655"/>
            <a:ext cx="1828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Hiking_Dislike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998817" y="4723524"/>
            <a:ext cx="1521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Hiking_Like</a:t>
            </a:r>
            <a:endParaRPr lang="zh-CN" altLang="en-US" dirty="0"/>
          </a:p>
        </p:txBody>
      </p:sp>
      <p:sp>
        <p:nvSpPr>
          <p:cNvPr id="9" name="左大括号 8"/>
          <p:cNvSpPr/>
          <p:nvPr/>
        </p:nvSpPr>
        <p:spPr>
          <a:xfrm>
            <a:off x="5725997" y="4867586"/>
            <a:ext cx="216000" cy="632793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5448669" y="4048356"/>
            <a:ext cx="230340" cy="1128328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65345" y="4427854"/>
            <a:ext cx="4435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combined word with more choices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1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182" y="1909141"/>
            <a:ext cx="8523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are more than 10 thousand question in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OkCupid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Even though many of them 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hardly answered by anyone, there are far more than enough questions to train our model on.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06" y="2924804"/>
            <a:ext cx="6757066" cy="32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5182" y="1909141"/>
            <a:ext cx="8523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Let’s take the answers to every 6 questions together as a combined “Word”. The questions are ranked in frequency descending order. 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only take the first 10 words(6*10=60 questions used).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So, for example, a user’s answer could be represented as follow: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82" y="4021497"/>
            <a:ext cx="84867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52874" y="2172387"/>
            <a:ext cx="5963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each position, there 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hundreds of, thousand of possible words. (potentially possible)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solve the binary word problem.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7" y="1740308"/>
            <a:ext cx="1505312" cy="45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2513" y="1754515"/>
            <a:ext cx="834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these defined words to make up the “sentences”, we get our “language model” trained.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02" y="2524428"/>
            <a:ext cx="3640396" cy="364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2513" y="1754515"/>
            <a:ext cx="834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these defined words to make up the “sentences”, we get our “language model” trained.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78" y="0"/>
            <a:ext cx="6818669" cy="68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7335" y="2123220"/>
            <a:ext cx="8289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</a:t>
            </a:r>
            <a:r>
              <a:rPr lang="en-US" altLang="zh-CN" sz="2000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OkCupid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you, as a user, can easily get access to other users’ questionnaire answers and profiles.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</a:t>
            </a:r>
            <a:r>
              <a:rPr lang="en-US" altLang="zh-CN" sz="2000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Greated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fake </a:t>
            </a:r>
            <a:r>
              <a:rPr lang="en-US" altLang="zh-CN" sz="2000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OkCupid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accounts and use them to automatically scrape information of targeted users. [Dec. 2014]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</a:t>
            </a:r>
            <a:r>
              <a:rPr lang="en-US" altLang="zh-CN" sz="2000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Devide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users into 20 gender-country groups.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Manually selected several most common and culturally-relevant questions.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Devised a cultural classification system (5ICC), which classifies each gender-country group with 5 indices pertaining to a cultural trait.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Cluster the gender-country groups using k-means according to their 5ICC values.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9233" y="760455"/>
            <a:ext cx="569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Previous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by Lyndon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1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2513" y="1754515"/>
            <a:ext cx="834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these defined words to make up the “sentences”, we get our “language model” trained.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3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2513" y="1754515"/>
            <a:ext cx="834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these defined words to make up the “sentences”, we get our “language model” trained.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32" y="0"/>
            <a:ext cx="6858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180114" y="3145134"/>
            <a:ext cx="1346479" cy="602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932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2513" y="1754515"/>
            <a:ext cx="834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these defined words to make up the “sentences”, we get our “language model” trained.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32" y="0"/>
            <a:ext cx="6858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180114" y="3145134"/>
            <a:ext cx="1346479" cy="602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99433" y="3217286"/>
            <a:ext cx="442127" cy="42524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99433" y="4098192"/>
            <a:ext cx="989763" cy="51400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14785" y="3322794"/>
            <a:ext cx="442127" cy="31973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74541" y="5090397"/>
            <a:ext cx="442127" cy="425241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925499" y="2303641"/>
            <a:ext cx="344041" cy="31704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866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685" y="1748184"/>
            <a:ext cx="8289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 using these WORDs &amp; CONTEXT, we can find the vector representation of the users’ answers to different questions.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 doing Word2Vec, the 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answers2questions 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that share a similar meaning would be clustered together.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WORD vector, we can find a mathematical representation of the whole sentence. With all the “answer vector”, we can have a mathematical representation of the user.</a:t>
            </a: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Once we have the numeral representations of users, we can do clustering to them and find the cultural patterns.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</p:spTree>
    <p:extLst>
      <p:ext uri="{BB962C8B-B14F-4D97-AF65-F5344CB8AC3E}">
        <p14:creationId xmlns:p14="http://schemas.microsoft.com/office/powerpoint/2010/main" val="11273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685" y="1748184"/>
            <a:ext cx="8289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do the sum of the word vectors of every single user, to form a new vector for every user.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K-Means to cluster the results. And plot the result in 2-D.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5" y="2716825"/>
            <a:ext cx="4714352" cy="353576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75574" y="2716825"/>
            <a:ext cx="187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 = 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6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685" y="1748184"/>
            <a:ext cx="8289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do the sum of the word vectors of every single user, to form a new vector for every user.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K-Means to cluster the results. And plot the result in 2-D.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76" y="2716825"/>
            <a:ext cx="4749521" cy="356214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20793" y="2716825"/>
            <a:ext cx="187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 = 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58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685" y="1748184"/>
            <a:ext cx="8289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do the sum of the word vectors of every single user, to form a new vector for every user.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K-Means to cluster the results. And plot the result in 2-D.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41" y="2721848"/>
            <a:ext cx="4739472" cy="35546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3800" y="2721848"/>
            <a:ext cx="187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 = 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67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685" y="1748184"/>
            <a:ext cx="8289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do the sum of the word vectors of every single user, to form a new vector for every user.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K-Means to cluster the results. And plot the result in 2-D.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24" y="508664"/>
            <a:ext cx="580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Word2Vec 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find cultural vector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41" y="2763847"/>
            <a:ext cx="4696871" cy="352265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70018" y="2763847"/>
            <a:ext cx="187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 = 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42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0854" y="2014465"/>
            <a:ext cx="8289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Freshman in python -&gt; Mastered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Freshman in Language Model -&gt; Get a good start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Get familiar with classic KDD 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How to use </a:t>
            </a:r>
            <a:r>
              <a:rPr lang="en-US" altLang="zh-CN" sz="20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ensorflow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Word2Vec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Some basic knowledge in Computational Social Science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1442" y="900550"/>
            <a:ext cx="580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have learned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0854" y="1798425"/>
            <a:ext cx="82895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KDD slices</a:t>
            </a:r>
          </a:p>
          <a:p>
            <a:pPr marL="457200" indent="-457200">
              <a:buAutoNum type="arabicPeriod"/>
            </a:pP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OkCupid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Research Progress and Findings Summary Report, by Lyndon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Hin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-Cheung Chan</a:t>
            </a:r>
          </a:p>
          <a:p>
            <a:pPr marL="457200" indent="-457200">
              <a:buAutoNum type="arabicPeriod"/>
            </a:pP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Foundations 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Statistical Natural Language 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Processing, by Christopher D. Manning &amp;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Hinrich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Schutze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AutoNum type="arabicPeriod"/>
            </a:pP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Neural Probabilistic 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Language Model, by Y </a:t>
            </a:r>
            <a:r>
              <a:rPr lang="en-US" altLang="zh-CN" sz="20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Bengio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R </a:t>
            </a:r>
            <a:r>
              <a:rPr lang="en-US" altLang="zh-CN" sz="20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Ducharme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P Vincent, C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Jauvin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AutoNum type="arabicPeriod"/>
            </a:pP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Computational Social Science, by Claudio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Cioffi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-Revilla</a:t>
            </a:r>
          </a:p>
          <a:p>
            <a:pPr marL="457200" indent="-457200">
              <a:buAutoNum type="arabicPeriod"/>
            </a:pP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Tensorflow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Official Website, 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https://www.tensorflow.org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/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AutoNum type="arabicPeriod"/>
            </a:pPr>
            <a:r>
              <a:rPr lang="en-US" altLang="zh-CN" sz="2000" b="1" dirty="0" err="1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Confluence_Conformity</a:t>
            </a:r>
            <a:r>
              <a:rPr lang="en-US" altLang="zh-CN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Influence in Large </a:t>
            </a:r>
            <a:r>
              <a:rPr lang="en-US" altLang="zh-CN" sz="20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Social, by </a:t>
            </a:r>
            <a:r>
              <a:rPr lang="en-US" altLang="zh-CN" sz="2000" b="1" dirty="0" err="1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Jie</a:t>
            </a:r>
            <a:r>
              <a:rPr lang="en-US" altLang="zh-CN" sz="20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Tang, Sen Wu &amp; </a:t>
            </a:r>
            <a:r>
              <a:rPr lang="en-US" altLang="zh-CN" sz="2000" b="1" dirty="0" err="1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Jimeng</a:t>
            </a:r>
            <a:r>
              <a:rPr lang="en-US" altLang="zh-CN" sz="20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Sun</a:t>
            </a:r>
          </a:p>
          <a:p>
            <a:pPr marL="457200" indent="-457200">
              <a:buAutoNum type="arabicPeriod"/>
            </a:pPr>
            <a:r>
              <a:rPr lang="en-US" altLang="zh-CN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General and Scalable Approach to Mixed Membership </a:t>
            </a:r>
            <a:r>
              <a:rPr lang="en-US" altLang="zh-CN" sz="2000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Clustering, by Frank Lin, William W. Cohen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1442" y="900550"/>
            <a:ext cx="580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Paper Read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53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8259" y="1717262"/>
            <a:ext cx="828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gender-country groups:</a:t>
            </a:r>
          </a:p>
          <a:p>
            <a:endParaRPr lang="en-US" altLang="zh-CN" sz="20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65" y="2191026"/>
            <a:ext cx="6389486" cy="40466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9233" y="760455"/>
            <a:ext cx="569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Previous Work by Lyndon</a:t>
            </a:r>
          </a:p>
        </p:txBody>
      </p:sp>
    </p:spTree>
    <p:extLst>
      <p:ext uri="{BB962C8B-B14F-4D97-AF65-F5344CB8AC3E}">
        <p14:creationId xmlns:p14="http://schemas.microsoft.com/office/powerpoint/2010/main" val="40264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8259" y="1717262"/>
            <a:ext cx="82895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5 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indices pertaining to a cultural 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trait:</a:t>
            </a: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Emotional Openness (EO)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Intellectual-Ambition (IA)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Traditional-Communalism (TC)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Sexual-Romantic Liberalism (SR)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Substance-Use Liberalism (SU)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9233" y="760455"/>
            <a:ext cx="569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Previous Work by Lyndon</a:t>
            </a:r>
          </a:p>
        </p:txBody>
      </p:sp>
    </p:spTree>
    <p:extLst>
      <p:ext uri="{BB962C8B-B14F-4D97-AF65-F5344CB8AC3E}">
        <p14:creationId xmlns:p14="http://schemas.microsoft.com/office/powerpoint/2010/main" val="20232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8259" y="1717262"/>
            <a:ext cx="828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Selected questions pertaining to a cultural trait: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9233" y="760455"/>
            <a:ext cx="569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Previous Work by Lyndon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69" y="2117372"/>
            <a:ext cx="7869829" cy="40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8259" y="1717262"/>
            <a:ext cx="828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Selected questions pertaining to a cultural trait: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9233" y="760455"/>
            <a:ext cx="569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Previous Work by Lyndon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117372"/>
            <a:ext cx="7269024" cy="41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8259" y="1717262"/>
            <a:ext cx="828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5ICC Scores of each gender-country group: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9233" y="760455"/>
            <a:ext cx="569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Previous Work by Lyndon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50" y="2117372"/>
            <a:ext cx="6913992" cy="41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4224" y="2260601"/>
            <a:ext cx="8289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Lyndon’s result shows there are 7 clusters:</a:t>
            </a:r>
          </a:p>
          <a:p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brazil_male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china_male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hongkong_male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japan_male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2000" b="1" dirty="0" err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canada_female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uk_female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usa_female</a:t>
            </a:r>
            <a:endParaRPr lang="en-US" altLang="zh-CN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china_female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hongkong_female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japan_female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en-US" altLang="zh-CN" sz="2000" b="1" dirty="0" err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brazil_female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france_female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Italy_female</a:t>
            </a:r>
            <a:endParaRPr lang="en-US" altLang="zh-CN" sz="20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france_male</a:t>
            </a:r>
            <a:r>
              <a:rPr lang="en-US" altLang="zh-CN" sz="2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italy_male</a:t>
            </a:r>
            <a:endParaRPr lang="en-US" altLang="zh-CN" sz="20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en-US" altLang="zh-CN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germany_male</a:t>
            </a:r>
            <a:r>
              <a:rPr lang="en-US" altLang="zh-CN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germany_femle</a:t>
            </a:r>
            <a:endParaRPr lang="en-US" altLang="zh-CN" sz="2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FC14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en-US" altLang="zh-CN" sz="2000" b="1" dirty="0" err="1" smtClean="0">
                <a:solidFill>
                  <a:srgbClr val="FC14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canada_male</a:t>
            </a:r>
            <a:r>
              <a:rPr lang="en-US" altLang="zh-CN" sz="2000" b="1" dirty="0" smtClean="0">
                <a:solidFill>
                  <a:srgbClr val="FC14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FC14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uk_male</a:t>
            </a:r>
            <a:r>
              <a:rPr lang="en-US" altLang="zh-CN" sz="2000" b="1" dirty="0" smtClean="0">
                <a:solidFill>
                  <a:srgbClr val="FC14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err="1" smtClean="0">
                <a:solidFill>
                  <a:srgbClr val="FC14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usa_male</a:t>
            </a:r>
            <a:endParaRPr lang="en-US" altLang="zh-CN" sz="2000" b="1" dirty="0" smtClean="0">
              <a:solidFill>
                <a:srgbClr val="FC14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233" y="760455"/>
            <a:ext cx="569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Previous Work by Lyndon</a:t>
            </a:r>
          </a:p>
        </p:txBody>
      </p:sp>
    </p:spTree>
    <p:extLst>
      <p:ext uri="{BB962C8B-B14F-4D97-AF65-F5344CB8AC3E}">
        <p14:creationId xmlns:p14="http://schemas.microsoft.com/office/powerpoint/2010/main" val="27743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1024" y="1677505"/>
            <a:ext cx="82895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 though the research showed an acceptable result, there are several places to improve:</a:t>
            </a:r>
          </a:p>
          <a:p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The users are simply divided into 20 gender-country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groups,which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may take the question too easy.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The question samples are manually selected. 3 questions for each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indice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5ICC might be too few.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The 5ICC scores are manually given out, which might be subjective.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For each gender-country group, simply take the average. Average is the simplest way to get estimation of variables, which may lose lot of information.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   Didn’t make use of the users’ personal background (profiles). We may discover a relation between their background and cultural patterns.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876" y="817881"/>
            <a:ext cx="580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weakness in Previous work</a:t>
            </a:r>
          </a:p>
        </p:txBody>
      </p:sp>
    </p:spTree>
    <p:extLst>
      <p:ext uri="{BB962C8B-B14F-4D97-AF65-F5344CB8AC3E}">
        <p14:creationId xmlns:p14="http://schemas.microsoft.com/office/powerpoint/2010/main" val="5929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1454</Words>
  <Application>Microsoft Office PowerPoint</Application>
  <PresentationFormat>全屏显示(4:3)</PresentationFormat>
  <Paragraphs>169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等线</vt:lpstr>
      <vt:lpstr>等线 Light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齐子豪</dc:creator>
  <cp:lastModifiedBy>齐子豪</cp:lastModifiedBy>
  <cp:revision>34</cp:revision>
  <dcterms:created xsi:type="dcterms:W3CDTF">2016-11-20T19:42:14Z</dcterms:created>
  <dcterms:modified xsi:type="dcterms:W3CDTF">2016-11-29T21:30:02Z</dcterms:modified>
</cp:coreProperties>
</file>