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48" r:id="rId2"/>
  </p:sldMasterIdLst>
  <p:notesMasterIdLst>
    <p:notesMasterId r:id="rId5"/>
  </p:notesMasterIdLst>
  <p:handoutMasterIdLst>
    <p:handoutMasterId r:id="rId6"/>
  </p:handoutMasterIdLst>
  <p:sldIdLst>
    <p:sldId id="258" r:id="rId3"/>
    <p:sldId id="259" r:id="rId4"/>
  </p:sldIdLst>
  <p:sldSz cx="7562850" cy="10688638"/>
  <p:notesSz cx="6858000" cy="9144000"/>
  <p:defaultTextStyle>
    <a:defPPr>
      <a:defRPr lang="en-US"/>
    </a:defPPr>
    <a:lvl1pPr marL="0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49773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3" userDrawn="1">
          <p15:clr>
            <a:srgbClr val="A4A3A4"/>
          </p15:clr>
        </p15:guide>
        <p15:guide id="2" pos="2627" userDrawn="1">
          <p15:clr>
            <a:srgbClr val="A4A3A4"/>
          </p15:clr>
        </p15:guide>
        <p15:guide id="3" orient="horz" pos="3367" userDrawn="1">
          <p15:clr>
            <a:srgbClr val="A4A3A4"/>
          </p15:clr>
        </p15:guide>
        <p15:guide id="4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84"/>
    <p:restoredTop sz="96375" autoAdjust="0"/>
  </p:normalViewPr>
  <p:slideViewPr>
    <p:cSldViewPr snapToGrid="0" snapToObjects="1">
      <p:cViewPr varScale="1">
        <p:scale>
          <a:sx n="82" d="100"/>
          <a:sy n="82" d="100"/>
        </p:scale>
        <p:origin x="2832" y="176"/>
      </p:cViewPr>
      <p:guideLst>
        <p:guide orient="horz" pos="3633"/>
        <p:guide pos="2627"/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82806-8399-8048-8BFF-75B15F8EF9BB}" type="datetimeFigureOut">
              <a:rPr lang="en-US" smtClean="0"/>
              <a:t>2/9/21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0F4E6-5A77-EB47-AD64-DF019B1E87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78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18FA2-9A1A-D844-93C5-C8AFD5348D7C}" type="datetimeFigureOut">
              <a:rPr lang="en-US" smtClean="0"/>
              <a:t>2/9/21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57829-F4D8-8847-9577-DC5D19AC6D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77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497739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57829-F4D8-8847-9577-DC5D19AC6D5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888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568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145" y="315119"/>
            <a:ext cx="6766560" cy="10058400"/>
          </a:xfrm>
          <a:prstGeom prst="rect">
            <a:avLst/>
          </a:prstGeom>
        </p:spPr>
        <p:txBody>
          <a:bodyPr vert="horz" lIns="91438" tIns="45718" rIns="91438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4A6C7A-0147-C44F-A20D-E022289E639C}"/>
              </a:ext>
            </a:extLst>
          </p:cNvPr>
          <p:cNvSpPr/>
          <p:nvPr userDrawn="1"/>
        </p:nvSpPr>
        <p:spPr>
          <a:xfrm>
            <a:off x="2555769" y="10380445"/>
            <a:ext cx="2451313" cy="2154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8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Arial" panose="020B0604020202020204" pitchFamily="34" charset="0"/>
              </a:rPr>
              <a:t>Do not</a:t>
            </a:r>
            <a:r>
              <a:rPr lang="en-US" sz="8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Arial" panose="020B0604020202020204" pitchFamily="34" charset="0"/>
              </a:rPr>
              <a:t> upload this exercise worksheet to Canvas.</a:t>
            </a:r>
            <a:endParaRPr lang="en-CA" sz="800" b="1" u="none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1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5718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187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9" indent="-285742" algn="l" defTabSz="45718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7" indent="-228594" algn="l" defTabSz="45718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4" indent="-228594" algn="l" defTabSz="45718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0" indent="-228594" algn="l" defTabSz="45718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27" indent="-228594" algn="l" defTabSz="4571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4" indent="-228594" algn="l" defTabSz="4571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0" indent="-228594" algn="l" defTabSz="4571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87" indent="-228594" algn="l" defTabSz="4571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3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0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7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3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0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7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4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145" y="1188720"/>
            <a:ext cx="6766560" cy="9144000"/>
          </a:xfrm>
          <a:prstGeom prst="rect">
            <a:avLst/>
          </a:prstGeom>
        </p:spPr>
        <p:txBody>
          <a:bodyPr vert="horz" lIns="91438" tIns="45718" rIns="91438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8A7E8BD0-A523-7C46-AE92-8FB03D0C542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425" y="274320"/>
            <a:ext cx="6858000" cy="63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3986" tIns="41993" rIns="83986" bIns="41993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458788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3376613" indent="-3376613">
              <a:tabLst>
                <a:tab pos="6618288" algn="r"/>
              </a:tabLs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(1) ______________________/________________	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Student#: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(1) __________________	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___________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tabLst>
                <a:tab pos="1298575" algn="ctr"/>
                <a:tab pos="2733675" algn="ctr"/>
                <a:tab pos="6446838" algn="r"/>
              </a:tabLst>
            </a:pPr>
            <a:r>
              <a:rPr lang="en-US" sz="550" dirty="0">
                <a:latin typeface="Arial" panose="020B0604020202020204" pitchFamily="34" charset="0"/>
                <a:cs typeface="Arial" panose="020B0604020202020204" pitchFamily="34" charset="0"/>
              </a:rPr>
              <a:t> 	Family/Given (PRINT)	Given/First (PRINT)</a:t>
            </a:r>
            <a:endParaRPr lang="en-GB" sz="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76613" indent="-3376613">
              <a:spcBef>
                <a:spcPts val="600"/>
              </a:spcBef>
              <a:tabLst>
                <a:tab pos="6446838" algn="r"/>
              </a:tabLs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(2) ______________________/________________ 	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Student#: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(2) __________________</a:t>
            </a:r>
            <a:r>
              <a:rPr lang="en-US" sz="1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</a:t>
            </a:r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sec.: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</a:t>
            </a:r>
          </a:p>
          <a:p>
            <a:pPr marL="0" marR="0" lvl="0" indent="0" algn="l" defTabSz="4977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98575" algn="ctr"/>
                <a:tab pos="2733675" algn="ctr"/>
                <a:tab pos="6446838" algn="r"/>
              </a:tabLst>
              <a:defRPr/>
            </a:pPr>
            <a:r>
              <a:rPr lang="en-US" sz="550" dirty="0">
                <a:latin typeface="Arial" panose="020B0604020202020204" pitchFamily="34" charset="0"/>
                <a:cs typeface="Arial" panose="020B0604020202020204" pitchFamily="34" charset="0"/>
              </a:rPr>
              <a:t> 	Family/Given (PRINT)	Given/First (PRINT)</a:t>
            </a:r>
            <a:endParaRPr lang="en-GB" sz="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A160BE-4F1F-FB4F-910F-17BAB3815A97}"/>
              </a:ext>
            </a:extLst>
          </p:cNvPr>
          <p:cNvSpPr/>
          <p:nvPr userDrawn="1"/>
        </p:nvSpPr>
        <p:spPr>
          <a:xfrm>
            <a:off x="2020366" y="912765"/>
            <a:ext cx="3522118" cy="2154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CA" sz="8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NOTE: You are highly encouraged to do this exercise with a partner.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779A56-0940-8B4F-B568-2E5B592E24DF}"/>
              </a:ext>
            </a:extLst>
          </p:cNvPr>
          <p:cNvSpPr txBox="1"/>
          <p:nvPr userDrawn="1"/>
        </p:nvSpPr>
        <p:spPr>
          <a:xfrm>
            <a:off x="2049220" y="10378440"/>
            <a:ext cx="3464410" cy="2154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CA" sz="800" kern="1200" dirty="0">
                <a:solidFill>
                  <a:srgbClr val="000000"/>
                </a:solidFill>
                <a:effectLst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Upload this completed exercise worksheet to Canvas by </a:t>
            </a:r>
            <a:r>
              <a:rPr lang="en-CA" sz="800" b="1" kern="1200" dirty="0">
                <a:solidFill>
                  <a:srgbClr val="000000"/>
                </a:solidFill>
                <a:effectLst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11 p.m. today.</a:t>
            </a:r>
            <a:endParaRPr lang="en-HK" sz="1200" dirty="0">
              <a:effectLst/>
              <a:latin typeface="+mn-lt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69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5718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187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9" indent="-285742" algn="l" defTabSz="45718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7" indent="-228594" algn="l" defTabSz="45718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4" indent="-228594" algn="l" defTabSz="45718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0" indent="-228594" algn="l" defTabSz="45718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27" indent="-228594" algn="l" defTabSz="4571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4" indent="-228594" algn="l" defTabSz="4571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0" indent="-228594" algn="l" defTabSz="4571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87" indent="-228594" algn="l" defTabSz="4571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3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0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7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3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0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7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4" algn="l" defTabSz="457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8145" y="315119"/>
            <a:ext cx="6766560" cy="1384990"/>
          </a:xfr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altLang="zh-TW" sz="1200" b="1" dirty="0"/>
              <a:t>DSAA</a:t>
            </a:r>
            <a:r>
              <a:rPr lang="zh-TW" altLang="en-US" sz="1200" b="1" dirty="0"/>
              <a:t> </a:t>
            </a:r>
            <a:r>
              <a:rPr lang="en-US" altLang="zh-TW" sz="1200" b="1" dirty="0"/>
              <a:t>5012</a:t>
            </a:r>
            <a:endParaRPr lang="en-US" sz="1200" b="1" dirty="0"/>
          </a:p>
          <a:p>
            <a:pPr algn="ctr">
              <a:spcBef>
                <a:spcPts val="0"/>
              </a:spcBef>
            </a:pPr>
            <a:r>
              <a:rPr lang="en-US" sz="1200" b="1" dirty="0"/>
              <a:t>Lecture 4</a:t>
            </a:r>
            <a:r>
              <a:rPr lang="en-US" sz="1200" dirty="0"/>
              <a:t> </a:t>
            </a:r>
            <a:r>
              <a:rPr lang="en-US" sz="1200" b="1" dirty="0">
                <a:cs typeface="Times"/>
              </a:rPr>
              <a:t>Exercises</a:t>
            </a:r>
          </a:p>
          <a:p>
            <a:pPr algn="ctr">
              <a:spcBef>
                <a:spcPts val="0"/>
              </a:spcBef>
              <a:spcAft>
                <a:spcPts val="1800"/>
              </a:spcAft>
            </a:pPr>
            <a:r>
              <a:rPr lang="en-US" sz="1200" b="1" dirty="0"/>
              <a:t>Entity-Relationship (E-R) Model and Database Design</a:t>
            </a:r>
            <a:endParaRPr lang="en-HK" sz="1200" b="1" dirty="0"/>
          </a:p>
          <a:p>
            <a:pPr marL="822960" indent="-822960" algn="just">
              <a:spcBef>
                <a:spcPts val="0"/>
              </a:spcBef>
            </a:pPr>
            <a:r>
              <a:rPr lang="en-US" altLang="zh-CN" sz="1100" b="1" dirty="0">
                <a:solidFill>
                  <a:srgbClr val="000000"/>
                </a:solidFill>
                <a:latin typeface="Arial" panose="020B0604020202020204" pitchFamily="34" charset="0"/>
                <a:ea typeface="SimSun" charset="0"/>
                <a:cs typeface="Arial" panose="020B0604020202020204" pitchFamily="34" charset="0"/>
              </a:rPr>
              <a:t>Exercise 1:	</a:t>
            </a:r>
            <a:r>
              <a:rPr lang="en-US" altLang="zh-CN" sz="1100" dirty="0">
                <a:solidFill>
                  <a:srgbClr val="000000"/>
                </a:solidFill>
                <a:latin typeface="Arial" panose="020B0604020202020204" pitchFamily="34" charset="0"/>
                <a:ea typeface="SimSun" charset="0"/>
                <a:cs typeface="Arial" panose="020B0604020202020204" pitchFamily="34" charset="0"/>
              </a:rPr>
              <a:t>Reduce the university E-R schema to relation schemas. Specify all keys and referential integrity constraints. Do not add any surrogate keys. </a:t>
            </a:r>
            <a:r>
              <a:rPr lang="en-US" altLang="zh-CN" sz="1100" b="1" i="1" u="sng" dirty="0">
                <a:solidFill>
                  <a:srgbClr val="000000"/>
                </a:solidFill>
                <a:latin typeface="Arial" panose="020B0604020202020204" pitchFamily="34" charset="0"/>
                <a:ea typeface="SimSun" charset="0"/>
                <a:cs typeface="Arial" panose="020B0604020202020204" pitchFamily="34" charset="0"/>
              </a:rPr>
              <a:t>Use schema combination where possible to reduce relationships.</a:t>
            </a:r>
            <a:endParaRPr lang="en-HK" sz="1100" b="1" i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4E36A12-26A0-174A-8FC1-6B36E0EE0DAF}"/>
              </a:ext>
            </a:extLst>
          </p:cNvPr>
          <p:cNvGrpSpPr/>
          <p:nvPr/>
        </p:nvGrpSpPr>
        <p:grpSpPr>
          <a:xfrm>
            <a:off x="621253" y="2036273"/>
            <a:ext cx="6320344" cy="3596796"/>
            <a:chOff x="621253" y="2036273"/>
            <a:chExt cx="6320344" cy="3596796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BD86B1EF-A7A4-944E-8A3C-C45BB586E312}"/>
                </a:ext>
              </a:extLst>
            </p:cNvPr>
            <p:cNvGrpSpPr/>
            <p:nvPr/>
          </p:nvGrpSpPr>
          <p:grpSpPr>
            <a:xfrm>
              <a:off x="621253" y="2036273"/>
              <a:ext cx="4953047" cy="3585857"/>
              <a:chOff x="3807890" y="1188720"/>
              <a:chExt cx="4953047" cy="3585857"/>
            </a:xfrm>
          </p:grpSpPr>
          <p:cxnSp>
            <p:nvCxnSpPr>
              <p:cNvPr id="65" name="AutoShape 47">
                <a:extLst>
                  <a:ext uri="{FF2B5EF4-FFF2-40B4-BE49-F238E27FC236}">
                    <a16:creationId xmlns:a16="http://schemas.microsoft.com/office/drawing/2014/main" id="{AA824417-599C-F148-BFDE-0E8EFF822C0E}"/>
                  </a:ext>
                </a:extLst>
              </p:cNvPr>
              <p:cNvCxnSpPr>
                <a:cxnSpLocks noChangeShapeType="1"/>
                <a:stCxn id="66" idx="3"/>
                <a:endCxn id="69" idx="3"/>
              </p:cNvCxnSpPr>
              <p:nvPr/>
            </p:nvCxnSpPr>
            <p:spPr bwMode="auto">
              <a:xfrm flipH="1">
                <a:off x="5157666" y="3063739"/>
                <a:ext cx="1367917" cy="0"/>
              </a:xfrm>
              <a:prstGeom prst="straightConnector1">
                <a:avLst/>
              </a:prstGeom>
              <a:noFill/>
              <a:ln w="6350" cmpd="sng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66" name="Rectangle 5">
                <a:extLst>
                  <a:ext uri="{FF2B5EF4-FFF2-40B4-BE49-F238E27FC236}">
                    <a16:creationId xmlns:a16="http://schemas.microsoft.com/office/drawing/2014/main" id="{575C8786-768C-274C-B082-B3904E430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525583" y="2949439"/>
                <a:ext cx="822960" cy="228600"/>
              </a:xfrm>
              <a:prstGeom prst="rect">
                <a:avLst/>
              </a:prstGeom>
              <a:solidFill>
                <a:schemeClr val="bg1"/>
              </a:solidFill>
              <a:ln w="254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/>
                    <a:cs typeface="Arial Narrow"/>
                  </a:rPr>
                  <a:t>Offering</a:t>
                </a:r>
              </a:p>
            </p:txBody>
          </p:sp>
          <p:cxnSp>
            <p:nvCxnSpPr>
              <p:cNvPr id="67" name="AutoShape 52">
                <a:extLst>
                  <a:ext uri="{FF2B5EF4-FFF2-40B4-BE49-F238E27FC236}">
                    <a16:creationId xmlns:a16="http://schemas.microsoft.com/office/drawing/2014/main" id="{39DCA418-A6FF-0145-81D9-BDD6CF10EC33}"/>
                  </a:ext>
                </a:extLst>
              </p:cNvPr>
              <p:cNvCxnSpPr>
                <a:cxnSpLocks noChangeShapeType="1"/>
                <a:stCxn id="66" idx="2"/>
                <a:endCxn id="68" idx="0"/>
              </p:cNvCxnSpPr>
              <p:nvPr/>
            </p:nvCxnSpPr>
            <p:spPr bwMode="auto">
              <a:xfrm>
                <a:off x="6937063" y="3178039"/>
                <a:ext cx="0" cy="1367938"/>
              </a:xfrm>
              <a:prstGeom prst="straightConnector1">
                <a:avLst/>
              </a:prstGeom>
              <a:noFill/>
              <a:ln w="6350" cmpd="sng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68" name="Rectangle 43">
                <a:extLst>
                  <a:ext uri="{FF2B5EF4-FFF2-40B4-BE49-F238E27FC236}">
                    <a16:creationId xmlns:a16="http://schemas.microsoft.com/office/drawing/2014/main" id="{F7B41C6C-1A3B-894C-82FC-325B24D95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5583" y="4545977"/>
                <a:ext cx="822960" cy="228600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Times"/>
                  </a:rPr>
                  <a:t>Student</a:t>
                </a:r>
              </a:p>
            </p:txBody>
          </p:sp>
          <p:sp>
            <p:nvSpPr>
              <p:cNvPr id="69" name="Rectangle 8">
                <a:extLst>
                  <a:ext uri="{FF2B5EF4-FFF2-40B4-BE49-F238E27FC236}">
                    <a16:creationId xmlns:a16="http://schemas.microsoft.com/office/drawing/2014/main" id="{3EBFB76E-6261-6B4A-9338-1A8C15D0F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706" y="2949439"/>
                <a:ext cx="822960" cy="228600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+mn-cs"/>
                  </a:rPr>
                  <a:t>Staff</a:t>
                </a:r>
              </a:p>
            </p:txBody>
          </p: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0082A009-F532-8D46-BB34-0B1E12854B5F}"/>
                  </a:ext>
                </a:extLst>
              </p:cNvPr>
              <p:cNvGrpSpPr/>
              <p:nvPr/>
            </p:nvGrpSpPr>
            <p:grpSpPr>
              <a:xfrm>
                <a:off x="3807890" y="3637026"/>
                <a:ext cx="1876592" cy="228600"/>
                <a:chOff x="2312060" y="4284672"/>
                <a:chExt cx="1876592" cy="228600"/>
              </a:xfrm>
            </p:grpSpPr>
            <p:sp>
              <p:nvSpPr>
                <p:cNvPr id="128" name="Rectangle 6">
                  <a:extLst>
                    <a:ext uri="{FF2B5EF4-FFF2-40B4-BE49-F238E27FC236}">
                      <a16:creationId xmlns:a16="http://schemas.microsoft.com/office/drawing/2014/main" id="{ACEA09CE-699A-A946-A975-BCF96F417C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65692" y="4284672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+mn-cs"/>
                    </a:rPr>
                    <a:t>TA</a:t>
                  </a:r>
                </a:p>
              </p:txBody>
            </p:sp>
            <p:sp>
              <p:nvSpPr>
                <p:cNvPr id="129" name="Rectangle 43">
                  <a:extLst>
                    <a:ext uri="{FF2B5EF4-FFF2-40B4-BE49-F238E27FC236}">
                      <a16:creationId xmlns:a16="http://schemas.microsoft.com/office/drawing/2014/main" id="{0961D61A-9D87-B441-85A0-3809B448C9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12060" y="4284672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Times"/>
                    </a:rPr>
                    <a:t>Instructor</a:t>
                  </a:r>
                </a:p>
              </p:txBody>
            </p:sp>
          </p:grpSp>
          <p:cxnSp>
            <p:nvCxnSpPr>
              <p:cNvPr id="71" name="AutoShape 51">
                <a:extLst>
                  <a:ext uri="{FF2B5EF4-FFF2-40B4-BE49-F238E27FC236}">
                    <a16:creationId xmlns:a16="http://schemas.microsoft.com/office/drawing/2014/main" id="{BC20568D-8B41-8341-A1F3-0FBB42E1E98B}"/>
                  </a:ext>
                </a:extLst>
              </p:cNvPr>
              <p:cNvCxnSpPr>
                <a:cxnSpLocks noChangeShapeType="1"/>
                <a:stCxn id="66" idx="0"/>
                <a:endCxn id="72" idx="2"/>
              </p:cNvCxnSpPr>
              <p:nvPr/>
            </p:nvCxnSpPr>
            <p:spPr bwMode="auto">
              <a:xfrm flipV="1">
                <a:off x="6937063" y="1576417"/>
                <a:ext cx="0" cy="1373022"/>
              </a:xfrm>
              <a:prstGeom prst="straightConnector1">
                <a:avLst/>
              </a:prstGeom>
              <a:noFill/>
              <a:ln w="635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72" name="Rectangle 43">
                <a:extLst>
                  <a:ext uri="{FF2B5EF4-FFF2-40B4-BE49-F238E27FC236}">
                    <a16:creationId xmlns:a16="http://schemas.microsoft.com/office/drawing/2014/main" id="{864ADA6C-1F77-754A-8890-B212E45F6A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5583" y="1347817"/>
                <a:ext cx="822960" cy="228600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Times"/>
                  </a:rPr>
                  <a:t>Course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15C6958-80AD-3648-BFF1-4105908767C4}"/>
                  </a:ext>
                </a:extLst>
              </p:cNvPr>
              <p:cNvSpPr txBox="1"/>
              <p:nvPr/>
            </p:nvSpPr>
            <p:spPr>
              <a:xfrm>
                <a:off x="7307584" y="1188720"/>
                <a:ext cx="43473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/>
                    <a:cs typeface="Arial Narrow"/>
                  </a:rPr>
                  <a:t>course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A6B68E9-C5D7-864F-9DEF-01B9A783C68B}"/>
                  </a:ext>
                </a:extLst>
              </p:cNvPr>
              <p:cNvSpPr txBox="1"/>
              <p:nvPr/>
            </p:nvSpPr>
            <p:spPr>
              <a:xfrm>
                <a:off x="7307584" y="1524474"/>
                <a:ext cx="6222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/>
                    <a:cs typeface="Arial Narrow"/>
                  </a:rPr>
                  <a:t>prerequisite</a:t>
                </a:r>
              </a:p>
            </p:txBody>
          </p:sp>
          <p:sp>
            <p:nvSpPr>
              <p:cNvPr id="75" name="Rectangle 43">
                <a:extLst>
                  <a:ext uri="{FF2B5EF4-FFF2-40B4-BE49-F238E27FC236}">
                    <a16:creationId xmlns:a16="http://schemas.microsoft.com/office/drawing/2014/main" id="{C6CE4858-AC92-AD48-8168-37BEEEBDC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4706" y="1347817"/>
                <a:ext cx="822960" cy="228600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Times"/>
                  </a:rPr>
                  <a:t>Department</a:t>
                </a:r>
              </a:p>
            </p:txBody>
          </p: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CA9A7C06-CD32-5E46-BF2C-239B55179E8E}"/>
                  </a:ext>
                </a:extLst>
              </p:cNvPr>
              <p:cNvCxnSpPr>
                <a:cxnSpLocks/>
                <a:stCxn id="75" idx="3"/>
                <a:endCxn id="72" idx="1"/>
              </p:cNvCxnSpPr>
              <p:nvPr/>
            </p:nvCxnSpPr>
            <p:spPr bwMode="auto">
              <a:xfrm>
                <a:off x="5157666" y="1462117"/>
                <a:ext cx="1367917" cy="0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DE0679C9-7AAE-2E43-80BB-B5217EB0262F}"/>
                  </a:ext>
                </a:extLst>
              </p:cNvPr>
              <p:cNvCxnSpPr>
                <a:cxnSpLocks/>
                <a:stCxn id="75" idx="2"/>
                <a:endCxn id="69" idx="0"/>
              </p:cNvCxnSpPr>
              <p:nvPr/>
            </p:nvCxnSpPr>
            <p:spPr bwMode="auto">
              <a:xfrm>
                <a:off x="4746186" y="1576417"/>
                <a:ext cx="0" cy="1373022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CF7AD4B-3567-594E-8C28-914396195DBE}"/>
                  </a:ext>
                </a:extLst>
              </p:cNvPr>
              <p:cNvSpPr txBox="1"/>
              <p:nvPr/>
            </p:nvSpPr>
            <p:spPr>
              <a:xfrm>
                <a:off x="6945695" y="2135970"/>
                <a:ext cx="38023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50" dirty="0">
                    <a:latin typeface="Arial Narrow" panose="020B0604020202020204" pitchFamily="34" charset="0"/>
                    <a:cs typeface="Arial Narrow" panose="020B0604020202020204" pitchFamily="34" charset="0"/>
                  </a:rPr>
                  <a:t>Has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C8A2EF1D-EDB5-B145-9015-F3D9B1AC5BEC}"/>
                  </a:ext>
                </a:extLst>
              </p:cNvPr>
              <p:cNvSpPr txBox="1"/>
              <p:nvPr/>
            </p:nvSpPr>
            <p:spPr>
              <a:xfrm>
                <a:off x="7795608" y="1318645"/>
                <a:ext cx="9653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50" dirty="0">
                    <a:latin typeface="Arial Narrow" panose="020B0604020202020204" pitchFamily="34" charset="0"/>
                    <a:cs typeface="Arial Narrow" panose="020B0604020202020204" pitchFamily="34" charset="0"/>
                  </a:rPr>
                  <a:t>HasPrerequisite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BF0FDB4-F75C-E14F-9EE6-7CE2DFBBF447}"/>
                  </a:ext>
                </a:extLst>
              </p:cNvPr>
              <p:cNvSpPr txBox="1"/>
              <p:nvPr/>
            </p:nvSpPr>
            <p:spPr>
              <a:xfrm>
                <a:off x="7088821" y="3735050"/>
                <a:ext cx="61106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50" dirty="0">
                    <a:latin typeface="Arial Narrow" panose="020B0604020202020204" pitchFamily="34" charset="0"/>
                    <a:cs typeface="Arial Narrow" panose="020B0604020202020204" pitchFamily="34" charset="0"/>
                  </a:rPr>
                  <a:t>EnrollsIn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D9E95ED5-BFE9-264B-8CD5-C0EFEB25FC27}"/>
                  </a:ext>
                </a:extLst>
              </p:cNvPr>
              <p:cNvSpPr txBox="1"/>
              <p:nvPr/>
            </p:nvSpPr>
            <p:spPr>
              <a:xfrm>
                <a:off x="5459949" y="2814262"/>
                <a:ext cx="76335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050" dirty="0">
                    <a:latin typeface="Arial Narrow" panose="020B0604020202020204" pitchFamily="34" charset="0"/>
                    <a:cs typeface="Arial Narrow" panose="020B0604020202020204" pitchFamily="34" charset="0"/>
                  </a:rPr>
                  <a:t>AssignedTo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B1D40759-1344-304B-8086-243993F4E599}"/>
                  </a:ext>
                </a:extLst>
              </p:cNvPr>
              <p:cNvSpPr txBox="1"/>
              <p:nvPr/>
            </p:nvSpPr>
            <p:spPr>
              <a:xfrm>
                <a:off x="5599411" y="1209443"/>
                <a:ext cx="4844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050" dirty="0">
                    <a:latin typeface="Arial Narrow" panose="020B0604020202020204" pitchFamily="34" charset="0"/>
                    <a:cs typeface="Arial Narrow" panose="020B0604020202020204" pitchFamily="34" charset="0"/>
                  </a:rPr>
                  <a:t>Offers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E40FC7E2-0892-1846-92A9-BAA0B576D03B}"/>
                  </a:ext>
                </a:extLst>
              </p:cNvPr>
              <p:cNvSpPr txBox="1"/>
              <p:nvPr/>
            </p:nvSpPr>
            <p:spPr>
              <a:xfrm>
                <a:off x="4141606" y="2135970"/>
                <a:ext cx="611065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50" dirty="0">
                    <a:latin typeface="Arial Narrow" panose="020B0604020202020204" pitchFamily="34" charset="0"/>
                    <a:cs typeface="Arial Narrow" panose="020B0604020202020204" pitchFamily="34" charset="0"/>
                  </a:rPr>
                  <a:t>Appoints</a:t>
                </a:r>
              </a:p>
            </p:txBody>
          </p:sp>
          <p:cxnSp>
            <p:nvCxnSpPr>
              <p:cNvPr id="84" name="Elbow Connector 83">
                <a:extLst>
                  <a:ext uri="{FF2B5EF4-FFF2-40B4-BE49-F238E27FC236}">
                    <a16:creationId xmlns:a16="http://schemas.microsoft.com/office/drawing/2014/main" id="{C5AA599A-9AB5-EB42-993F-B5A24386B10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348543" y="1392667"/>
                <a:ext cx="9144" cy="137160"/>
              </a:xfrm>
              <a:prstGeom prst="bentConnector3">
                <a:avLst>
                  <a:gd name="adj1" fmla="val 5354425"/>
                </a:avLst>
              </a:prstGeom>
              <a:solidFill>
                <a:schemeClr val="accent1"/>
              </a:solidFill>
              <a:ln w="6350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2F7D1191-48F2-6943-9AF0-EA5A5A144E1E}"/>
                  </a:ext>
                </a:extLst>
              </p:cNvPr>
              <p:cNvCxnSpPr>
                <a:cxnSpLocks/>
                <a:stCxn id="129" idx="0"/>
              </p:cNvCxnSpPr>
              <p:nvPr/>
            </p:nvCxnSpPr>
            <p:spPr bwMode="auto">
              <a:xfrm flipV="1">
                <a:off x="4219370" y="3178040"/>
                <a:ext cx="274320" cy="458986"/>
              </a:xfrm>
              <a:prstGeom prst="straightConnector1">
                <a:avLst/>
              </a:prstGeom>
              <a:solidFill>
                <a:schemeClr val="accent1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45C6FE01-9EB7-454E-8D12-05A400716D5A}"/>
                  </a:ext>
                </a:extLst>
              </p:cNvPr>
              <p:cNvCxnSpPr>
                <a:cxnSpLocks/>
                <a:stCxn id="128" idx="0"/>
              </p:cNvCxnSpPr>
              <p:nvPr/>
            </p:nvCxnSpPr>
            <p:spPr bwMode="auto">
              <a:xfrm flipH="1" flipV="1">
                <a:off x="4999808" y="3178040"/>
                <a:ext cx="273194" cy="458986"/>
              </a:xfrm>
              <a:prstGeom prst="straightConnector1">
                <a:avLst/>
              </a:prstGeom>
              <a:solidFill>
                <a:schemeClr val="accent1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87" name="Rectangle 43">
                <a:extLst>
                  <a:ext uri="{FF2B5EF4-FFF2-40B4-BE49-F238E27FC236}">
                    <a16:creationId xmlns:a16="http://schemas.microsoft.com/office/drawing/2014/main" id="{285492A4-20C9-9141-AAA4-F2F081055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9903" y="3765996"/>
                <a:ext cx="274320" cy="192024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dirty="0">
                    <a:latin typeface="Arial Narrow" panose="020B0606020202030204" pitchFamily="34" charset="0"/>
                    <a:cs typeface="Times"/>
                  </a:rPr>
                  <a:t>grade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D519170D-8F99-E546-B6CA-131B6AF18DEB}"/>
                  </a:ext>
                </a:extLst>
              </p:cNvPr>
              <p:cNvSpPr txBox="1"/>
              <p:nvPr/>
            </p:nvSpPr>
            <p:spPr>
              <a:xfrm rot="5400000" flipH="1">
                <a:off x="7360073" y="1286240"/>
                <a:ext cx="105798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CA" sz="1400" dirty="0"/>
                  <a:t>⩚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166DEA5E-8E04-C74B-AC7E-E3B359377F29}"/>
                  </a:ext>
                </a:extLst>
              </p:cNvPr>
              <p:cNvSpPr txBox="1"/>
              <p:nvPr/>
            </p:nvSpPr>
            <p:spPr>
              <a:xfrm rot="5400000" flipH="1">
                <a:off x="7360073" y="1423790"/>
                <a:ext cx="105798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CA" sz="1400" dirty="0"/>
                  <a:t>⩚</a:t>
                </a:r>
              </a:p>
            </p:txBody>
          </p:sp>
          <p:sp>
            <p:nvSpPr>
              <p:cNvPr id="90" name="Oval 450">
                <a:extLst>
                  <a:ext uri="{FF2B5EF4-FFF2-40B4-BE49-F238E27FC236}">
                    <a16:creationId xmlns:a16="http://schemas.microsoft.com/office/drawing/2014/main" id="{5B0642BF-9669-AD43-B523-F721D1AE61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7458409" y="1344883"/>
                <a:ext cx="90809" cy="9144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Arial Narrow"/>
                  <a:cs typeface="Arial Narrow"/>
                </a:endParaRPr>
              </a:p>
            </p:txBody>
          </p:sp>
          <p:sp>
            <p:nvSpPr>
              <p:cNvPr id="91" name="Oval 450">
                <a:extLst>
                  <a:ext uri="{FF2B5EF4-FFF2-40B4-BE49-F238E27FC236}">
                    <a16:creationId xmlns:a16="http://schemas.microsoft.com/office/drawing/2014/main" id="{9C2EE9CB-32B9-9E44-AFD9-DAB7F360012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7458409" y="1478779"/>
                <a:ext cx="90809" cy="9144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Arial Narrow"/>
                  <a:cs typeface="Arial Narrow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71D65FE-EF16-594B-9F37-8A183B3E0C53}"/>
                  </a:ext>
                </a:extLst>
              </p:cNvPr>
              <p:cNvSpPr txBox="1"/>
              <p:nvPr/>
            </p:nvSpPr>
            <p:spPr>
              <a:xfrm>
                <a:off x="4366916" y="3418221"/>
                <a:ext cx="75854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disjoint, total</a:t>
                </a:r>
              </a:p>
            </p:txBody>
          </p: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C89572E2-A618-5B40-A8F5-B61239927F94}"/>
                  </a:ext>
                </a:extLst>
              </p:cNvPr>
              <p:cNvGrpSpPr/>
              <p:nvPr/>
            </p:nvGrpSpPr>
            <p:grpSpPr>
              <a:xfrm rot="5400000">
                <a:off x="6910385" y="1617585"/>
                <a:ext cx="53357" cy="91440"/>
                <a:chOff x="8515474" y="2493423"/>
                <a:chExt cx="53357" cy="91440"/>
              </a:xfrm>
            </p:grpSpPr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D19E45DE-2676-5243-89FC-8B72215F6E5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68831" y="2493423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12B45D7A-A0DB-B248-A90F-EA688EDF6F3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15474" y="2493423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00B15166-901D-4943-A6D4-49B544AAFE43}"/>
                  </a:ext>
                </a:extLst>
              </p:cNvPr>
              <p:cNvGrpSpPr/>
              <p:nvPr/>
            </p:nvGrpSpPr>
            <p:grpSpPr>
              <a:xfrm rot="5400000">
                <a:off x="4719507" y="1617584"/>
                <a:ext cx="53358" cy="91440"/>
                <a:chOff x="8515475" y="2490692"/>
                <a:chExt cx="53358" cy="91440"/>
              </a:xfrm>
            </p:grpSpPr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F190ED88-961A-784D-9A0E-D035C53E2E7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68833" y="2490692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2B35D2A7-F72B-0C4C-A3D7-27B9F40CCC3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15475" y="2490692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95" name="Rectangle 26">
                <a:extLst>
                  <a:ext uri="{FF2B5EF4-FFF2-40B4-BE49-F238E27FC236}">
                    <a16:creationId xmlns:a16="http://schemas.microsoft.com/office/drawing/2014/main" id="{41C04856-B8CE-0743-9DB8-14DBFFDECF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5468" y="4383815"/>
                <a:ext cx="121828" cy="16158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+mn-cs"/>
                  </a:rPr>
                  <a:t>60</a:t>
                </a:r>
              </a:p>
            </p:txBody>
          </p:sp>
          <p:sp>
            <p:nvSpPr>
              <p:cNvPr id="96" name="Rectangle 26">
                <a:extLst>
                  <a:ext uri="{FF2B5EF4-FFF2-40B4-BE49-F238E27FC236}">
                    <a16:creationId xmlns:a16="http://schemas.microsoft.com/office/drawing/2014/main" id="{1D51BAE8-7682-1843-A32D-1495F187FC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6382" y="3182196"/>
                <a:ext cx="60914" cy="16158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+mn-cs"/>
                  </a:rPr>
                  <a:t>5</a:t>
                </a:r>
              </a:p>
            </p:txBody>
          </p:sp>
          <p:sp>
            <p:nvSpPr>
              <p:cNvPr id="97" name="Oval 45">
                <a:extLst>
                  <a:ext uri="{FF2B5EF4-FFF2-40B4-BE49-F238E27FC236}">
                    <a16:creationId xmlns:a16="http://schemas.microsoft.com/office/drawing/2014/main" id="{AEC1D980-4B98-E143-8517-72472144F84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91343" y="3286595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98" name="Oval 45">
                <a:extLst>
                  <a:ext uri="{FF2B5EF4-FFF2-40B4-BE49-F238E27FC236}">
                    <a16:creationId xmlns:a16="http://schemas.microsoft.com/office/drawing/2014/main" id="{E6DDBF48-4687-1746-AC71-7204D942796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91343" y="4352330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61D3CE38-7274-804E-9042-02523F18A4E0}"/>
                  </a:ext>
                </a:extLst>
              </p:cNvPr>
              <p:cNvGrpSpPr/>
              <p:nvPr/>
            </p:nvGrpSpPr>
            <p:grpSpPr>
              <a:xfrm>
                <a:off x="5216876" y="1416397"/>
                <a:ext cx="51018" cy="91440"/>
                <a:chOff x="3658475" y="2134482"/>
                <a:chExt cx="51018" cy="91440"/>
              </a:xfrm>
            </p:grpSpPr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CAC7E290-CC83-1C46-81B9-71039CEBBC3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09493" y="2134482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7A81C40E-137D-3147-B737-398FD01DF29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658475" y="2134482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3555B9C5-0127-D246-856B-C9143F52D97C}"/>
                  </a:ext>
                </a:extLst>
              </p:cNvPr>
              <p:cNvGrpSpPr/>
              <p:nvPr/>
            </p:nvGrpSpPr>
            <p:grpSpPr>
              <a:xfrm>
                <a:off x="5111218" y="3010840"/>
                <a:ext cx="245624" cy="105798"/>
                <a:chOff x="509781" y="1076185"/>
                <a:chExt cx="245624" cy="105798"/>
              </a:xfrm>
            </p:grpSpPr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EF01AD62-B006-E842-98A5-91AD69033929}"/>
                    </a:ext>
                  </a:extLst>
                </p:cNvPr>
                <p:cNvSpPr txBox="1"/>
                <p:nvPr/>
              </p:nvSpPr>
              <p:spPr>
                <a:xfrm rot="5400000" flipH="1">
                  <a:off x="564604" y="1021362"/>
                  <a:ext cx="105798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CA" sz="1400" dirty="0"/>
                    <a:t>⩚</a:t>
                  </a:r>
                </a:p>
              </p:txBody>
            </p:sp>
            <p:sp>
              <p:nvSpPr>
                <p:cNvPr id="114" name="Oval 450">
                  <a:extLst>
                    <a:ext uri="{FF2B5EF4-FFF2-40B4-BE49-F238E27FC236}">
                      <a16:creationId xmlns:a16="http://schemas.microsoft.com/office/drawing/2014/main" id="{BC3AB393-E983-DE40-A9BD-D8673E8F489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664280" y="1083364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0D99B351-C2E7-4441-A070-A64F3CABA42D}"/>
                  </a:ext>
                </a:extLst>
              </p:cNvPr>
              <p:cNvGrpSpPr/>
              <p:nvPr/>
            </p:nvGrpSpPr>
            <p:grpSpPr>
              <a:xfrm flipH="1">
                <a:off x="6317798" y="3010840"/>
                <a:ext cx="248799" cy="105798"/>
                <a:chOff x="509781" y="1076185"/>
                <a:chExt cx="248799" cy="105798"/>
              </a:xfrm>
            </p:grpSpPr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B0DD12D2-8874-884F-8F6B-FF1EB18543D7}"/>
                    </a:ext>
                  </a:extLst>
                </p:cNvPr>
                <p:cNvSpPr txBox="1"/>
                <p:nvPr/>
              </p:nvSpPr>
              <p:spPr>
                <a:xfrm rot="5400000" flipH="1">
                  <a:off x="564604" y="1021362"/>
                  <a:ext cx="105798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CA" sz="1400" dirty="0"/>
                    <a:t>⩚</a:t>
                  </a:r>
                </a:p>
              </p:txBody>
            </p:sp>
            <p:sp>
              <p:nvSpPr>
                <p:cNvPr id="112" name="Oval 450">
                  <a:extLst>
                    <a:ext uri="{FF2B5EF4-FFF2-40B4-BE49-F238E27FC236}">
                      <a16:creationId xmlns:a16="http://schemas.microsoft.com/office/drawing/2014/main" id="{CB9BFE29-6A83-4449-A8C8-6D69A206B67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667455" y="1083364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F28D097E-5832-8C4D-976C-9A99ADF29B52}"/>
                  </a:ext>
                </a:extLst>
              </p:cNvPr>
              <p:cNvGrpSpPr/>
              <p:nvPr/>
            </p:nvGrpSpPr>
            <p:grpSpPr>
              <a:xfrm flipH="1">
                <a:off x="6325929" y="1409218"/>
                <a:ext cx="248799" cy="105798"/>
                <a:chOff x="509781" y="1076185"/>
                <a:chExt cx="248799" cy="105798"/>
              </a:xfrm>
            </p:grpSpPr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52DCE64F-2222-424E-B353-D7D5AC7DF661}"/>
                    </a:ext>
                  </a:extLst>
                </p:cNvPr>
                <p:cNvSpPr txBox="1"/>
                <p:nvPr/>
              </p:nvSpPr>
              <p:spPr>
                <a:xfrm rot="5400000" flipH="1">
                  <a:off x="564604" y="1021362"/>
                  <a:ext cx="105798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CA" sz="1400" dirty="0"/>
                    <a:t>⩚</a:t>
                  </a:r>
                </a:p>
              </p:txBody>
            </p:sp>
            <p:sp>
              <p:nvSpPr>
                <p:cNvPr id="110" name="Oval 450">
                  <a:extLst>
                    <a:ext uri="{FF2B5EF4-FFF2-40B4-BE49-F238E27FC236}">
                      <a16:creationId xmlns:a16="http://schemas.microsoft.com/office/drawing/2014/main" id="{600DCB29-32AA-CD4B-B7FE-A4B25269D65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667455" y="1083364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ACDE9BA4-64AE-BB44-B032-A3A2AA0FAC9D}"/>
                  </a:ext>
                </a:extLst>
              </p:cNvPr>
              <p:cNvGrpSpPr/>
              <p:nvPr/>
            </p:nvGrpSpPr>
            <p:grpSpPr>
              <a:xfrm rot="5400000" flipH="1">
                <a:off x="4621787" y="2822063"/>
                <a:ext cx="248799" cy="105798"/>
                <a:chOff x="509781" y="1076185"/>
                <a:chExt cx="248799" cy="105798"/>
              </a:xfrm>
            </p:grpSpPr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5762F287-BBE8-DD46-AF34-4CA5C3CF8DDC}"/>
                    </a:ext>
                  </a:extLst>
                </p:cNvPr>
                <p:cNvSpPr txBox="1"/>
                <p:nvPr/>
              </p:nvSpPr>
              <p:spPr>
                <a:xfrm rot="5400000" flipH="1">
                  <a:off x="564604" y="1021362"/>
                  <a:ext cx="105798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CA" sz="1400" dirty="0"/>
                    <a:t>⩚</a:t>
                  </a:r>
                </a:p>
              </p:txBody>
            </p:sp>
            <p:sp>
              <p:nvSpPr>
                <p:cNvPr id="108" name="Oval 450">
                  <a:extLst>
                    <a:ext uri="{FF2B5EF4-FFF2-40B4-BE49-F238E27FC236}">
                      <a16:creationId xmlns:a16="http://schemas.microsoft.com/office/drawing/2014/main" id="{4D949E37-5F06-D94F-957F-4A329477E1A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667455" y="1083364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14E9D397-FFAF-A849-B1E4-723076FB1689}"/>
                  </a:ext>
                </a:extLst>
              </p:cNvPr>
              <p:cNvGrpSpPr/>
              <p:nvPr/>
            </p:nvGrpSpPr>
            <p:grpSpPr>
              <a:xfrm rot="5400000" flipH="1">
                <a:off x="6812664" y="2812538"/>
                <a:ext cx="248799" cy="105798"/>
                <a:chOff x="509781" y="1076185"/>
                <a:chExt cx="248799" cy="105798"/>
              </a:xfrm>
            </p:grpSpPr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FF5F3564-DBD4-FB40-BBFF-98677F0D0333}"/>
                    </a:ext>
                  </a:extLst>
                </p:cNvPr>
                <p:cNvSpPr txBox="1"/>
                <p:nvPr/>
              </p:nvSpPr>
              <p:spPr>
                <a:xfrm rot="5400000" flipH="1">
                  <a:off x="564604" y="1021362"/>
                  <a:ext cx="105798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CA" sz="1400" dirty="0"/>
                    <a:t>⩚</a:t>
                  </a:r>
                </a:p>
              </p:txBody>
            </p:sp>
            <p:sp>
              <p:nvSpPr>
                <p:cNvPr id="106" name="Oval 450">
                  <a:extLst>
                    <a:ext uri="{FF2B5EF4-FFF2-40B4-BE49-F238E27FC236}">
                      <a16:creationId xmlns:a16="http://schemas.microsoft.com/office/drawing/2014/main" id="{000A26D2-13AE-1E4D-90F1-9E0AF2144F3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667455" y="1083364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</p:grp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B9F676-6B86-764C-BA47-28C57E384311}"/>
                </a:ext>
              </a:extLst>
            </p:cNvPr>
            <p:cNvGrpSpPr/>
            <p:nvPr/>
          </p:nvGrpSpPr>
          <p:grpSpPr>
            <a:xfrm>
              <a:off x="4927286" y="2931695"/>
              <a:ext cx="2014311" cy="2701374"/>
              <a:chOff x="4802479" y="2364307"/>
              <a:chExt cx="2014311" cy="2701374"/>
            </a:xfrm>
          </p:grpSpPr>
          <p:sp>
            <p:nvSpPr>
              <p:cNvPr id="188" name="Rectangle 43">
                <a:extLst>
                  <a:ext uri="{FF2B5EF4-FFF2-40B4-BE49-F238E27FC236}">
                    <a16:creationId xmlns:a16="http://schemas.microsoft.com/office/drawing/2014/main" id="{E81AF651-1B7A-9A4E-9A6A-12297B224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2974" y="2364307"/>
                <a:ext cx="804672" cy="228600"/>
              </a:xfrm>
              <a:prstGeom prst="rect">
                <a:avLst/>
              </a:prstGeom>
              <a:noFill/>
              <a:ln w="254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Times"/>
                  </a:rPr>
                  <a:t>Offering</a:t>
                </a:r>
              </a:p>
            </p:txBody>
          </p:sp>
          <p:sp>
            <p:nvSpPr>
              <p:cNvPr id="189" name="Rectangle 43">
                <a:extLst>
                  <a:ext uri="{FF2B5EF4-FFF2-40B4-BE49-F238E27FC236}">
                    <a16:creationId xmlns:a16="http://schemas.microsoft.com/office/drawing/2014/main" id="{B504D3FA-C18C-A541-82F2-DBAD6572C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93830" y="2588056"/>
                <a:ext cx="822960" cy="457200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t"/>
              <a:lstStyle/>
              <a:p>
                <a:pPr>
                  <a:defRPr/>
                </a:pPr>
                <a:r>
                  <a:rPr lang="en-US" sz="800" u="dash" dirty="0">
                    <a:uFill>
                      <a:solidFill>
                        <a:schemeClr val="tx1"/>
                      </a:solidFill>
                    </a:uFill>
                    <a:latin typeface="Arial Narrow" panose="020B0606020202030204" pitchFamily="34" charset="0"/>
                    <a:cs typeface="Times"/>
                  </a:rPr>
                  <a:t>section</a:t>
                </a:r>
              </a:p>
              <a:p>
                <a:pPr>
                  <a:defRPr/>
                </a:pPr>
                <a:r>
                  <a:rPr lang="en-US" sz="800" u="dash" dirty="0">
                    <a:uFill>
                      <a:solidFill>
                        <a:schemeClr val="tx1"/>
                      </a:solidFill>
                    </a:uFill>
                    <a:latin typeface="Arial Narrow" panose="020B0606020202030204" pitchFamily="34" charset="0"/>
                    <a:cs typeface="Times"/>
                  </a:rPr>
                  <a:t>semester</a:t>
                </a:r>
              </a:p>
              <a:p>
                <a:pPr>
                  <a:defRPr/>
                </a:pPr>
                <a:r>
                  <a:rPr lang="en-US" sz="800" u="dash" dirty="0">
                    <a:uFill>
                      <a:solidFill>
                        <a:schemeClr val="tx1"/>
                      </a:solidFill>
                    </a:uFill>
                    <a:latin typeface="Arial Narrow" panose="020B0606020202030204" pitchFamily="34" charset="0"/>
                    <a:cs typeface="Times"/>
                  </a:rPr>
                  <a:t>year</a:t>
                </a:r>
              </a:p>
            </p:txBody>
          </p: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D49F914E-866E-7544-B2D8-A55DC4719CCE}"/>
                  </a:ext>
                </a:extLst>
              </p:cNvPr>
              <p:cNvGrpSpPr/>
              <p:nvPr/>
            </p:nvGrpSpPr>
            <p:grpSpPr>
              <a:xfrm>
                <a:off x="4802479" y="2846223"/>
                <a:ext cx="822960" cy="680949"/>
                <a:chOff x="342900" y="5596904"/>
                <a:chExt cx="822960" cy="680949"/>
              </a:xfrm>
            </p:grpSpPr>
            <p:sp>
              <p:nvSpPr>
                <p:cNvPr id="182" name="Rectangle 43">
                  <a:extLst>
                    <a:ext uri="{FF2B5EF4-FFF2-40B4-BE49-F238E27FC236}">
                      <a16:creationId xmlns:a16="http://schemas.microsoft.com/office/drawing/2014/main" id="{D154C0EC-7AAD-5549-B4FC-74C29786BB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596904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Times"/>
                    </a:rPr>
                    <a:t>Student</a:t>
                  </a:r>
                </a:p>
              </p:txBody>
            </p:sp>
            <p:sp>
              <p:nvSpPr>
                <p:cNvPr id="183" name="Rectangle 43">
                  <a:extLst>
                    <a:ext uri="{FF2B5EF4-FFF2-40B4-BE49-F238E27FC236}">
                      <a16:creationId xmlns:a16="http://schemas.microsoft.com/office/drawing/2014/main" id="{0C7A1A26-D3EB-554E-BE37-FB9972C384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820653"/>
                  <a:ext cx="822960" cy="4572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t"/>
                <a:lstStyle/>
                <a:p>
                  <a:pPr>
                    <a:defRPr/>
                  </a:pPr>
                  <a:r>
                    <a:rPr lang="en-US" sz="800" u="sng" dirty="0">
                      <a:latin typeface="Arial Narrow" panose="020B0606020202030204" pitchFamily="34" charset="0"/>
                      <a:cs typeface="Times"/>
                    </a:rPr>
                    <a:t>studentId</a:t>
                  </a:r>
                </a:p>
                <a:p>
                  <a:pPr>
                    <a:defRPr/>
                  </a:pPr>
                  <a:r>
                    <a:rPr lang="en-US" sz="800" dirty="0">
                      <a:latin typeface="Arial Narrow" panose="020B0606020202030204" pitchFamily="34" charset="0"/>
                      <a:cs typeface="Times"/>
                    </a:rPr>
                    <a:t>name</a:t>
                  </a:r>
                </a:p>
                <a:p>
                  <a:pPr>
                    <a:defRPr/>
                  </a:pPr>
                  <a:r>
                    <a:rPr lang="en-US" sz="800" dirty="0">
                      <a:latin typeface="Arial Narrow" panose="020B0606020202030204" pitchFamily="34" charset="0"/>
                      <a:cs typeface="Times"/>
                    </a:rPr>
                    <a:t>{major}</a:t>
                  </a:r>
                </a:p>
              </p:txBody>
            </p:sp>
          </p:grp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7C970CC0-8232-3647-AEA5-FEE9B74AAFEA}"/>
                  </a:ext>
                </a:extLst>
              </p:cNvPr>
              <p:cNvGrpSpPr/>
              <p:nvPr/>
            </p:nvGrpSpPr>
            <p:grpSpPr>
              <a:xfrm>
                <a:off x="4802479" y="3755317"/>
                <a:ext cx="822960" cy="543789"/>
                <a:chOff x="1615440" y="5596904"/>
                <a:chExt cx="822960" cy="543789"/>
              </a:xfrm>
            </p:grpSpPr>
            <p:sp>
              <p:nvSpPr>
                <p:cNvPr id="185" name="Rectangle 43">
                  <a:extLst>
                    <a:ext uri="{FF2B5EF4-FFF2-40B4-BE49-F238E27FC236}">
                      <a16:creationId xmlns:a16="http://schemas.microsoft.com/office/drawing/2014/main" id="{2220907E-E04F-AA43-847F-E7940A85EF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5440" y="5596904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Times"/>
                    </a:rPr>
                    <a:t>Department</a:t>
                  </a:r>
                </a:p>
              </p:txBody>
            </p:sp>
            <p:sp>
              <p:nvSpPr>
                <p:cNvPr id="186" name="Rectangle 43">
                  <a:extLst>
                    <a:ext uri="{FF2B5EF4-FFF2-40B4-BE49-F238E27FC236}">
                      <a16:creationId xmlns:a16="http://schemas.microsoft.com/office/drawing/2014/main" id="{91FC9F7C-9618-6C4E-9C04-FC9B08975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5440" y="5820653"/>
                  <a:ext cx="822960" cy="32004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t"/>
                <a:lstStyle/>
                <a:p>
                  <a:pPr>
                    <a:defRPr/>
                  </a:pPr>
                  <a:r>
                    <a:rPr lang="en-US" sz="800" u="sng" dirty="0">
                      <a:latin typeface="Arial Narrow" panose="020B0606020202030204" pitchFamily="34" charset="0"/>
                      <a:cs typeface="Times"/>
                    </a:rPr>
                    <a:t>code</a:t>
                  </a:r>
                </a:p>
                <a:p>
                  <a:pPr>
                    <a:defRPr/>
                  </a:pPr>
                  <a:r>
                    <a:rPr lang="en-US" sz="800" dirty="0">
                      <a:latin typeface="Arial Narrow" panose="020B0606020202030204" pitchFamily="34" charset="0"/>
                      <a:cs typeface="Times"/>
                    </a:rPr>
                    <a:t>name</a:t>
                  </a:r>
                </a:p>
              </p:txBody>
            </p:sp>
          </p:grpSp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C16C898-607D-4941-86D2-3E0CA799B3C5}"/>
                  </a:ext>
                </a:extLst>
              </p:cNvPr>
              <p:cNvGrpSpPr/>
              <p:nvPr/>
            </p:nvGrpSpPr>
            <p:grpSpPr>
              <a:xfrm>
                <a:off x="4802479" y="4521892"/>
                <a:ext cx="822960" cy="543789"/>
                <a:chOff x="2886289" y="5596904"/>
                <a:chExt cx="822960" cy="543789"/>
              </a:xfrm>
            </p:grpSpPr>
            <p:sp>
              <p:nvSpPr>
                <p:cNvPr id="191" name="Rectangle 43">
                  <a:extLst>
                    <a:ext uri="{FF2B5EF4-FFF2-40B4-BE49-F238E27FC236}">
                      <a16:creationId xmlns:a16="http://schemas.microsoft.com/office/drawing/2014/main" id="{2B3F7AC0-9931-8548-9258-6F530CA2BA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6289" y="5596904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Times"/>
                    </a:rPr>
                    <a:t>Course</a:t>
                  </a:r>
                </a:p>
              </p:txBody>
            </p:sp>
            <p:sp>
              <p:nvSpPr>
                <p:cNvPr id="192" name="Rectangle 43">
                  <a:extLst>
                    <a:ext uri="{FF2B5EF4-FFF2-40B4-BE49-F238E27FC236}">
                      <a16:creationId xmlns:a16="http://schemas.microsoft.com/office/drawing/2014/main" id="{BEB1BEDB-290A-AB4A-A47C-7BA0F428A2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6289" y="5820653"/>
                  <a:ext cx="822960" cy="32004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t"/>
                <a:lstStyle/>
                <a:p>
                  <a:pPr>
                    <a:defRPr/>
                  </a:pPr>
                  <a:r>
                    <a:rPr lang="en-US" sz="800" u="sng" dirty="0">
                      <a:latin typeface="Arial Narrow" panose="020B0606020202030204" pitchFamily="34" charset="0"/>
                      <a:cs typeface="Times"/>
                    </a:rPr>
                    <a:t>courseId</a:t>
                  </a:r>
                </a:p>
                <a:p>
                  <a:pPr>
                    <a:defRPr/>
                  </a:pPr>
                  <a:r>
                    <a:rPr lang="en-US" sz="800" dirty="0">
                      <a:latin typeface="Arial Narrow" panose="020B0606020202030204" pitchFamily="34" charset="0"/>
                      <a:cs typeface="Times"/>
                    </a:rPr>
                    <a:t>name</a:t>
                  </a:r>
                </a:p>
              </p:txBody>
            </p:sp>
          </p:grpSp>
          <p:sp>
            <p:nvSpPr>
              <p:cNvPr id="180" name="Rectangle 43">
                <a:extLst>
                  <a:ext uri="{FF2B5EF4-FFF2-40B4-BE49-F238E27FC236}">
                    <a16:creationId xmlns:a16="http://schemas.microsoft.com/office/drawing/2014/main" id="{15A57737-7DBC-7A4D-BE15-E4A6353F1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93830" y="4837081"/>
                <a:ext cx="822960" cy="228600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Times"/>
                  </a:rPr>
                  <a:t>TA</a:t>
                </a:r>
              </a:p>
            </p:txBody>
          </p:sp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90679B52-CF11-5F48-85FC-E30CA9920309}"/>
                  </a:ext>
                </a:extLst>
              </p:cNvPr>
              <p:cNvGrpSpPr/>
              <p:nvPr/>
            </p:nvGrpSpPr>
            <p:grpSpPr>
              <a:xfrm>
                <a:off x="5993830" y="3273401"/>
                <a:ext cx="822960" cy="680949"/>
                <a:chOff x="5434750" y="5596904"/>
                <a:chExt cx="822960" cy="680949"/>
              </a:xfrm>
            </p:grpSpPr>
            <p:sp>
              <p:nvSpPr>
                <p:cNvPr id="194" name="Rectangle 43">
                  <a:extLst>
                    <a:ext uri="{FF2B5EF4-FFF2-40B4-BE49-F238E27FC236}">
                      <a16:creationId xmlns:a16="http://schemas.microsoft.com/office/drawing/2014/main" id="{71D7770D-EB32-E74F-A5F4-6E3B049D64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34750" y="5596904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0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Times"/>
                    </a:rPr>
                    <a:t>Staff</a:t>
                  </a:r>
                </a:p>
              </p:txBody>
            </p:sp>
            <p:sp>
              <p:nvSpPr>
                <p:cNvPr id="195" name="Rectangle 43">
                  <a:extLst>
                    <a:ext uri="{FF2B5EF4-FFF2-40B4-BE49-F238E27FC236}">
                      <a16:creationId xmlns:a16="http://schemas.microsoft.com/office/drawing/2014/main" id="{49847A5F-86DD-7B43-B7AF-62F26CE66C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34750" y="5820653"/>
                  <a:ext cx="822960" cy="4572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t"/>
                <a:lstStyle/>
                <a:p>
                  <a:pPr>
                    <a:defRPr/>
                  </a:pPr>
                  <a:r>
                    <a:rPr lang="en-US" sz="800" u="sng" dirty="0">
                      <a:latin typeface="Arial Narrow" panose="020B0606020202030204" pitchFamily="34" charset="0"/>
                      <a:cs typeface="Times"/>
                    </a:rPr>
                    <a:t>hkid</a:t>
                  </a:r>
                </a:p>
                <a:p>
                  <a:pPr>
                    <a:defRPr/>
                  </a:pPr>
                  <a:r>
                    <a:rPr lang="en-US" sz="800" dirty="0">
                      <a:latin typeface="Arial Narrow" panose="020B0606020202030204" pitchFamily="34" charset="0"/>
                      <a:cs typeface="Times"/>
                    </a:rPr>
                    <a:t>name</a:t>
                  </a:r>
                </a:p>
                <a:p>
                  <a:pPr>
                    <a:defRPr/>
                  </a:pPr>
                  <a:r>
                    <a:rPr lang="en-US" sz="800" dirty="0">
                      <a:latin typeface="Arial Narrow" panose="020B0606020202030204" pitchFamily="34" charset="0"/>
                      <a:cs typeface="Times"/>
                    </a:rPr>
                    <a:t>officeNumber</a:t>
                  </a:r>
                </a:p>
              </p:txBody>
            </p:sp>
          </p:grpSp>
          <p:grpSp>
            <p:nvGrpSpPr>
              <p:cNvPr id="196" name="Group 195">
                <a:extLst>
                  <a:ext uri="{FF2B5EF4-FFF2-40B4-BE49-F238E27FC236}">
                    <a16:creationId xmlns:a16="http://schemas.microsoft.com/office/drawing/2014/main" id="{9060CD9D-9A14-2045-8171-2E044591EA57}"/>
                  </a:ext>
                </a:extLst>
              </p:cNvPr>
              <p:cNvGrpSpPr/>
              <p:nvPr/>
            </p:nvGrpSpPr>
            <p:grpSpPr>
              <a:xfrm>
                <a:off x="5993830" y="4182495"/>
                <a:ext cx="822960" cy="424917"/>
                <a:chOff x="6705600" y="5596904"/>
                <a:chExt cx="822960" cy="424917"/>
              </a:xfrm>
            </p:grpSpPr>
            <p:sp>
              <p:nvSpPr>
                <p:cNvPr id="197" name="Rectangle 43">
                  <a:extLst>
                    <a:ext uri="{FF2B5EF4-FFF2-40B4-BE49-F238E27FC236}">
                      <a16:creationId xmlns:a16="http://schemas.microsoft.com/office/drawing/2014/main" id="{F0E739F8-34A5-E043-8676-E54E223168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600" y="5596904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Times"/>
                    </a:rPr>
                    <a:t>Instructor</a:t>
                  </a:r>
                </a:p>
              </p:txBody>
            </p:sp>
            <p:sp>
              <p:nvSpPr>
                <p:cNvPr id="198" name="Rectangle 43">
                  <a:extLst>
                    <a:ext uri="{FF2B5EF4-FFF2-40B4-BE49-F238E27FC236}">
                      <a16:creationId xmlns:a16="http://schemas.microsoft.com/office/drawing/2014/main" id="{BFDD493A-B62C-A545-8A0B-ACD8EA5612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5600" y="5820653"/>
                  <a:ext cx="822960" cy="201168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t"/>
                <a:lstStyle/>
                <a:p>
                  <a:pPr>
                    <a:defRPr/>
                  </a:pPr>
                  <a:r>
                    <a:rPr lang="en-US" sz="800" dirty="0">
                      <a:latin typeface="Arial Narrow" panose="020B0606020202030204" pitchFamily="34" charset="0"/>
                      <a:cs typeface="Times"/>
                    </a:rPr>
                    <a:t>title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3199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8145" y="1188720"/>
            <a:ext cx="6766560" cy="1384990"/>
          </a:xfr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altLang="zh-TW" sz="1200" b="1" dirty="0"/>
              <a:t>DSAA</a:t>
            </a:r>
            <a:r>
              <a:rPr lang="zh-TW" altLang="en-US" sz="1200" b="1" dirty="0"/>
              <a:t> </a:t>
            </a:r>
            <a:r>
              <a:rPr lang="en-US" altLang="zh-TW" sz="1200" b="1"/>
              <a:t>5012</a:t>
            </a:r>
            <a:endParaRPr lang="en-US" sz="1200" b="1"/>
          </a:p>
          <a:p>
            <a:pPr algn="ctr">
              <a:spcBef>
                <a:spcPts val="0"/>
              </a:spcBef>
            </a:pPr>
            <a:r>
              <a:rPr lang="en-US" sz="1200" b="1" dirty="0"/>
              <a:t>Lecture</a:t>
            </a:r>
            <a:r>
              <a:rPr lang="en-US" sz="1200" dirty="0"/>
              <a:t> 4 </a:t>
            </a:r>
            <a:r>
              <a:rPr lang="en-US" sz="1200" b="1" dirty="0">
                <a:cs typeface="Times"/>
              </a:rPr>
              <a:t>Exercises</a:t>
            </a:r>
          </a:p>
          <a:p>
            <a:pPr algn="ctr">
              <a:spcBef>
                <a:spcPts val="0"/>
              </a:spcBef>
              <a:spcAft>
                <a:spcPts val="1800"/>
              </a:spcAft>
            </a:pPr>
            <a:r>
              <a:rPr lang="en-US" sz="1200" b="1" dirty="0"/>
              <a:t>Entity-Relationship (E-R) Model and Database Design</a:t>
            </a:r>
            <a:endParaRPr lang="en-HK" sz="1200" b="1" dirty="0"/>
          </a:p>
          <a:p>
            <a:pPr marL="822960" indent="-822960" algn="just">
              <a:spcBef>
                <a:spcPts val="0"/>
              </a:spcBef>
            </a:pPr>
            <a:r>
              <a:rPr lang="en-US" altLang="zh-CN" sz="1100" b="1" dirty="0">
                <a:solidFill>
                  <a:srgbClr val="000000"/>
                </a:solidFill>
                <a:latin typeface="Arial" panose="020B0604020202020204" pitchFamily="34" charset="0"/>
                <a:ea typeface="SimSun" charset="0"/>
                <a:cs typeface="Arial" panose="020B0604020202020204" pitchFamily="34" charset="0"/>
              </a:rPr>
              <a:t>Exercise 2:</a:t>
            </a:r>
            <a:r>
              <a:rPr lang="en-US" altLang="zh-CN" sz="1100" dirty="0">
                <a:solidFill>
                  <a:srgbClr val="000000"/>
                </a:solidFill>
                <a:latin typeface="Arial" panose="020B0604020202020204" pitchFamily="34" charset="0"/>
                <a:ea typeface="SimSun" charset="0"/>
                <a:cs typeface="Arial" panose="020B0604020202020204" pitchFamily="34" charset="0"/>
              </a:rPr>
              <a:t>	Reduce the bus company E-R schema to relation schemas. Specify all keys and referential integrity constraints. Do not add any surrogate keys. </a:t>
            </a:r>
            <a:r>
              <a:rPr lang="en-US" altLang="zh-CN" sz="1100" b="1" i="1" u="sng" dirty="0">
                <a:solidFill>
                  <a:srgbClr val="000000"/>
                </a:solidFill>
                <a:latin typeface="Arial" panose="020B0604020202020204" pitchFamily="34" charset="0"/>
                <a:ea typeface="SimSun" charset="0"/>
                <a:cs typeface="Arial" panose="020B0604020202020204" pitchFamily="34" charset="0"/>
              </a:rPr>
              <a:t>Use schema combination where possible to reduce relationships.</a:t>
            </a:r>
            <a:r>
              <a:rPr lang="en-US" b="1" i="1" u="sng" dirty="0"/>
              <a:t> </a:t>
            </a:r>
            <a:endParaRPr lang="en-HK" b="1" i="1" u="sng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8BEB2F-8BF3-9A4C-A226-5F91F611979D}"/>
              </a:ext>
            </a:extLst>
          </p:cNvPr>
          <p:cNvGrpSpPr/>
          <p:nvPr/>
        </p:nvGrpSpPr>
        <p:grpSpPr>
          <a:xfrm>
            <a:off x="1358657" y="2948823"/>
            <a:ext cx="5760328" cy="3439816"/>
            <a:chOff x="1358657" y="2948823"/>
            <a:chExt cx="5760328" cy="343981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C1EBEFB6-2950-3B46-8E9E-8B5858A75340}"/>
                </a:ext>
              </a:extLst>
            </p:cNvPr>
            <p:cNvGrpSpPr/>
            <p:nvPr/>
          </p:nvGrpSpPr>
          <p:grpSpPr>
            <a:xfrm>
              <a:off x="3167723" y="2959279"/>
              <a:ext cx="3951262" cy="3429360"/>
              <a:chOff x="2596369" y="1568505"/>
              <a:chExt cx="3951262" cy="3429360"/>
            </a:xfrm>
          </p:grpSpPr>
          <p:sp>
            <p:nvSpPr>
              <p:cNvPr id="69" name="Rectangle 43">
                <a:extLst>
                  <a:ext uri="{FF2B5EF4-FFF2-40B4-BE49-F238E27FC236}">
                    <a16:creationId xmlns:a16="http://schemas.microsoft.com/office/drawing/2014/main" id="{DAFFEC29-0701-E340-8D3A-8B3912CF5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1353" y="3167999"/>
                <a:ext cx="822960" cy="228600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Times"/>
                  </a:rPr>
                  <a:t>Route</a:t>
                </a:r>
              </a:p>
            </p:txBody>
          </p:sp>
          <p:cxnSp>
            <p:nvCxnSpPr>
              <p:cNvPr id="70" name="AutoShape 47">
                <a:extLst>
                  <a:ext uri="{FF2B5EF4-FFF2-40B4-BE49-F238E27FC236}">
                    <a16:creationId xmlns:a16="http://schemas.microsoft.com/office/drawing/2014/main" id="{D77295BB-E14E-BC4A-A5B1-9797DB88728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3994313" y="3282299"/>
                <a:ext cx="1377258" cy="0"/>
              </a:xfrm>
              <a:prstGeom prst="straightConnector1">
                <a:avLst/>
              </a:prstGeom>
              <a:no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72" name="Rectangle 43">
                <a:extLst>
                  <a:ext uri="{FF2B5EF4-FFF2-40B4-BE49-F238E27FC236}">
                    <a16:creationId xmlns:a16="http://schemas.microsoft.com/office/drawing/2014/main" id="{4B6EC7DD-09C4-AB44-8FEF-A4330CAC5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1571" y="3167999"/>
                <a:ext cx="822960" cy="228600"/>
              </a:xfrm>
              <a:prstGeom prst="rect">
                <a:avLst/>
              </a:prstGeom>
              <a:solidFill>
                <a:schemeClr val="bg1"/>
              </a:solidFill>
              <a:ln w="254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Times"/>
                  </a:rPr>
                  <a:t>Departure</a:t>
                </a:r>
              </a:p>
            </p:txBody>
          </p:sp>
          <p:sp>
            <p:nvSpPr>
              <p:cNvPr id="73" name="Rectangle 43">
                <a:extLst>
                  <a:ext uri="{FF2B5EF4-FFF2-40B4-BE49-F238E27FC236}">
                    <a16:creationId xmlns:a16="http://schemas.microsoft.com/office/drawing/2014/main" id="{AB921F0D-28D0-4C4E-B216-BA7962A86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1571" y="1568505"/>
                <a:ext cx="822960" cy="228600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Times"/>
                  </a:rPr>
                  <a:t>Driver</a:t>
                </a:r>
              </a:p>
            </p:txBody>
          </p:sp>
          <p:cxnSp>
            <p:nvCxnSpPr>
              <p:cNvPr id="74" name="AutoShape 51">
                <a:extLst>
                  <a:ext uri="{FF2B5EF4-FFF2-40B4-BE49-F238E27FC236}">
                    <a16:creationId xmlns:a16="http://schemas.microsoft.com/office/drawing/2014/main" id="{A0B9CEAB-33E7-224D-87C5-678790E00EC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783051" y="3396599"/>
                <a:ext cx="0" cy="1372666"/>
              </a:xfrm>
              <a:prstGeom prst="straightConnector1">
                <a:avLst/>
              </a:prstGeom>
              <a:noFill/>
              <a:ln w="6350" cmpd="sng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75" name="Rectangle 43">
                <a:extLst>
                  <a:ext uri="{FF2B5EF4-FFF2-40B4-BE49-F238E27FC236}">
                    <a16:creationId xmlns:a16="http://schemas.microsoft.com/office/drawing/2014/main" id="{6A99DF2E-29F8-3C44-A812-F137AA089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1571" y="4769265"/>
                <a:ext cx="822960" cy="228600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Times"/>
                  </a:rPr>
                  <a:t>Bus</a:t>
                </a:r>
              </a:p>
            </p:txBody>
          </p: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FEDB3773-B8C1-2B4D-9446-F64C8CB8B4A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83051" y="1797105"/>
                <a:ext cx="0" cy="1370894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B6EA294-453A-1843-AA68-2339DF5E8F47}"/>
                  </a:ext>
                </a:extLst>
              </p:cNvPr>
              <p:cNvSpPr txBox="1"/>
              <p:nvPr/>
            </p:nvSpPr>
            <p:spPr>
              <a:xfrm>
                <a:off x="4233942" y="3026291"/>
                <a:ext cx="89800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050" dirty="0">
                    <a:latin typeface="Arial Narrow" panose="020B0604020202020204" pitchFamily="34" charset="0"/>
                    <a:cs typeface="Arial Narrow" panose="020B0604020202020204" pitchFamily="34" charset="0"/>
                  </a:rPr>
                  <a:t>HasScheduled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7617D42-C7F7-3046-899F-2A5FEBB89E40}"/>
                  </a:ext>
                </a:extLst>
              </p:cNvPr>
              <p:cNvSpPr txBox="1"/>
              <p:nvPr/>
            </p:nvSpPr>
            <p:spPr>
              <a:xfrm>
                <a:off x="5784280" y="3955974"/>
                <a:ext cx="43473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50" dirty="0">
                    <a:latin typeface="Arial Narrow" panose="020B0604020202020204" pitchFamily="34" charset="0"/>
                    <a:cs typeface="Arial Narrow" panose="020B0604020202020204" pitchFamily="34" charset="0"/>
                  </a:rPr>
                  <a:t>Uses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F3F2D69F-2BFB-EA47-B9C3-F75A844394E6}"/>
                  </a:ext>
                </a:extLst>
              </p:cNvPr>
              <p:cNvSpPr txBox="1"/>
              <p:nvPr/>
            </p:nvSpPr>
            <p:spPr>
              <a:xfrm>
                <a:off x="5784280" y="2355594"/>
                <a:ext cx="76335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50" dirty="0">
                    <a:latin typeface="Arial Narrow" panose="020B0604020202020204" pitchFamily="34" charset="0"/>
                    <a:cs typeface="Arial Narrow" panose="020B0604020202020204" pitchFamily="34" charset="0"/>
                  </a:rPr>
                  <a:t>AssignedTo</a:t>
                </a:r>
              </a:p>
            </p:txBody>
          </p: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E4D925A6-C3E2-1C42-AD8D-B4E506D5E752}"/>
                  </a:ext>
                </a:extLst>
              </p:cNvPr>
              <p:cNvGrpSpPr/>
              <p:nvPr/>
            </p:nvGrpSpPr>
            <p:grpSpPr>
              <a:xfrm>
                <a:off x="5733288" y="1856512"/>
                <a:ext cx="95483" cy="127736"/>
                <a:chOff x="5041163" y="3562988"/>
                <a:chExt cx="95483" cy="127736"/>
              </a:xfrm>
            </p:grpSpPr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A5B30A05-F23D-B740-805A-9C627BF75572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5090926" y="3517268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15" name="Oval 450">
                  <a:extLst>
                    <a:ext uri="{FF2B5EF4-FFF2-40B4-BE49-F238E27FC236}">
                      <a16:creationId xmlns:a16="http://schemas.microsoft.com/office/drawing/2014/main" id="{8F7222B9-A85B-B143-829F-FD4F153309E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10800000" flipV="1">
                  <a:off x="5041163" y="3599284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C1349613-1807-7A43-A960-F187AF6F6116}"/>
                  </a:ext>
                </a:extLst>
              </p:cNvPr>
              <p:cNvGrpSpPr/>
              <p:nvPr/>
            </p:nvGrpSpPr>
            <p:grpSpPr>
              <a:xfrm rot="10800000">
                <a:off x="5732972" y="4581460"/>
                <a:ext cx="95800" cy="126936"/>
                <a:chOff x="5045206" y="3562988"/>
                <a:chExt cx="95800" cy="126936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84D264AC-84DC-9A45-970C-DEDEFF50E556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5090926" y="3517268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13" name="Oval 450">
                  <a:extLst>
                    <a:ext uri="{FF2B5EF4-FFF2-40B4-BE49-F238E27FC236}">
                      <a16:creationId xmlns:a16="http://schemas.microsoft.com/office/drawing/2014/main" id="{5B038F37-27D9-6049-8584-C74E1A1BEAE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16200000" flipV="1">
                  <a:off x="5049881" y="3598800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31257CF-B91F-1F4B-9866-C2A0A09F0253}"/>
                  </a:ext>
                </a:extLst>
              </p:cNvPr>
              <p:cNvGrpSpPr/>
              <p:nvPr/>
            </p:nvGrpSpPr>
            <p:grpSpPr>
              <a:xfrm>
                <a:off x="4055726" y="3236579"/>
                <a:ext cx="49930" cy="91440"/>
                <a:chOff x="8515474" y="2491708"/>
                <a:chExt cx="49930" cy="91440"/>
              </a:xfrm>
            </p:grpSpPr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8E2F7570-59C0-4343-8746-A54461CFD4D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65404" y="2491708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0EA3E147-67C6-314B-9630-DDC7DABBE64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15474" y="2491708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83" name="Rectangle 43">
                <a:extLst>
                  <a:ext uri="{FF2B5EF4-FFF2-40B4-BE49-F238E27FC236}">
                    <a16:creationId xmlns:a16="http://schemas.microsoft.com/office/drawing/2014/main" id="{0FE64465-DCAA-7843-9B0A-330947332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1353" y="3167999"/>
                <a:ext cx="822960" cy="228600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Times"/>
                  </a:rPr>
                  <a:t>Route</a:t>
                </a:r>
              </a:p>
            </p:txBody>
          </p:sp>
          <p:sp>
            <p:nvSpPr>
              <p:cNvPr id="84" name="Rectangle 43">
                <a:extLst>
                  <a:ext uri="{FF2B5EF4-FFF2-40B4-BE49-F238E27FC236}">
                    <a16:creationId xmlns:a16="http://schemas.microsoft.com/office/drawing/2014/main" id="{3B688A41-6423-2143-9C5D-4A5223ECC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1353" y="4769265"/>
                <a:ext cx="822960" cy="228600"/>
              </a:xfrm>
              <a:prstGeom prst="rect">
                <a:avLst/>
              </a:prstGeom>
              <a:noFill/>
              <a:ln w="6350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050" dirty="0">
                    <a:latin typeface="Arial Narrow" panose="020B0606020202030204" pitchFamily="34" charset="0"/>
                    <a:cs typeface="Times"/>
                  </a:rPr>
                  <a:t>Station</a:t>
                </a:r>
              </a:p>
            </p:txBody>
          </p: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91126AD3-3B37-A646-BEE7-D351CCB91ACD}"/>
                  </a:ext>
                </a:extLst>
              </p:cNvPr>
              <p:cNvCxnSpPr>
                <a:cxnSpLocks/>
                <a:stCxn id="83" idx="2"/>
                <a:endCxn id="84" idx="0"/>
              </p:cNvCxnSpPr>
              <p:nvPr/>
            </p:nvCxnSpPr>
            <p:spPr bwMode="auto">
              <a:xfrm>
                <a:off x="3582833" y="3396599"/>
                <a:ext cx="0" cy="1372666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6" name="Elbow Connector 85">
                <a:extLst>
                  <a:ext uri="{FF2B5EF4-FFF2-40B4-BE49-F238E27FC236}">
                    <a16:creationId xmlns:a16="http://schemas.microsoft.com/office/drawing/2014/main" id="{7EF72B73-DAB9-C749-81D6-0A30E6FF317D}"/>
                  </a:ext>
                </a:extLst>
              </p:cNvPr>
              <p:cNvCxnSpPr>
                <a:cxnSpLocks/>
                <a:stCxn id="83" idx="1"/>
                <a:endCxn id="84" idx="1"/>
              </p:cNvCxnSpPr>
              <p:nvPr/>
            </p:nvCxnSpPr>
            <p:spPr bwMode="auto">
              <a:xfrm rot="10800000" flipV="1">
                <a:off x="3171353" y="3282299"/>
                <a:ext cx="12700" cy="1601266"/>
              </a:xfrm>
              <a:prstGeom prst="bentConnector3">
                <a:avLst>
                  <a:gd name="adj1" fmla="val 4831575"/>
                </a:avLst>
              </a:prstGeom>
              <a:solidFill>
                <a:schemeClr val="accent1"/>
              </a:solidFill>
              <a:ln w="6350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8E72B0B-BF67-D045-8DF8-4E5A284679A6}"/>
                  </a:ext>
                </a:extLst>
              </p:cNvPr>
              <p:cNvSpPr txBox="1"/>
              <p:nvPr/>
            </p:nvSpPr>
            <p:spPr>
              <a:xfrm>
                <a:off x="2596369" y="3955974"/>
                <a:ext cx="92846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50" dirty="0">
                    <a:latin typeface="Arial Narrow" panose="020B0604020202020204" pitchFamily="34" charset="0"/>
                    <a:cs typeface="Arial Narrow" panose="020B0604020202020204" pitchFamily="34" charset="0"/>
                  </a:rPr>
                  <a:t>HasDestination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F9554B03-1CC0-594A-B42D-E31C573FA15C}"/>
                  </a:ext>
                </a:extLst>
              </p:cNvPr>
              <p:cNvSpPr txBox="1"/>
              <p:nvPr/>
            </p:nvSpPr>
            <p:spPr>
              <a:xfrm>
                <a:off x="3584687" y="3955974"/>
                <a:ext cx="86914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050" dirty="0">
                    <a:latin typeface="Arial Narrow" panose="020B0604020202020204" pitchFamily="34" charset="0"/>
                    <a:cs typeface="Arial Narrow" panose="020B0604020202020204" pitchFamily="34" charset="0"/>
                  </a:rPr>
                  <a:t>HasDeparture</a:t>
                </a:r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BDB6723E-B500-FC46-9319-D85FF8A3ACC3}"/>
                  </a:ext>
                </a:extLst>
              </p:cNvPr>
              <p:cNvGrpSpPr/>
              <p:nvPr/>
            </p:nvGrpSpPr>
            <p:grpSpPr>
              <a:xfrm rot="5400000">
                <a:off x="3462480" y="3420955"/>
                <a:ext cx="245748" cy="105798"/>
                <a:chOff x="5162448" y="3195157"/>
                <a:chExt cx="245748" cy="105798"/>
              </a:xfrm>
            </p:grpSpPr>
            <p:sp>
              <p:nvSpPr>
                <p:cNvPr id="108" name="Oval 450">
                  <a:extLst>
                    <a:ext uri="{FF2B5EF4-FFF2-40B4-BE49-F238E27FC236}">
                      <a16:creationId xmlns:a16="http://schemas.microsoft.com/office/drawing/2014/main" id="{A0C1F925-4C1C-9140-AFF5-0DB700F4BDB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5317071" y="3205509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081E942E-5015-F24A-8143-71A81A3EF7C9}"/>
                    </a:ext>
                  </a:extLst>
                </p:cNvPr>
                <p:cNvSpPr txBox="1"/>
                <p:nvPr/>
              </p:nvSpPr>
              <p:spPr>
                <a:xfrm rot="5400000" flipH="1">
                  <a:off x="5217271" y="3140334"/>
                  <a:ext cx="105798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CA" sz="1400" dirty="0"/>
                    <a:t>⩚</a:t>
                  </a:r>
                </a:p>
              </p:txBody>
            </p: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634153D6-6731-4449-9C90-D2F524F7EFB9}"/>
                  </a:ext>
                </a:extLst>
              </p:cNvPr>
              <p:cNvGrpSpPr/>
              <p:nvPr/>
            </p:nvGrpSpPr>
            <p:grpSpPr>
              <a:xfrm rot="10800000">
                <a:off x="2973423" y="3229401"/>
                <a:ext cx="250900" cy="105798"/>
                <a:chOff x="5157278" y="3192549"/>
                <a:chExt cx="250900" cy="105798"/>
              </a:xfrm>
            </p:grpSpPr>
            <p:sp>
              <p:nvSpPr>
                <p:cNvPr id="106" name="Oval 450">
                  <a:extLst>
                    <a:ext uri="{FF2B5EF4-FFF2-40B4-BE49-F238E27FC236}">
                      <a16:creationId xmlns:a16="http://schemas.microsoft.com/office/drawing/2014/main" id="{5D5CCB6B-796B-9B4D-BFFB-07D1905AA14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5317053" y="3202334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AFD607F2-2D76-B841-8D5F-EE489CC3133D}"/>
                    </a:ext>
                  </a:extLst>
                </p:cNvPr>
                <p:cNvSpPr txBox="1"/>
                <p:nvPr/>
              </p:nvSpPr>
              <p:spPr>
                <a:xfrm rot="5400000" flipH="1">
                  <a:off x="5212101" y="3137726"/>
                  <a:ext cx="105798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CA" sz="1400" dirty="0"/>
                    <a:t>⩚</a:t>
                  </a:r>
                </a:p>
              </p:txBody>
            </p: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16CE5EF7-388D-DE4A-ADA2-D334948A6219}"/>
                  </a:ext>
                </a:extLst>
              </p:cNvPr>
              <p:cNvGrpSpPr/>
              <p:nvPr/>
            </p:nvGrpSpPr>
            <p:grpSpPr>
              <a:xfrm>
                <a:off x="3069590" y="4837845"/>
                <a:ext cx="42918" cy="91440"/>
                <a:chOff x="8628348" y="2491708"/>
                <a:chExt cx="42918" cy="91440"/>
              </a:xfrm>
            </p:grpSpPr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6434F1C3-D8E6-9047-B84A-44F608BC5C1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71266" y="2491708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5534D1F2-5C67-8941-92B1-66096087E10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28348" y="2491708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277CD177-1AE1-FC4B-8349-8DEF0190E912}"/>
                  </a:ext>
                </a:extLst>
              </p:cNvPr>
              <p:cNvGrpSpPr/>
              <p:nvPr/>
            </p:nvGrpSpPr>
            <p:grpSpPr>
              <a:xfrm rot="16200000">
                <a:off x="3555941" y="4635469"/>
                <a:ext cx="53784" cy="91440"/>
                <a:chOff x="8515474" y="2492516"/>
                <a:chExt cx="53784" cy="91440"/>
              </a:xfrm>
            </p:grpSpPr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30FBB8FE-667A-D744-B8B0-2D746692F86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69258" y="2492516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2D9F5523-042A-8E4A-B65D-BE43FA6DF12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15474" y="2492516"/>
                  <a:ext cx="0" cy="9144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03E27749-1BB9-7D4E-9B58-57D6BDBDD969}"/>
                  </a:ext>
                </a:extLst>
              </p:cNvPr>
              <p:cNvGrpSpPr/>
              <p:nvPr/>
            </p:nvGrpSpPr>
            <p:grpSpPr>
              <a:xfrm rot="16200000" flipH="1">
                <a:off x="5658652" y="3429690"/>
                <a:ext cx="248799" cy="105798"/>
                <a:chOff x="509781" y="1076185"/>
                <a:chExt cx="248799" cy="105798"/>
              </a:xfrm>
            </p:grpSpPr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E3944D53-68E4-704D-A5B6-BD61A3FBC333}"/>
                    </a:ext>
                  </a:extLst>
                </p:cNvPr>
                <p:cNvSpPr txBox="1"/>
                <p:nvPr/>
              </p:nvSpPr>
              <p:spPr>
                <a:xfrm rot="5400000" flipH="1">
                  <a:off x="564604" y="1021362"/>
                  <a:ext cx="105798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CA" sz="1400" dirty="0"/>
                    <a:t>⩚</a:t>
                  </a:r>
                </a:p>
              </p:txBody>
            </p:sp>
            <p:sp>
              <p:nvSpPr>
                <p:cNvPr id="101" name="Oval 450">
                  <a:extLst>
                    <a:ext uri="{FF2B5EF4-FFF2-40B4-BE49-F238E27FC236}">
                      <a16:creationId xmlns:a16="http://schemas.microsoft.com/office/drawing/2014/main" id="{AED32FA9-8E09-3849-9E8D-E9EE2D255CF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667455" y="1083364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FFE6C0B4-43BA-064D-B4CC-2CE68F39D861}"/>
                  </a:ext>
                </a:extLst>
              </p:cNvPr>
              <p:cNvGrpSpPr/>
              <p:nvPr/>
            </p:nvGrpSpPr>
            <p:grpSpPr>
              <a:xfrm rot="5400000" flipH="1">
                <a:off x="5658652" y="3032205"/>
                <a:ext cx="248799" cy="105798"/>
                <a:chOff x="509781" y="1076185"/>
                <a:chExt cx="248799" cy="105798"/>
              </a:xfrm>
            </p:grpSpPr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18522F8B-A84C-D447-8270-5EA611A458C7}"/>
                    </a:ext>
                  </a:extLst>
                </p:cNvPr>
                <p:cNvSpPr txBox="1"/>
                <p:nvPr/>
              </p:nvSpPr>
              <p:spPr>
                <a:xfrm rot="5400000" flipH="1">
                  <a:off x="564604" y="1021362"/>
                  <a:ext cx="105798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CA" sz="1400" dirty="0"/>
                    <a:t>⩚</a:t>
                  </a:r>
                </a:p>
              </p:txBody>
            </p:sp>
            <p:sp>
              <p:nvSpPr>
                <p:cNvPr id="99" name="Oval 450">
                  <a:extLst>
                    <a:ext uri="{FF2B5EF4-FFF2-40B4-BE49-F238E27FC236}">
                      <a16:creationId xmlns:a16="http://schemas.microsoft.com/office/drawing/2014/main" id="{FD2D47A3-79A4-124E-A072-F36B569792C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667455" y="1083364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4C546700-956C-F446-A906-4966A79650C1}"/>
                  </a:ext>
                </a:extLst>
              </p:cNvPr>
              <p:cNvGrpSpPr/>
              <p:nvPr/>
            </p:nvGrpSpPr>
            <p:grpSpPr>
              <a:xfrm flipH="1">
                <a:off x="5166351" y="3229400"/>
                <a:ext cx="248799" cy="105798"/>
                <a:chOff x="509781" y="1076185"/>
                <a:chExt cx="248799" cy="105798"/>
              </a:xfrm>
            </p:grpSpPr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93B80369-98B9-BA4B-B58E-F265A99D171B}"/>
                    </a:ext>
                  </a:extLst>
                </p:cNvPr>
                <p:cNvSpPr txBox="1"/>
                <p:nvPr/>
              </p:nvSpPr>
              <p:spPr>
                <a:xfrm rot="5400000" flipH="1">
                  <a:off x="564604" y="1021362"/>
                  <a:ext cx="105798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CA" sz="1400" dirty="0"/>
                    <a:t>⩚</a:t>
                  </a:r>
                </a:p>
              </p:txBody>
            </p:sp>
            <p:sp>
              <p:nvSpPr>
                <p:cNvPr id="97" name="Oval 450">
                  <a:extLst>
                    <a:ext uri="{FF2B5EF4-FFF2-40B4-BE49-F238E27FC236}">
                      <a16:creationId xmlns:a16="http://schemas.microsoft.com/office/drawing/2014/main" id="{0A2126B2-EDD8-0740-B851-58976663742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 flipV="1">
                  <a:off x="667455" y="1083364"/>
                  <a:ext cx="90809" cy="91440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Arial Narrow"/>
                    <a:cs typeface="Arial Narrow"/>
                  </a:endParaRPr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C60B36B-A119-3A44-A40E-BA672239CE06}"/>
                </a:ext>
              </a:extLst>
            </p:cNvPr>
            <p:cNvGrpSpPr/>
            <p:nvPr/>
          </p:nvGrpSpPr>
          <p:grpSpPr>
            <a:xfrm>
              <a:off x="1358657" y="2948823"/>
              <a:ext cx="3552262" cy="1268985"/>
              <a:chOff x="901261" y="2812343"/>
              <a:chExt cx="3552262" cy="1268985"/>
            </a:xfrm>
          </p:grpSpPr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DEA5A2E9-6DC8-CF44-9C95-A116E3656CE9}"/>
                  </a:ext>
                </a:extLst>
              </p:cNvPr>
              <p:cNvGrpSpPr/>
              <p:nvPr/>
            </p:nvGrpSpPr>
            <p:grpSpPr>
              <a:xfrm>
                <a:off x="901261" y="2822035"/>
                <a:ext cx="822960" cy="429768"/>
                <a:chOff x="342900" y="5572166"/>
                <a:chExt cx="822960" cy="429768"/>
              </a:xfrm>
            </p:grpSpPr>
            <p:sp>
              <p:nvSpPr>
                <p:cNvPr id="177" name="Rectangle 43">
                  <a:extLst>
                    <a:ext uri="{FF2B5EF4-FFF2-40B4-BE49-F238E27FC236}">
                      <a16:creationId xmlns:a16="http://schemas.microsoft.com/office/drawing/2014/main" id="{84F49A5F-4A8E-6542-970E-77AADABB1E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572166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Times"/>
                    </a:rPr>
                    <a:t>Route</a:t>
                  </a:r>
                </a:p>
              </p:txBody>
            </p:sp>
            <p:sp>
              <p:nvSpPr>
                <p:cNvPr id="178" name="Rectangle 43">
                  <a:extLst>
                    <a:ext uri="{FF2B5EF4-FFF2-40B4-BE49-F238E27FC236}">
                      <a16:creationId xmlns:a16="http://schemas.microsoft.com/office/drawing/2014/main" id="{545FCDED-603F-9942-8459-69F77B8DA3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800766"/>
                  <a:ext cx="822960" cy="201168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t"/>
                <a:lstStyle/>
                <a:p>
                  <a:pPr>
                    <a:defRPr/>
                  </a:pPr>
                  <a:r>
                    <a:rPr lang="en-US" sz="800" u="sng" dirty="0">
                      <a:latin typeface="Arial Narrow" panose="020B0606020202030204" pitchFamily="34" charset="0"/>
                      <a:cs typeface="Times"/>
                    </a:rPr>
                    <a:t>routeNo</a:t>
                  </a:r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B8B0C276-C1E7-1649-AF30-51572B9BC6EC}"/>
                  </a:ext>
                </a:extLst>
              </p:cNvPr>
              <p:cNvGrpSpPr/>
              <p:nvPr/>
            </p:nvGrpSpPr>
            <p:grpSpPr>
              <a:xfrm>
                <a:off x="2265912" y="2822035"/>
                <a:ext cx="822960" cy="429768"/>
                <a:chOff x="342900" y="5572166"/>
                <a:chExt cx="822960" cy="429768"/>
              </a:xfrm>
            </p:grpSpPr>
            <p:sp>
              <p:nvSpPr>
                <p:cNvPr id="175" name="Rectangle 43">
                  <a:extLst>
                    <a:ext uri="{FF2B5EF4-FFF2-40B4-BE49-F238E27FC236}">
                      <a16:creationId xmlns:a16="http://schemas.microsoft.com/office/drawing/2014/main" id="{01B51B11-2A77-0244-8725-25C28F988C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572166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Times"/>
                    </a:rPr>
                    <a:t>Departure</a:t>
                  </a:r>
                </a:p>
              </p:txBody>
            </p:sp>
            <p:sp>
              <p:nvSpPr>
                <p:cNvPr id="176" name="Rectangle 43">
                  <a:extLst>
                    <a:ext uri="{FF2B5EF4-FFF2-40B4-BE49-F238E27FC236}">
                      <a16:creationId xmlns:a16="http://schemas.microsoft.com/office/drawing/2014/main" id="{50C69672-66EC-974B-8145-8456F810D8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800766"/>
                  <a:ext cx="822960" cy="201168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t"/>
                <a:lstStyle/>
                <a:p>
                  <a:pPr>
                    <a:defRPr/>
                  </a:pPr>
                  <a:r>
                    <a:rPr lang="en-US" sz="800" u="dash" dirty="0">
                      <a:uFill>
                        <a:solidFill>
                          <a:schemeClr val="tx1"/>
                        </a:solidFill>
                      </a:uFill>
                      <a:latin typeface="Arial Narrow" panose="020B0606020202030204" pitchFamily="34" charset="0"/>
                      <a:cs typeface="Times"/>
                    </a:rPr>
                    <a:t>time</a:t>
                  </a:r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91C16DAD-96F1-4241-9BBC-C915DF1A5231}"/>
                  </a:ext>
                </a:extLst>
              </p:cNvPr>
              <p:cNvGrpSpPr/>
              <p:nvPr/>
            </p:nvGrpSpPr>
            <p:grpSpPr>
              <a:xfrm>
                <a:off x="3630563" y="2812343"/>
                <a:ext cx="822960" cy="685800"/>
                <a:chOff x="342900" y="5572166"/>
                <a:chExt cx="822960" cy="685800"/>
              </a:xfrm>
            </p:grpSpPr>
            <p:sp>
              <p:nvSpPr>
                <p:cNvPr id="173" name="Rectangle 43">
                  <a:extLst>
                    <a:ext uri="{FF2B5EF4-FFF2-40B4-BE49-F238E27FC236}">
                      <a16:creationId xmlns:a16="http://schemas.microsoft.com/office/drawing/2014/main" id="{D7FF3502-D3BC-474D-BFAF-70CB68674F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572166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Times"/>
                    </a:rPr>
                    <a:t>Driver</a:t>
                  </a:r>
                </a:p>
              </p:txBody>
            </p:sp>
            <p:sp>
              <p:nvSpPr>
                <p:cNvPr id="174" name="Rectangle 43">
                  <a:extLst>
                    <a:ext uri="{FF2B5EF4-FFF2-40B4-BE49-F238E27FC236}">
                      <a16:creationId xmlns:a16="http://schemas.microsoft.com/office/drawing/2014/main" id="{7F01D4DA-889E-2F44-B114-E28760222C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800766"/>
                  <a:ext cx="822960" cy="4572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t"/>
                <a:lstStyle/>
                <a:p>
                  <a:pPr>
                    <a:defRPr/>
                  </a:pPr>
                  <a:r>
                    <a:rPr lang="en-US" sz="800" u="sng" dirty="0">
                      <a:latin typeface="Arial Narrow" panose="020B0606020202030204" pitchFamily="34" charset="0"/>
                      <a:cs typeface="Times"/>
                    </a:rPr>
                    <a:t>empId</a:t>
                  </a:r>
                </a:p>
                <a:p>
                  <a:pPr>
                    <a:defRPr/>
                  </a:pPr>
                  <a:r>
                    <a:rPr lang="en-US" sz="800" dirty="0">
                      <a:latin typeface="Arial Narrow" panose="020B0606020202030204" pitchFamily="34" charset="0"/>
                      <a:cs typeface="Times"/>
                    </a:rPr>
                    <a:t>name</a:t>
                  </a:r>
                </a:p>
                <a:p>
                  <a:pPr>
                    <a:defRPr/>
                  </a:pPr>
                  <a:r>
                    <a:rPr lang="en-US" sz="800" dirty="0">
                      <a:latin typeface="Arial Narrow" panose="020B0606020202030204" pitchFamily="34" charset="0"/>
                      <a:cs typeface="Times"/>
                    </a:rPr>
                    <a:t>phoneNo</a:t>
                  </a:r>
                </a:p>
              </p:txBody>
            </p:sp>
          </p:grp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951758BA-80D7-7149-B9B1-1F1A0E099EC1}"/>
                  </a:ext>
                </a:extLst>
              </p:cNvPr>
              <p:cNvGrpSpPr/>
              <p:nvPr/>
            </p:nvGrpSpPr>
            <p:grpSpPr>
              <a:xfrm>
                <a:off x="901261" y="3532688"/>
                <a:ext cx="822960" cy="548640"/>
                <a:chOff x="342900" y="5572166"/>
                <a:chExt cx="822960" cy="548640"/>
              </a:xfrm>
            </p:grpSpPr>
            <p:sp>
              <p:nvSpPr>
                <p:cNvPr id="171" name="Rectangle 43">
                  <a:extLst>
                    <a:ext uri="{FF2B5EF4-FFF2-40B4-BE49-F238E27FC236}">
                      <a16:creationId xmlns:a16="http://schemas.microsoft.com/office/drawing/2014/main" id="{20F8D857-12C0-ED4F-ADC3-0D41937C28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572166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Times"/>
                    </a:rPr>
                    <a:t>Bus</a:t>
                  </a:r>
                </a:p>
              </p:txBody>
            </p:sp>
            <p:sp>
              <p:nvSpPr>
                <p:cNvPr id="172" name="Rectangle 43">
                  <a:extLst>
                    <a:ext uri="{FF2B5EF4-FFF2-40B4-BE49-F238E27FC236}">
                      <a16:creationId xmlns:a16="http://schemas.microsoft.com/office/drawing/2014/main" id="{35932993-5FE0-644B-BB64-2D54BB34AB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800766"/>
                  <a:ext cx="822960" cy="32004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t"/>
                <a:lstStyle/>
                <a:p>
                  <a:pPr>
                    <a:defRPr/>
                  </a:pPr>
                  <a:r>
                    <a:rPr lang="en-US" sz="800" u="sng" dirty="0">
                      <a:latin typeface="Arial Narrow" panose="020B0606020202030204" pitchFamily="34" charset="0"/>
                      <a:cs typeface="Times"/>
                    </a:rPr>
                    <a:t>licenseNo</a:t>
                  </a:r>
                </a:p>
                <a:p>
                  <a:pPr>
                    <a:defRPr/>
                  </a:pPr>
                  <a:r>
                    <a:rPr lang="en-US" sz="800" dirty="0">
                      <a:latin typeface="Arial Narrow" panose="020B0606020202030204" pitchFamily="34" charset="0"/>
                      <a:cs typeface="Times"/>
                    </a:rPr>
                    <a:t>maxSeating</a:t>
                  </a:r>
                </a:p>
              </p:txBody>
            </p:sp>
          </p:grpSp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1429617E-931A-7349-9157-789B84FE5898}"/>
                  </a:ext>
                </a:extLst>
              </p:cNvPr>
              <p:cNvGrpSpPr/>
              <p:nvPr/>
            </p:nvGrpSpPr>
            <p:grpSpPr>
              <a:xfrm>
                <a:off x="2265912" y="3532688"/>
                <a:ext cx="822960" cy="429768"/>
                <a:chOff x="342900" y="5572166"/>
                <a:chExt cx="822960" cy="429768"/>
              </a:xfrm>
            </p:grpSpPr>
            <p:sp>
              <p:nvSpPr>
                <p:cNvPr id="169" name="Rectangle 43">
                  <a:extLst>
                    <a:ext uri="{FF2B5EF4-FFF2-40B4-BE49-F238E27FC236}">
                      <a16:creationId xmlns:a16="http://schemas.microsoft.com/office/drawing/2014/main" id="{D387577A-3B7B-8F48-AB54-853C1C2400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572166"/>
                  <a:ext cx="822960" cy="228600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050" dirty="0">
                      <a:latin typeface="Arial Narrow" panose="020B0606020202030204" pitchFamily="34" charset="0"/>
                      <a:cs typeface="Times"/>
                    </a:rPr>
                    <a:t>Station</a:t>
                  </a:r>
                </a:p>
              </p:txBody>
            </p:sp>
            <p:sp>
              <p:nvSpPr>
                <p:cNvPr id="170" name="Rectangle 43">
                  <a:extLst>
                    <a:ext uri="{FF2B5EF4-FFF2-40B4-BE49-F238E27FC236}">
                      <a16:creationId xmlns:a16="http://schemas.microsoft.com/office/drawing/2014/main" id="{8DEFEF13-9136-BB40-824B-2710404FDB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900" y="5800766"/>
                  <a:ext cx="822960" cy="201168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t"/>
                <a:lstStyle/>
                <a:p>
                  <a:pPr>
                    <a:defRPr/>
                  </a:pPr>
                  <a:r>
                    <a:rPr lang="en-US" sz="800" u="sng" dirty="0">
                      <a:latin typeface="Arial Narrow" panose="020B0606020202030204" pitchFamily="34" charset="0"/>
                      <a:cs typeface="Times"/>
                    </a:rPr>
                    <a:t>name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994925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 xmlns:p="http://schemas.openxmlformats.org/presentationml/2006/main" xmlns:r="http://schemas.openxmlformats.org/officeDocument/2006/relationships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r="http://schemas.openxmlformats.org/officeDocument/2006/relationships" xmlns:p="http://schemas.openxmlformats.org/presentationml/2006/main"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182</Words>
  <Application>Microsoft Macintosh PowerPoint</Application>
  <PresentationFormat>Custom</PresentationFormat>
  <Paragraphs>85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1_Office Theme</vt:lpstr>
      <vt:lpstr>Office Theme</vt:lpstr>
      <vt:lpstr>PowerPoint Presentation</vt:lpstr>
      <vt:lpstr>PowerPoint Presentation</vt:lpstr>
    </vt:vector>
  </TitlesOfParts>
  <Company>The Hong Kong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Lochovsky</dc:creator>
  <cp:lastModifiedBy>Lei CHEN</cp:lastModifiedBy>
  <cp:revision>270</cp:revision>
  <cp:lastPrinted>2016-10-07T09:38:55Z</cp:lastPrinted>
  <dcterms:created xsi:type="dcterms:W3CDTF">2012-12-12T13:16:52Z</dcterms:created>
  <dcterms:modified xsi:type="dcterms:W3CDTF">2021-02-09T04:49:35Z</dcterms:modified>
</cp:coreProperties>
</file>