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5.xml" ContentType="application/vnd.openxmlformats-officedocument.presentationml.tags+xml"/>
  <Override PartName="/ppt/notesSlides/notesSlide22.xml" ContentType="application/vnd.openxmlformats-officedocument.presentationml.notesSlide+xml"/>
  <Override PartName="/ppt/tags/tag6.xml" ContentType="application/vnd.openxmlformats-officedocument.presentationml.tags+xml"/>
  <Override PartName="/ppt/notesSlides/notesSlide23.xml" ContentType="application/vnd.openxmlformats-officedocument.presentationml.notesSlide+xml"/>
  <Override PartName="/ppt/tags/tag7.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8" r:id="rId1"/>
  </p:sldMasterIdLst>
  <p:notesMasterIdLst>
    <p:notesMasterId r:id="rId29"/>
  </p:notesMasterIdLst>
  <p:handoutMasterIdLst>
    <p:handoutMasterId r:id="rId30"/>
  </p:handoutMasterIdLst>
  <p:sldIdLst>
    <p:sldId id="256" r:id="rId2"/>
    <p:sldId id="338" r:id="rId3"/>
    <p:sldId id="339" r:id="rId4"/>
    <p:sldId id="340" r:id="rId5"/>
    <p:sldId id="349" r:id="rId6"/>
    <p:sldId id="341" r:id="rId7"/>
    <p:sldId id="343" r:id="rId8"/>
    <p:sldId id="260" r:id="rId9"/>
    <p:sldId id="324" r:id="rId10"/>
    <p:sldId id="335" r:id="rId11"/>
    <p:sldId id="337" r:id="rId12"/>
    <p:sldId id="354" r:id="rId13"/>
    <p:sldId id="306" r:id="rId14"/>
    <p:sldId id="355" r:id="rId15"/>
    <p:sldId id="356" r:id="rId16"/>
    <p:sldId id="357" r:id="rId17"/>
    <p:sldId id="307" r:id="rId18"/>
    <p:sldId id="300" r:id="rId19"/>
    <p:sldId id="274" r:id="rId20"/>
    <p:sldId id="301" r:id="rId21"/>
    <p:sldId id="313" r:id="rId22"/>
    <p:sldId id="314" r:id="rId23"/>
    <p:sldId id="305" r:id="rId24"/>
    <p:sldId id="304" r:id="rId25"/>
    <p:sldId id="302" r:id="rId26"/>
    <p:sldId id="258" r:id="rId27"/>
    <p:sldId id="359" r:id="rId28"/>
  </p:sldIdLst>
  <p:sldSz cx="9144000" cy="6858000" type="screen4x3"/>
  <p:notesSz cx="9296400" cy="6881813"/>
  <p:embeddedFontLst>
    <p:embeddedFont>
      <p:font typeface="Franklin Gothic Book" pitchFamily="34" charset="0"/>
      <p:regular r:id="rId31"/>
      <p:italic r:id="rId32"/>
    </p:embeddedFont>
    <p:embeddedFont>
      <p:font typeface="Perpetua" pitchFamily="18" charset="0"/>
      <p:regular r:id="rId33"/>
      <p:bold r:id="rId34"/>
      <p:italic r:id="rId35"/>
      <p:boldItalic r:id="rId36"/>
    </p:embeddedFont>
    <p:embeddedFont>
      <p:font typeface="Wingdings 2" pitchFamily="18" charset="2"/>
      <p:regular r:id="rId37"/>
    </p:embeddedFont>
    <p:embeddedFont>
      <p:font typeface="Calibri" pitchFamily="34" charset="0"/>
      <p:regular r:id="rId38"/>
      <p:bold r:id="rId39"/>
      <p:italic r:id="rId40"/>
      <p:boldItalic r:id="rId41"/>
    </p:embeddedFont>
    <p:embeddedFont>
      <p:font typeface="ＭＳ Ｐゴシック" pitchFamily="34" charset="-128"/>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FFFF"/>
    <a:srgbClr val="000099"/>
    <a:srgbClr val="5DD5FF"/>
    <a:srgbClr val="FF9900"/>
    <a:srgbClr val="004376"/>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91" autoAdjust="0"/>
    <p:restoredTop sz="80586" autoAdjust="0"/>
  </p:normalViewPr>
  <p:slideViewPr>
    <p:cSldViewPr>
      <p:cViewPr>
        <p:scale>
          <a:sx n="50" d="100"/>
          <a:sy n="50" d="100"/>
        </p:scale>
        <p:origin x="-1474" y="-17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111" d="100"/>
          <a:sy n="111" d="100"/>
        </p:scale>
        <p:origin x="-444" y="-96"/>
      </p:cViewPr>
      <p:guideLst>
        <p:guide orient="horz" pos="2168"/>
        <p:guide pos="29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44091"/>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5265810" y="0"/>
            <a:ext cx="4028440" cy="344091"/>
          </a:xfrm>
          <a:prstGeom prst="rect">
            <a:avLst/>
          </a:prstGeom>
        </p:spPr>
        <p:txBody>
          <a:bodyPr vert="horz" lIns="92446" tIns="46223" rIns="92446" bIns="46223" rtlCol="0"/>
          <a:lstStyle>
            <a:lvl1pPr algn="r">
              <a:defRPr sz="1200"/>
            </a:lvl1pPr>
          </a:lstStyle>
          <a:p>
            <a:fld id="{6EA82BD2-E05C-469B-AD5D-A34F1BC6F4C3}" type="datetimeFigureOut">
              <a:rPr lang="en-US" smtClean="0"/>
              <a:pPr/>
              <a:t>3/27/2013</a:t>
            </a:fld>
            <a:endParaRPr lang="en-US" dirty="0"/>
          </a:p>
        </p:txBody>
      </p:sp>
      <p:sp>
        <p:nvSpPr>
          <p:cNvPr id="4" name="Footer Placeholder 3"/>
          <p:cNvSpPr>
            <a:spLocks noGrp="1"/>
          </p:cNvSpPr>
          <p:nvPr>
            <p:ph type="ftr" sz="quarter" idx="2"/>
          </p:nvPr>
        </p:nvSpPr>
        <p:spPr>
          <a:xfrm>
            <a:off x="1" y="6536528"/>
            <a:ext cx="4028440" cy="344091"/>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810" y="6536528"/>
            <a:ext cx="4028440" cy="344091"/>
          </a:xfrm>
          <a:prstGeom prst="rect">
            <a:avLst/>
          </a:prstGeom>
        </p:spPr>
        <p:txBody>
          <a:bodyPr vert="horz" lIns="92446" tIns="46223" rIns="92446" bIns="46223" rtlCol="0" anchor="b"/>
          <a:lstStyle>
            <a:lvl1pPr algn="r">
              <a:defRPr sz="1200"/>
            </a:lvl1pPr>
          </a:lstStyle>
          <a:p>
            <a:fld id="{CE7D8B64-B06F-4934-B82E-9020B0C83277}" type="slidenum">
              <a:rPr lang="en-US" smtClean="0"/>
              <a:pPr/>
              <a:t>‹#›</a:t>
            </a:fld>
            <a:endParaRPr lang="en-US" dirty="0"/>
          </a:p>
        </p:txBody>
      </p:sp>
    </p:spTree>
    <p:extLst>
      <p:ext uri="{BB962C8B-B14F-4D97-AF65-F5344CB8AC3E}">
        <p14:creationId xmlns:p14="http://schemas.microsoft.com/office/powerpoint/2010/main" val="2655730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513" cy="34432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64744" y="0"/>
            <a:ext cx="4029511" cy="344326"/>
          </a:xfrm>
          <a:prstGeom prst="rect">
            <a:avLst/>
          </a:prstGeom>
        </p:spPr>
        <p:txBody>
          <a:bodyPr vert="horz" lIns="91440" tIns="45720" rIns="91440" bIns="45720" rtlCol="0"/>
          <a:lstStyle>
            <a:lvl1pPr algn="r">
              <a:defRPr sz="1200"/>
            </a:lvl1pPr>
          </a:lstStyle>
          <a:p>
            <a:fld id="{5BEE9366-B4E3-4DBA-BA83-9EBAFBEE0327}" type="datetimeFigureOut">
              <a:rPr lang="en-US" smtClean="0"/>
              <a:t>3/27/2013</a:t>
            </a:fld>
            <a:endParaRPr lang="en-US" dirty="0"/>
          </a:p>
        </p:txBody>
      </p:sp>
      <p:sp>
        <p:nvSpPr>
          <p:cNvPr id="4" name="Slide Image Placeholder 3"/>
          <p:cNvSpPr>
            <a:spLocks noGrp="1" noRot="1" noChangeAspect="1"/>
          </p:cNvSpPr>
          <p:nvPr>
            <p:ph type="sldImg" idx="2"/>
          </p:nvPr>
        </p:nvSpPr>
        <p:spPr>
          <a:xfrm>
            <a:off x="2927350" y="515938"/>
            <a:ext cx="3443288" cy="25812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30712" y="3269332"/>
            <a:ext cx="7437119" cy="309658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36312"/>
            <a:ext cx="4029513" cy="34432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4744" y="6536312"/>
            <a:ext cx="4029511" cy="344326"/>
          </a:xfrm>
          <a:prstGeom prst="rect">
            <a:avLst/>
          </a:prstGeom>
        </p:spPr>
        <p:txBody>
          <a:bodyPr vert="horz" lIns="91440" tIns="45720" rIns="91440" bIns="45720" rtlCol="0" anchor="b"/>
          <a:lstStyle>
            <a:lvl1pPr algn="r">
              <a:defRPr sz="1200"/>
            </a:lvl1pPr>
          </a:lstStyle>
          <a:p>
            <a:fld id="{7797F567-24D5-4832-AE9C-A2531BE17E6D}" type="slidenum">
              <a:rPr lang="en-US" smtClean="0"/>
              <a:t>‹#›</a:t>
            </a:fld>
            <a:endParaRPr lang="en-US" dirty="0"/>
          </a:p>
        </p:txBody>
      </p:sp>
    </p:spTree>
    <p:extLst>
      <p:ext uri="{BB962C8B-B14F-4D97-AF65-F5344CB8AC3E}">
        <p14:creationId xmlns:p14="http://schemas.microsoft.com/office/powerpoint/2010/main" val="443580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7F567-24D5-4832-AE9C-A2531BE17E6D}" type="slidenum">
              <a:rPr lang="en-US" smtClean="0"/>
              <a:t>1</a:t>
            </a:fld>
            <a:endParaRPr lang="en-US" dirty="0"/>
          </a:p>
        </p:txBody>
      </p:sp>
    </p:spTree>
    <p:extLst>
      <p:ext uri="{BB962C8B-B14F-4D97-AF65-F5344CB8AC3E}">
        <p14:creationId xmlns:p14="http://schemas.microsoft.com/office/powerpoint/2010/main" val="858512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7F567-24D5-4832-AE9C-A2531BE17E6D}" type="slidenum">
              <a:rPr lang="en-US" smtClean="0"/>
              <a:t>10</a:t>
            </a:fld>
            <a:endParaRPr lang="en-US" dirty="0"/>
          </a:p>
        </p:txBody>
      </p:sp>
    </p:spTree>
    <p:extLst>
      <p:ext uri="{BB962C8B-B14F-4D97-AF65-F5344CB8AC3E}">
        <p14:creationId xmlns:p14="http://schemas.microsoft.com/office/powerpoint/2010/main" val="914377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7F567-24D5-4832-AE9C-A2531BE17E6D}" type="slidenum">
              <a:rPr lang="en-US" smtClean="0"/>
              <a:t>11</a:t>
            </a:fld>
            <a:endParaRPr lang="en-US" dirty="0"/>
          </a:p>
        </p:txBody>
      </p:sp>
    </p:spTree>
    <p:extLst>
      <p:ext uri="{BB962C8B-B14F-4D97-AF65-F5344CB8AC3E}">
        <p14:creationId xmlns:p14="http://schemas.microsoft.com/office/powerpoint/2010/main" val="4293173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7F567-24D5-4832-AE9C-A2531BE17E6D}" type="slidenum">
              <a:rPr lang="en-US" smtClean="0"/>
              <a:t>12</a:t>
            </a:fld>
            <a:endParaRPr lang="en-US" dirty="0"/>
          </a:p>
        </p:txBody>
      </p:sp>
    </p:spTree>
    <p:extLst>
      <p:ext uri="{BB962C8B-B14F-4D97-AF65-F5344CB8AC3E}">
        <p14:creationId xmlns:p14="http://schemas.microsoft.com/office/powerpoint/2010/main" val="4293173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7F567-24D5-4832-AE9C-A2531BE17E6D}" type="slidenum">
              <a:rPr lang="en-US" smtClean="0"/>
              <a:t>13</a:t>
            </a:fld>
            <a:endParaRPr lang="en-US" dirty="0"/>
          </a:p>
        </p:txBody>
      </p:sp>
    </p:spTree>
    <p:extLst>
      <p:ext uri="{BB962C8B-B14F-4D97-AF65-F5344CB8AC3E}">
        <p14:creationId xmlns:p14="http://schemas.microsoft.com/office/powerpoint/2010/main" val="252794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7F567-24D5-4832-AE9C-A2531BE17E6D}" type="slidenum">
              <a:rPr lang="en-US" smtClean="0"/>
              <a:t>14</a:t>
            </a:fld>
            <a:endParaRPr lang="en-US" dirty="0"/>
          </a:p>
        </p:txBody>
      </p:sp>
    </p:spTree>
    <p:extLst>
      <p:ext uri="{BB962C8B-B14F-4D97-AF65-F5344CB8AC3E}">
        <p14:creationId xmlns:p14="http://schemas.microsoft.com/office/powerpoint/2010/main" val="292470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7F567-24D5-4832-AE9C-A2531BE17E6D}" type="slidenum">
              <a:rPr lang="en-US" smtClean="0"/>
              <a:t>15</a:t>
            </a:fld>
            <a:endParaRPr lang="en-US" dirty="0"/>
          </a:p>
        </p:txBody>
      </p:sp>
    </p:spTree>
    <p:extLst>
      <p:ext uri="{BB962C8B-B14F-4D97-AF65-F5344CB8AC3E}">
        <p14:creationId xmlns:p14="http://schemas.microsoft.com/office/powerpoint/2010/main" val="292470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7F567-24D5-4832-AE9C-A2531BE17E6D}" type="slidenum">
              <a:rPr lang="en-US" smtClean="0"/>
              <a:t>16</a:t>
            </a:fld>
            <a:endParaRPr lang="en-US" dirty="0"/>
          </a:p>
        </p:txBody>
      </p:sp>
    </p:spTree>
    <p:extLst>
      <p:ext uri="{BB962C8B-B14F-4D97-AF65-F5344CB8AC3E}">
        <p14:creationId xmlns:p14="http://schemas.microsoft.com/office/powerpoint/2010/main" val="292470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7F567-24D5-4832-AE9C-A2531BE17E6D}" type="slidenum">
              <a:rPr lang="en-US" smtClean="0"/>
              <a:t>17</a:t>
            </a:fld>
            <a:endParaRPr lang="en-US" dirty="0"/>
          </a:p>
        </p:txBody>
      </p:sp>
    </p:spTree>
    <p:extLst>
      <p:ext uri="{BB962C8B-B14F-4D97-AF65-F5344CB8AC3E}">
        <p14:creationId xmlns:p14="http://schemas.microsoft.com/office/powerpoint/2010/main" val="1260923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7F567-24D5-4832-AE9C-A2531BE17E6D}" type="slidenum">
              <a:rPr lang="en-US" smtClean="0"/>
              <a:t>18</a:t>
            </a:fld>
            <a:endParaRPr lang="en-US" dirty="0"/>
          </a:p>
        </p:txBody>
      </p:sp>
    </p:spTree>
    <p:extLst>
      <p:ext uri="{BB962C8B-B14F-4D97-AF65-F5344CB8AC3E}">
        <p14:creationId xmlns:p14="http://schemas.microsoft.com/office/powerpoint/2010/main" val="2498087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Adding an extra packet header to support </a:t>
            </a:r>
            <a:r>
              <a:rPr lang="en-US" altLang="zh-CN" sz="1200" b="0" i="0" u="none" strike="noStrike" kern="1200" baseline="0" dirty="0" smtClean="0">
                <a:solidFill>
                  <a:schemeClr val="tx1"/>
                </a:solidFill>
                <a:latin typeface="+mn-lt"/>
                <a:ea typeface="+mn-ea"/>
                <a:cs typeface="+mn-cs"/>
              </a:rPr>
              <a:t>Seawall prevents the use of widely-used NIC offloads, and this leads to increased CPU overhead and decreased throughput. To be immediately deployable without performance degradation, Seawall steals bits from existing packet headers, that is, it encodes information in parts of the packet that are unused or predictable and hence can be restored by the shim at the receiver.</a:t>
            </a:r>
            <a:endParaRPr lang="en-US" dirty="0"/>
          </a:p>
        </p:txBody>
      </p:sp>
      <p:sp>
        <p:nvSpPr>
          <p:cNvPr id="4" name="Slide Number Placeholder 3"/>
          <p:cNvSpPr>
            <a:spLocks noGrp="1"/>
          </p:cNvSpPr>
          <p:nvPr>
            <p:ph type="sldNum" sz="quarter" idx="10"/>
          </p:nvPr>
        </p:nvSpPr>
        <p:spPr/>
        <p:txBody>
          <a:bodyPr/>
          <a:lstStyle/>
          <a:p>
            <a:fld id="{7797F567-24D5-4832-AE9C-A2531BE17E6D}" type="slidenum">
              <a:rPr lang="en-US" smtClean="0"/>
              <a:t>19</a:t>
            </a:fld>
            <a:endParaRPr lang="en-US" dirty="0"/>
          </a:p>
        </p:txBody>
      </p:sp>
    </p:spTree>
    <p:extLst>
      <p:ext uri="{BB962C8B-B14F-4D97-AF65-F5344CB8AC3E}">
        <p14:creationId xmlns:p14="http://schemas.microsoft.com/office/powerpoint/2010/main" val="2385407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7F567-24D5-4832-AE9C-A2531BE17E6D}"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4114960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7F567-24D5-4832-AE9C-A2531BE17E6D}" type="slidenum">
              <a:rPr lang="en-US" smtClean="0"/>
              <a:t>20</a:t>
            </a:fld>
            <a:endParaRPr lang="en-US" dirty="0"/>
          </a:p>
        </p:txBody>
      </p:sp>
    </p:spTree>
    <p:extLst>
      <p:ext uri="{BB962C8B-B14F-4D97-AF65-F5344CB8AC3E}">
        <p14:creationId xmlns:p14="http://schemas.microsoft.com/office/powerpoint/2010/main" val="1116750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7F567-24D5-4832-AE9C-A2531BE17E6D}" type="slidenum">
              <a:rPr lang="en-US" smtClean="0"/>
              <a:t>21</a:t>
            </a:fld>
            <a:endParaRPr lang="en-US" dirty="0"/>
          </a:p>
        </p:txBody>
      </p:sp>
    </p:spTree>
    <p:extLst>
      <p:ext uri="{BB962C8B-B14F-4D97-AF65-F5344CB8AC3E}">
        <p14:creationId xmlns:p14="http://schemas.microsoft.com/office/powerpoint/2010/main" val="1349754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7F567-24D5-4832-AE9C-A2531BE17E6D}" type="slidenum">
              <a:rPr lang="en-US" smtClean="0"/>
              <a:t>22</a:t>
            </a:fld>
            <a:endParaRPr lang="en-US" dirty="0"/>
          </a:p>
        </p:txBody>
      </p:sp>
    </p:spTree>
    <p:extLst>
      <p:ext uri="{BB962C8B-B14F-4D97-AF65-F5344CB8AC3E}">
        <p14:creationId xmlns:p14="http://schemas.microsoft.com/office/powerpoint/2010/main" val="600111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7F567-24D5-4832-AE9C-A2531BE17E6D}" type="slidenum">
              <a:rPr lang="en-US" smtClean="0"/>
              <a:t>23</a:t>
            </a:fld>
            <a:endParaRPr lang="en-US" dirty="0"/>
          </a:p>
        </p:txBody>
      </p:sp>
    </p:spTree>
    <p:extLst>
      <p:ext uri="{BB962C8B-B14F-4D97-AF65-F5344CB8AC3E}">
        <p14:creationId xmlns:p14="http://schemas.microsoft.com/office/powerpoint/2010/main" val="1471666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7F567-24D5-4832-AE9C-A2531BE17E6D}" type="slidenum">
              <a:rPr lang="en-US" smtClean="0"/>
              <a:t>24</a:t>
            </a:fld>
            <a:endParaRPr lang="en-US" dirty="0"/>
          </a:p>
        </p:txBody>
      </p:sp>
    </p:spTree>
    <p:extLst>
      <p:ext uri="{BB962C8B-B14F-4D97-AF65-F5344CB8AC3E}">
        <p14:creationId xmlns:p14="http://schemas.microsoft.com/office/powerpoint/2010/main" val="30061530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7F567-24D5-4832-AE9C-A2531BE17E6D}" type="slidenum">
              <a:rPr lang="en-US" smtClean="0"/>
              <a:t>25</a:t>
            </a:fld>
            <a:endParaRPr lang="en-US" dirty="0"/>
          </a:p>
        </p:txBody>
      </p:sp>
    </p:spTree>
    <p:extLst>
      <p:ext uri="{BB962C8B-B14F-4D97-AF65-F5344CB8AC3E}">
        <p14:creationId xmlns:p14="http://schemas.microsoft.com/office/powerpoint/2010/main" val="4062619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7F567-24D5-4832-AE9C-A2531BE17E6D}" type="slidenum">
              <a:rPr lang="en-US" smtClean="0"/>
              <a:t>26</a:t>
            </a:fld>
            <a:endParaRPr lang="en-US" dirty="0"/>
          </a:p>
        </p:txBody>
      </p:sp>
    </p:spTree>
    <p:extLst>
      <p:ext uri="{BB962C8B-B14F-4D97-AF65-F5344CB8AC3E}">
        <p14:creationId xmlns:p14="http://schemas.microsoft.com/office/powerpoint/2010/main" val="2571579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7131B2-E3D3-4ACB-A550-7999E2CB1BCC}"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46252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7F567-24D5-4832-AE9C-A2531BE17E6D}"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360758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7F567-24D5-4832-AE9C-A2531BE17E6D}" type="slidenum">
              <a:rPr lang="en-US" smtClean="0"/>
              <a:t>5</a:t>
            </a:fld>
            <a:endParaRPr lang="en-US" dirty="0"/>
          </a:p>
        </p:txBody>
      </p:sp>
    </p:spTree>
    <p:extLst>
      <p:ext uri="{BB962C8B-B14F-4D97-AF65-F5344CB8AC3E}">
        <p14:creationId xmlns:p14="http://schemas.microsoft.com/office/powerpoint/2010/main" val="1071735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7F567-24D5-4832-AE9C-A2531BE17E6D}" type="slidenum">
              <a:rPr lang="en-US" smtClean="0"/>
              <a:t>6</a:t>
            </a:fld>
            <a:endParaRPr lang="en-US" dirty="0"/>
          </a:p>
        </p:txBody>
      </p:sp>
    </p:spTree>
    <p:extLst>
      <p:ext uri="{BB962C8B-B14F-4D97-AF65-F5344CB8AC3E}">
        <p14:creationId xmlns:p14="http://schemas.microsoft.com/office/powerpoint/2010/main" val="2294036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7F567-24D5-4832-AE9C-A2531BE17E6D}" type="slidenum">
              <a:rPr lang="en-US" smtClean="0"/>
              <a:t>7</a:t>
            </a:fld>
            <a:endParaRPr lang="en-US" dirty="0"/>
          </a:p>
        </p:txBody>
      </p:sp>
    </p:spTree>
    <p:extLst>
      <p:ext uri="{BB962C8B-B14F-4D97-AF65-F5344CB8AC3E}">
        <p14:creationId xmlns:p14="http://schemas.microsoft.com/office/powerpoint/2010/main" val="3085262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7F567-24D5-4832-AE9C-A2531BE17E6D}" type="slidenum">
              <a:rPr lang="en-US" smtClean="0"/>
              <a:t>8</a:t>
            </a:fld>
            <a:endParaRPr lang="en-US" dirty="0"/>
          </a:p>
        </p:txBody>
      </p:sp>
    </p:spTree>
    <p:extLst>
      <p:ext uri="{BB962C8B-B14F-4D97-AF65-F5344CB8AC3E}">
        <p14:creationId xmlns:p14="http://schemas.microsoft.com/office/powerpoint/2010/main" val="2467670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7F567-24D5-4832-AE9C-A2531BE17E6D}" type="slidenum">
              <a:rPr lang="en-US" smtClean="0"/>
              <a:t>9</a:t>
            </a:fld>
            <a:endParaRPr lang="en-US" dirty="0"/>
          </a:p>
        </p:txBody>
      </p:sp>
    </p:spTree>
    <p:extLst>
      <p:ext uri="{BB962C8B-B14F-4D97-AF65-F5344CB8AC3E}">
        <p14:creationId xmlns:p14="http://schemas.microsoft.com/office/powerpoint/2010/main" val="92540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699CB88-5E1A-4FAC-892A-60949ACB1F6F}" type="datetimeFigureOut">
              <a:rPr lang="en-US" smtClean="0"/>
              <a:pPr/>
              <a:t>3/27/2013</a:t>
            </a:fld>
            <a:endParaRPr lang="en-US" dirty="0"/>
          </a:p>
        </p:txBody>
      </p:sp>
      <p:sp>
        <p:nvSpPr>
          <p:cNvPr id="17" name="Footer Placeholder 16"/>
          <p:cNvSpPr>
            <a:spLocks noGrp="1"/>
          </p:cNvSpPr>
          <p:nvPr>
            <p:ph type="ftr" sz="quarter" idx="11"/>
          </p:nvPr>
        </p:nvSpPr>
        <p:spPr/>
        <p:txBody>
          <a:bodyPr/>
          <a:lstStyle/>
          <a:p>
            <a:endParaRPr kumimoji="0"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91974DF9-AD47-4691-BA21-BBFCE3637A9A}" type="slidenum">
              <a:rPr kumimoji="0" lang="en-US" smtClean="0"/>
              <a:pPr/>
              <a:t>‹#›</a:t>
            </a:fld>
            <a:endParaRPr kumimoji="0" lang="en-US" dirty="0"/>
          </a:p>
        </p:txBody>
      </p:sp>
      <p:sp>
        <p:nvSpPr>
          <p:cNvPr id="7" name="Rectangle 6"/>
          <p:cNvSpPr/>
          <p:nvPr/>
        </p:nvSpPr>
        <p:spPr>
          <a:xfrm>
            <a:off x="-76200" y="662183"/>
            <a:ext cx="9296399"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76200" y="609600"/>
            <a:ext cx="9296399"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76200" y="2189529"/>
            <a:ext cx="9296399"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330283" y="718810"/>
            <a:ext cx="8480334"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99CB88-5E1A-4FAC-892A-60949ACB1F6F}" type="datetimeFigureOut">
              <a:rPr lang="en-US" smtClean="0"/>
              <a:pPr/>
              <a:t>3/27/2013</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a:t>
            </a:fld>
            <a:endParaRPr kumimoji="0" lang="en-US" dirty="0"/>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99CB88-5E1A-4FAC-892A-60949ACB1F6F}" type="datetimeFigureOut">
              <a:rPr lang="en-US" smtClean="0"/>
              <a:pPr/>
              <a:t>3/27/2013</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a:t>
            </a:fld>
            <a:endParaRPr kumimoji="0" lang="en-US" dirty="0"/>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C699CB88-5E1A-4FAC-892A-60949ACB1F6F}" type="datetimeFigureOut">
              <a:rPr lang="en-US" smtClean="0"/>
              <a:pPr/>
              <a:t>3/27/2013</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a:t>
            </a:fld>
            <a:endParaRPr kumimoji="0"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0" name="Rounded Rectangle 9"/>
          <p:cNvSpPr/>
          <p:nvPr/>
        </p:nvSpPr>
        <p:spPr>
          <a:xfrm>
            <a:off x="65313" y="69755"/>
            <a:ext cx="9013372" cy="6692201"/>
          </a:xfrm>
          <a:prstGeom prst="roundRect">
            <a:avLst>
              <a:gd name="adj" fmla="val 4929"/>
            </a:avLst>
          </a:prstGeom>
          <a:noFill/>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699CB88-5E1A-4FAC-892A-60949ACB1F6F}" type="datetimeFigureOut">
              <a:rPr lang="en-US" smtClean="0"/>
              <a:pPr/>
              <a:t>3/27/2013</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kumimoji="0"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91974DF9-AD47-4691-BA21-BBFCE3637A9A}"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699CB88-5E1A-4FAC-892A-60949ACB1F6F}" type="datetimeFigureOut">
              <a:rPr lang="en-US" smtClean="0"/>
              <a:pPr/>
              <a:t>3/27/2013</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a:t>
            </a:fld>
            <a:endParaRPr kumimoji="0"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699CB88-5E1A-4FAC-892A-60949ACB1F6F}" type="datetimeFigureOut">
              <a:rPr lang="en-US" smtClean="0"/>
              <a:pPr/>
              <a:t>3/27/2013</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91974DF9-AD47-4691-BA21-BBFCE3637A9A}" type="slidenum">
              <a:rPr kumimoji="0" lang="en-US" smtClean="0"/>
              <a:pPr/>
              <a:t>‹#›</a:t>
            </a:fld>
            <a:endParaRPr kumimoji="0"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699CB88-5E1A-4FAC-892A-60949ACB1F6F}" type="datetimeFigureOut">
              <a:rPr lang="en-US" smtClean="0"/>
              <a:pPr/>
              <a:t>3/27/2013</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91974DF9-AD47-4691-BA21-BBFCE3637A9A}" type="slidenum">
              <a:rPr kumimoji="0" lang="en-US" smtClean="0"/>
              <a:pPr/>
              <a:t>‹#›</a:t>
            </a:fld>
            <a:endParaRPr kumimoji="0" lang="en-US" dirty="0"/>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99CB88-5E1A-4FAC-892A-60949ACB1F6F}" type="datetimeFigureOut">
              <a:rPr lang="en-US" smtClean="0"/>
              <a:pPr/>
              <a:t>3/27/2013</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a:t>‹#›</a:t>
            </a:fld>
            <a:endParaRPr kumimoji="0" lang="en-US" dirty="0"/>
          </a:p>
        </p:txBody>
      </p:sp>
    </p:spTree>
  </p:cSld>
  <p:clrMapOvr>
    <a:masterClrMapping/>
  </p:clrMapOvr>
  <p:transition spd="slow">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699CB88-5E1A-4FAC-892A-60949ACB1F6F}" type="datetimeFigureOut">
              <a:rPr lang="en-US" smtClean="0"/>
              <a:pPr/>
              <a:t>3/27/2013</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a:t>
            </a:fld>
            <a:endParaRPr kumimoji="0"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699CB88-5E1A-4FAC-892A-60949ACB1F6F}" type="datetimeFigureOut">
              <a:rPr lang="en-US" smtClean="0"/>
              <a:pPr/>
              <a:t>3/27/2013</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kumimoji="0" lang="en-US" dirty="0"/>
          </a:p>
        </p:txBody>
      </p:sp>
      <p:sp>
        <p:nvSpPr>
          <p:cNvPr id="7" name="Slide Number Placeholder 6"/>
          <p:cNvSpPr>
            <a:spLocks noGrp="1"/>
          </p:cNvSpPr>
          <p:nvPr>
            <p:ph type="sldNum" sz="quarter" idx="12"/>
          </p:nvPr>
        </p:nvSpPr>
        <p:spPr>
          <a:xfrm>
            <a:off x="146304" y="6208776"/>
            <a:ext cx="457200" cy="457200"/>
          </a:xfrm>
        </p:spPr>
        <p:txBody>
          <a:bodyPr/>
          <a:lstStyle/>
          <a:p>
            <a:fld id="{91974DF9-AD47-4691-BA21-BBFCE3637A9A}" type="slidenum">
              <a:rPr kumimoji="0" lang="en-US" smtClean="0"/>
              <a:pPr/>
              <a:t>‹#›</a:t>
            </a:fld>
            <a:endParaRPr kumimoji="0"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699CB88-5E1A-4FAC-892A-60949ACB1F6F}" type="datetimeFigureOut">
              <a:rPr lang="en-US" smtClean="0"/>
              <a:pPr/>
              <a:t>3/27/2013</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kumimoji="0"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1974DF9-AD47-4691-BA21-BBFCE3637A9A}" type="slidenum">
              <a:rPr kumimoji="0" lang="en-US" smtClean="0"/>
              <a:pPr/>
              <a:t>‹#›</a:t>
            </a:fld>
            <a:endParaRPr kumimoji="0"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wipe dir="r"/>
  </p:transition>
  <p:timing>
    <p:tnLst>
      <p:par>
        <p:cTn id="1" dur="indefinite" restart="never" nodeType="tmRoot"/>
      </p:par>
    </p:tnLst>
  </p:timing>
  <p:txStyles>
    <p:titleStyle>
      <a:lvl1pPr algn="l" rtl="0" eaLnBrk="1" latinLnBrk="0" hangingPunct="1">
        <a:spcBef>
          <a:spcPct val="0"/>
        </a:spcBef>
        <a:buNone/>
        <a:defRPr kumimoji="0" sz="4000" kern="1200">
          <a:solidFill>
            <a:schemeClr val="tx1"/>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bus-idee.nl/NeeltjeJansStormvloedkeringkl.jpg"/>
          <p:cNvPicPr>
            <a:picLocks noChangeAspect="1" noChangeArrowheads="1"/>
          </p:cNvPicPr>
          <p:nvPr/>
        </p:nvPicPr>
        <p:blipFill>
          <a:blip r:embed="rId3" cstate="print"/>
          <a:srcRect/>
          <a:stretch>
            <a:fillRect/>
          </a:stretch>
        </p:blipFill>
        <p:spPr bwMode="auto">
          <a:xfrm>
            <a:off x="690056" y="2566673"/>
            <a:ext cx="3805744" cy="2867655"/>
          </a:xfrm>
          <a:prstGeom prst="rect">
            <a:avLst/>
          </a:prstGeom>
          <a:noFill/>
          <a:effectLst>
            <a:softEdge rad="63500"/>
          </a:effectLst>
        </p:spPr>
      </p:pic>
      <p:sp>
        <p:nvSpPr>
          <p:cNvPr id="3" name="Subtitle 2"/>
          <p:cNvSpPr>
            <a:spLocks noGrp="1"/>
          </p:cNvSpPr>
          <p:nvPr>
            <p:ph type="subTitle" idx="1"/>
          </p:nvPr>
        </p:nvSpPr>
        <p:spPr>
          <a:xfrm>
            <a:off x="5105400" y="2286000"/>
            <a:ext cx="3886200" cy="3429000"/>
          </a:xfrm>
        </p:spPr>
        <p:txBody>
          <a:bodyPr>
            <a:normAutofit/>
          </a:bodyPr>
          <a:lstStyle/>
          <a:p>
            <a:pPr algn="l">
              <a:lnSpc>
                <a:spcPct val="110000"/>
              </a:lnSpc>
              <a:spcBef>
                <a:spcPts val="800"/>
              </a:spcBef>
            </a:pPr>
            <a:r>
              <a:rPr lang="en-US" b="1" dirty="0" smtClean="0">
                <a:solidFill>
                  <a:schemeClr val="tx1"/>
                </a:solidFill>
              </a:rPr>
              <a:t>Alan Shieh</a:t>
            </a:r>
            <a:r>
              <a:rPr lang="en-US" b="1" i="1" dirty="0" smtClean="0">
                <a:solidFill>
                  <a:schemeClr val="tx1"/>
                </a:solidFill>
              </a:rPr>
              <a:t/>
            </a:r>
            <a:br>
              <a:rPr lang="en-US" b="1" i="1" dirty="0" smtClean="0">
                <a:solidFill>
                  <a:schemeClr val="tx1"/>
                </a:solidFill>
              </a:rPr>
            </a:br>
            <a:r>
              <a:rPr lang="en-US" i="1" dirty="0" smtClean="0">
                <a:solidFill>
                  <a:schemeClr val="tx1"/>
                </a:solidFill>
              </a:rPr>
              <a:t>Cornell University</a:t>
            </a:r>
          </a:p>
          <a:p>
            <a:pPr algn="l">
              <a:lnSpc>
                <a:spcPct val="110000"/>
              </a:lnSpc>
              <a:spcBef>
                <a:spcPts val="800"/>
              </a:spcBef>
            </a:pPr>
            <a:r>
              <a:rPr lang="en-US" dirty="0" smtClean="0">
                <a:solidFill>
                  <a:schemeClr val="tx1"/>
                </a:solidFill>
              </a:rPr>
              <a:t>Srikanth Kandula</a:t>
            </a:r>
            <a:br>
              <a:rPr lang="en-US" dirty="0" smtClean="0">
                <a:solidFill>
                  <a:schemeClr val="tx1"/>
                </a:solidFill>
              </a:rPr>
            </a:br>
            <a:r>
              <a:rPr lang="en-US" dirty="0" smtClean="0">
                <a:solidFill>
                  <a:schemeClr val="tx1"/>
                </a:solidFill>
              </a:rPr>
              <a:t>Albert Greenberg</a:t>
            </a:r>
            <a:br>
              <a:rPr lang="en-US" dirty="0" smtClean="0">
                <a:solidFill>
                  <a:schemeClr val="tx1"/>
                </a:solidFill>
              </a:rPr>
            </a:br>
            <a:r>
              <a:rPr lang="en-US" dirty="0" smtClean="0">
                <a:solidFill>
                  <a:schemeClr val="tx1"/>
                </a:solidFill>
              </a:rPr>
              <a:t>Changhoon Kim</a:t>
            </a:r>
            <a:br>
              <a:rPr lang="en-US" dirty="0" smtClean="0">
                <a:solidFill>
                  <a:schemeClr val="tx1"/>
                </a:solidFill>
              </a:rPr>
            </a:br>
            <a:r>
              <a:rPr lang="en-US" dirty="0" smtClean="0">
                <a:solidFill>
                  <a:schemeClr val="tx1"/>
                </a:solidFill>
              </a:rPr>
              <a:t>Bikas Saha</a:t>
            </a:r>
            <a:r>
              <a:rPr lang="en-US" i="1" dirty="0" smtClean="0">
                <a:solidFill>
                  <a:schemeClr val="tx1"/>
                </a:solidFill>
              </a:rPr>
              <a:t/>
            </a:r>
            <a:br>
              <a:rPr lang="en-US" i="1" dirty="0" smtClean="0">
                <a:solidFill>
                  <a:schemeClr val="tx1"/>
                </a:solidFill>
              </a:rPr>
            </a:br>
            <a:r>
              <a:rPr lang="en-US" i="1" dirty="0" smtClean="0">
                <a:solidFill>
                  <a:schemeClr val="tx1"/>
                </a:solidFill>
              </a:rPr>
              <a:t>Microsoft Research, Azure, Bing</a:t>
            </a:r>
          </a:p>
        </p:txBody>
      </p:sp>
      <p:sp>
        <p:nvSpPr>
          <p:cNvPr id="2" name="Title 1"/>
          <p:cNvSpPr>
            <a:spLocks noGrp="1"/>
          </p:cNvSpPr>
          <p:nvPr>
            <p:ph type="ctrTitle"/>
          </p:nvPr>
        </p:nvSpPr>
        <p:spPr>
          <a:xfrm>
            <a:off x="457200" y="739775"/>
            <a:ext cx="8686800" cy="1470025"/>
          </a:xfrm>
        </p:spPr>
        <p:txBody>
          <a:bodyPr>
            <a:normAutofit/>
          </a:bodyPr>
          <a:lstStyle/>
          <a:p>
            <a:pPr algn="l"/>
            <a:r>
              <a:rPr lang="en-US" sz="3600" dirty="0" smtClean="0"/>
              <a:t>Sharing the Datacenter </a:t>
            </a:r>
            <a:r>
              <a:rPr lang="en-US" sz="3600" dirty="0" smtClean="0"/>
              <a:t>Network - Seawall</a:t>
            </a:r>
            <a:endParaRPr lang="en-US" sz="3600" dirty="0"/>
          </a:p>
        </p:txBody>
      </p:sp>
      <p:sp>
        <p:nvSpPr>
          <p:cNvPr id="4" name="TextBox 3"/>
          <p:cNvSpPr txBox="1"/>
          <p:nvPr/>
        </p:nvSpPr>
        <p:spPr>
          <a:xfrm>
            <a:off x="1143000" y="6019800"/>
            <a:ext cx="6934200" cy="523220"/>
          </a:xfrm>
          <a:prstGeom prst="rect">
            <a:avLst/>
          </a:prstGeom>
          <a:noFill/>
        </p:spPr>
        <p:txBody>
          <a:bodyPr wrap="square" rtlCol="0">
            <a:spAutoFit/>
          </a:bodyPr>
          <a:lstStyle/>
          <a:p>
            <a:pPr algn="ctr"/>
            <a:r>
              <a:rPr lang="en-US" altLang="zh-CN" sz="2800" b="1" dirty="0" smtClean="0"/>
              <a:t>Presented by WANG Ting</a:t>
            </a:r>
            <a:endParaRPr lang="zh-CN" altLang="en-US" sz="2800" b="1" dirty="0"/>
          </a:p>
        </p:txBody>
      </p:sp>
    </p:spTree>
  </p:cSld>
  <p:clrMapOvr>
    <a:masterClrMapping/>
  </p:clrMapOvr>
  <p:transition spd="slow" advTm="12643">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Rectangle 237"/>
          <p:cNvSpPr/>
          <p:nvPr/>
        </p:nvSpPr>
        <p:spPr>
          <a:xfrm>
            <a:off x="2081756" y="820947"/>
            <a:ext cx="4490555" cy="2321648"/>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t" anchorCtr="0"/>
          <a:lstStyle/>
          <a:p>
            <a:endParaRPr lang="en-US" sz="2000" b="1" dirty="0">
              <a:solidFill>
                <a:schemeClr val="tx1"/>
              </a:solidFill>
            </a:endParaRPr>
          </a:p>
        </p:txBody>
      </p:sp>
      <p:cxnSp>
        <p:nvCxnSpPr>
          <p:cNvPr id="9" name="Straight Connector 8"/>
          <p:cNvCxnSpPr/>
          <p:nvPr/>
        </p:nvCxnSpPr>
        <p:spPr>
          <a:xfrm>
            <a:off x="2081756" y="1582947"/>
            <a:ext cx="4490555"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3835068" y="1673581"/>
            <a:ext cx="2509596" cy="1449012"/>
          </a:xfrm>
          <a:prstGeom prst="rect">
            <a:avLst/>
          </a:prstGeom>
          <a:solidFill>
            <a:srgbClr val="00B0F0"/>
          </a:solidFill>
          <a:ln w="28575">
            <a:noFill/>
          </a:ln>
        </p:spPr>
        <p:style>
          <a:lnRef idx="2">
            <a:schemeClr val="accent6"/>
          </a:lnRef>
          <a:fillRef idx="1">
            <a:schemeClr val="lt1"/>
          </a:fillRef>
          <a:effectRef idx="0">
            <a:schemeClr val="accent6"/>
          </a:effectRef>
          <a:fontRef idx="minor">
            <a:schemeClr val="dk1"/>
          </a:fontRef>
        </p:style>
        <p:txBody>
          <a:bodyPr rtlCol="0" anchor="b" anchorCtr="0"/>
          <a:lstStyle/>
          <a:p>
            <a:pPr algn="r"/>
            <a:endParaRPr lang="en-US" b="1" dirty="0">
              <a:solidFill>
                <a:schemeClr val="tx1"/>
              </a:solidFill>
            </a:endParaRPr>
          </a:p>
        </p:txBody>
      </p:sp>
      <p:sp>
        <p:nvSpPr>
          <p:cNvPr id="107" name="Rectangle 106"/>
          <p:cNvSpPr/>
          <p:nvPr/>
        </p:nvSpPr>
        <p:spPr>
          <a:xfrm>
            <a:off x="5161465" y="3309905"/>
            <a:ext cx="1186452" cy="1185895"/>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t" anchorCtr="0"/>
          <a:lstStyle/>
          <a:p>
            <a:endParaRPr lang="en-US" sz="2000" b="1" dirty="0">
              <a:solidFill>
                <a:schemeClr val="tx1"/>
              </a:solidFill>
            </a:endParaRPr>
          </a:p>
        </p:txBody>
      </p:sp>
      <p:sp>
        <p:nvSpPr>
          <p:cNvPr id="97" name="Rectangle 96"/>
          <p:cNvSpPr/>
          <p:nvPr/>
        </p:nvSpPr>
        <p:spPr>
          <a:xfrm>
            <a:off x="3833407" y="3338317"/>
            <a:ext cx="1186452" cy="1157483"/>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t" anchorCtr="0"/>
          <a:lstStyle/>
          <a:p>
            <a:endParaRPr lang="en-US" sz="2000" b="1" dirty="0">
              <a:solidFill>
                <a:schemeClr val="tx1"/>
              </a:solidFill>
            </a:endParaRPr>
          </a:p>
        </p:txBody>
      </p:sp>
      <p:sp>
        <p:nvSpPr>
          <p:cNvPr id="90" name="Rectangle 89"/>
          <p:cNvSpPr/>
          <p:nvPr/>
        </p:nvSpPr>
        <p:spPr>
          <a:xfrm>
            <a:off x="5362852" y="2292848"/>
            <a:ext cx="849125" cy="2121598"/>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smtClean="0">
                <a:solidFill>
                  <a:schemeClr val="tx1"/>
                </a:solidFill>
              </a:rPr>
              <a:t>Tunnel</a:t>
            </a:r>
            <a:endParaRPr lang="en-US" dirty="0">
              <a:solidFill>
                <a:schemeClr val="tx1"/>
              </a:solidFill>
            </a:endParaRPr>
          </a:p>
        </p:txBody>
      </p:sp>
      <p:sp>
        <p:nvSpPr>
          <p:cNvPr id="89" name="Rectangle 88"/>
          <p:cNvSpPr/>
          <p:nvPr/>
        </p:nvSpPr>
        <p:spPr>
          <a:xfrm>
            <a:off x="3970840" y="2292848"/>
            <a:ext cx="849125" cy="2121598"/>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smtClean="0">
                <a:solidFill>
                  <a:schemeClr val="tx1"/>
                </a:solidFill>
              </a:rPr>
              <a:t>Tunnel</a:t>
            </a:r>
            <a:endParaRPr lang="en-US" dirty="0">
              <a:solidFill>
                <a:schemeClr val="tx1"/>
              </a:solidFill>
            </a:endParaRPr>
          </a:p>
        </p:txBody>
      </p:sp>
      <p:sp>
        <p:nvSpPr>
          <p:cNvPr id="2" name="Title 1"/>
          <p:cNvSpPr>
            <a:spLocks noGrp="1"/>
          </p:cNvSpPr>
          <p:nvPr>
            <p:ph type="title"/>
          </p:nvPr>
        </p:nvSpPr>
        <p:spPr>
          <a:xfrm>
            <a:off x="762000" y="-381000"/>
            <a:ext cx="7772400" cy="1143000"/>
          </a:xfrm>
        </p:spPr>
        <p:txBody>
          <a:bodyPr>
            <a:normAutofit/>
          </a:bodyPr>
          <a:lstStyle/>
          <a:p>
            <a:r>
              <a:rPr lang="en-US" dirty="0" smtClean="0"/>
              <a:t>Components of Seawall</a:t>
            </a:r>
            <a:endParaRPr lang="en-US" dirty="0"/>
          </a:p>
        </p:txBody>
      </p:sp>
      <p:sp>
        <p:nvSpPr>
          <p:cNvPr id="265" name="Content Placeholder 2"/>
          <p:cNvSpPr>
            <a:spLocks noGrp="1"/>
          </p:cNvSpPr>
          <p:nvPr>
            <p:ph sz="quarter" idx="1"/>
          </p:nvPr>
        </p:nvSpPr>
        <p:spPr>
          <a:xfrm>
            <a:off x="457200" y="4572000"/>
            <a:ext cx="8382000" cy="2133600"/>
          </a:xfrm>
        </p:spPr>
        <p:txBody>
          <a:bodyPr>
            <a:normAutofit/>
          </a:bodyPr>
          <a:lstStyle/>
          <a:p>
            <a:pPr marL="0" indent="0">
              <a:buNone/>
            </a:pPr>
            <a:r>
              <a:rPr lang="en-US" dirty="0" smtClean="0"/>
              <a:t>To control </a:t>
            </a:r>
            <a:r>
              <a:rPr lang="en-US" dirty="0"/>
              <a:t>the network usage of endpoints</a:t>
            </a:r>
            <a:endParaRPr lang="en-US" dirty="0" smtClean="0"/>
          </a:p>
          <a:p>
            <a:pPr marL="519113" indent="-341313">
              <a:spcBef>
                <a:spcPts val="0"/>
              </a:spcBef>
            </a:pPr>
            <a:r>
              <a:rPr lang="en-US" dirty="0" smtClean="0">
                <a:solidFill>
                  <a:srgbClr val="0000FF"/>
                </a:solidFill>
              </a:rPr>
              <a:t>Shims</a:t>
            </a:r>
            <a:r>
              <a:rPr lang="en-US" dirty="0" smtClean="0"/>
              <a:t> </a:t>
            </a:r>
            <a:r>
              <a:rPr lang="en-US" dirty="0"/>
              <a:t>on the forwarding </a:t>
            </a:r>
            <a:r>
              <a:rPr lang="en-US" dirty="0" smtClean="0"/>
              <a:t>paths at the sender </a:t>
            </a:r>
            <a:r>
              <a:rPr lang="en-US" dirty="0"/>
              <a:t>and </a:t>
            </a:r>
            <a:r>
              <a:rPr lang="en-US" dirty="0" smtClean="0"/>
              <a:t>receiver</a:t>
            </a:r>
            <a:endParaRPr lang="en-US" dirty="0"/>
          </a:p>
          <a:p>
            <a:pPr marL="519113" indent="-341313">
              <a:spcBef>
                <a:spcPts val="0"/>
              </a:spcBef>
            </a:pPr>
            <a:r>
              <a:rPr lang="en-US" dirty="0" smtClean="0"/>
              <a:t>One </a:t>
            </a:r>
            <a:r>
              <a:rPr lang="en-US" dirty="0" smtClean="0">
                <a:solidFill>
                  <a:srgbClr val="0000FF"/>
                </a:solidFill>
              </a:rPr>
              <a:t>tunnel</a:t>
            </a:r>
            <a:r>
              <a:rPr lang="en-US" dirty="0" smtClean="0"/>
              <a:t> per VM </a:t>
            </a:r>
            <a:r>
              <a:rPr lang="en-US" dirty="0"/>
              <a:t>&lt;</a:t>
            </a:r>
            <a:r>
              <a:rPr lang="en-US" dirty="0" err="1" smtClean="0"/>
              <a:t>source,destination</a:t>
            </a:r>
            <a:r>
              <a:rPr lang="en-US" dirty="0" smtClean="0"/>
              <a:t>&gt;</a:t>
            </a:r>
          </a:p>
          <a:p>
            <a:pPr marL="519113" indent="-341313">
              <a:spcBef>
                <a:spcPts val="0"/>
              </a:spcBef>
            </a:pPr>
            <a:r>
              <a:rPr lang="en-US" dirty="0" smtClean="0">
                <a:solidFill>
                  <a:srgbClr val="0000FF"/>
                </a:solidFill>
              </a:rPr>
              <a:t>Periodic</a:t>
            </a:r>
            <a:r>
              <a:rPr lang="en-US" dirty="0" smtClean="0"/>
              <a:t> congestion </a:t>
            </a:r>
            <a:r>
              <a:rPr lang="en-US" dirty="0" smtClean="0">
                <a:solidFill>
                  <a:srgbClr val="0000FF"/>
                </a:solidFill>
              </a:rPr>
              <a:t>feedback</a:t>
            </a:r>
            <a:r>
              <a:rPr lang="en-US" dirty="0" smtClean="0"/>
              <a:t> (% lost, ECN marked...)</a:t>
            </a:r>
          </a:p>
          <a:p>
            <a:pPr marL="519113" indent="-341313">
              <a:spcBef>
                <a:spcPts val="0"/>
              </a:spcBef>
            </a:pPr>
            <a:r>
              <a:rPr lang="en-US" dirty="0" smtClean="0"/>
              <a:t>Controller </a:t>
            </a:r>
            <a:r>
              <a:rPr lang="en-US" dirty="0" smtClean="0">
                <a:solidFill>
                  <a:srgbClr val="0000FF"/>
                </a:solidFill>
              </a:rPr>
              <a:t>adapts allowed rate </a:t>
            </a:r>
            <a:r>
              <a:rPr lang="en-US" dirty="0" smtClean="0"/>
              <a:t>on each tunnel</a:t>
            </a:r>
          </a:p>
        </p:txBody>
      </p:sp>
      <p:sp>
        <p:nvSpPr>
          <p:cNvPr id="98" name="monitor"/>
          <p:cNvSpPr>
            <a:spLocks noEditPoints="1" noChangeArrowheads="1"/>
          </p:cNvSpPr>
          <p:nvPr/>
        </p:nvSpPr>
        <p:spPr bwMode="auto">
          <a:xfrm>
            <a:off x="5496061" y="3474936"/>
            <a:ext cx="558511" cy="558511"/>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7030A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sp>
        <p:nvSpPr>
          <p:cNvPr id="99" name="monitor"/>
          <p:cNvSpPr>
            <a:spLocks noEditPoints="1" noChangeArrowheads="1"/>
          </p:cNvSpPr>
          <p:nvPr/>
        </p:nvSpPr>
        <p:spPr bwMode="auto">
          <a:xfrm>
            <a:off x="4137706" y="3474936"/>
            <a:ext cx="558511" cy="558511"/>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99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grpSp>
        <p:nvGrpSpPr>
          <p:cNvPr id="119" name="Group 59"/>
          <p:cNvGrpSpPr/>
          <p:nvPr/>
        </p:nvGrpSpPr>
        <p:grpSpPr>
          <a:xfrm>
            <a:off x="4286566" y="2443668"/>
            <a:ext cx="203202" cy="531229"/>
            <a:chOff x="457200" y="4724400"/>
            <a:chExt cx="381000" cy="1066800"/>
          </a:xfrm>
        </p:grpSpPr>
        <p:cxnSp>
          <p:nvCxnSpPr>
            <p:cNvPr id="120" name="Straight Connector 119"/>
            <p:cNvCxnSpPr/>
            <p:nvPr/>
          </p:nvCxnSpPr>
          <p:spPr>
            <a:xfrm rot="5400000">
              <a:off x="-76200" y="5257800"/>
              <a:ext cx="1066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a:off x="304800" y="5257800"/>
              <a:ext cx="1066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10800000">
              <a:off x="457200" y="57912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p:nvGrpSpPr>
        <p:grpSpPr>
          <a:xfrm rot="5400000">
            <a:off x="4337664" y="2503539"/>
            <a:ext cx="101009" cy="203200"/>
            <a:chOff x="4292600" y="3352799"/>
            <a:chExt cx="76200" cy="228600"/>
          </a:xfrm>
          <a:solidFill>
            <a:srgbClr val="FF9900"/>
          </a:solidFill>
        </p:grpSpPr>
        <p:sp>
          <p:nvSpPr>
            <p:cNvPr id="127" name="Rectangle 126"/>
            <p:cNvSpPr/>
            <p:nvPr/>
          </p:nvSpPr>
          <p:spPr>
            <a:xfrm rot="16200000">
              <a:off x="4273550" y="3486149"/>
              <a:ext cx="1143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p:cNvSpPr/>
            <p:nvPr/>
          </p:nvSpPr>
          <p:spPr>
            <a:xfrm rot="16200000">
              <a:off x="4273550" y="3371849"/>
              <a:ext cx="1143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4" name="Group 173"/>
          <p:cNvGrpSpPr/>
          <p:nvPr/>
        </p:nvGrpSpPr>
        <p:grpSpPr>
          <a:xfrm rot="5400000">
            <a:off x="4337664" y="2638218"/>
            <a:ext cx="101009" cy="203200"/>
            <a:chOff x="4394200" y="3352799"/>
            <a:chExt cx="76200" cy="228600"/>
          </a:xfrm>
          <a:solidFill>
            <a:srgbClr val="FF9900"/>
          </a:solidFill>
        </p:grpSpPr>
        <p:sp>
          <p:nvSpPr>
            <p:cNvPr id="130" name="Rectangle 129"/>
            <p:cNvSpPr/>
            <p:nvPr/>
          </p:nvSpPr>
          <p:spPr>
            <a:xfrm rot="16200000">
              <a:off x="4375150" y="3486149"/>
              <a:ext cx="1143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p:cNvSpPr/>
            <p:nvPr/>
          </p:nvSpPr>
          <p:spPr>
            <a:xfrm rot="16200000">
              <a:off x="4375150" y="3371849"/>
              <a:ext cx="1143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5" name="Group 174"/>
          <p:cNvGrpSpPr/>
          <p:nvPr/>
        </p:nvGrpSpPr>
        <p:grpSpPr>
          <a:xfrm rot="5400000">
            <a:off x="4337664" y="2772897"/>
            <a:ext cx="101009" cy="203200"/>
            <a:chOff x="4495800" y="3352799"/>
            <a:chExt cx="76200" cy="228600"/>
          </a:xfrm>
          <a:solidFill>
            <a:srgbClr val="FF9900"/>
          </a:solidFill>
        </p:grpSpPr>
        <p:sp>
          <p:nvSpPr>
            <p:cNvPr id="133" name="Rectangle 132"/>
            <p:cNvSpPr/>
            <p:nvPr/>
          </p:nvSpPr>
          <p:spPr>
            <a:xfrm rot="16200000">
              <a:off x="4476750" y="3486149"/>
              <a:ext cx="1143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p:cNvSpPr/>
            <p:nvPr/>
          </p:nvSpPr>
          <p:spPr>
            <a:xfrm rot="16200000">
              <a:off x="4476750" y="3371849"/>
              <a:ext cx="1143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88" name="Straight Arrow Connector 187"/>
          <p:cNvCxnSpPr>
            <a:stCxn id="124" idx="10"/>
          </p:cNvCxnSpPr>
          <p:nvPr/>
        </p:nvCxnSpPr>
        <p:spPr>
          <a:xfrm flipH="1">
            <a:off x="4426633" y="1469372"/>
            <a:ext cx="645206" cy="730198"/>
          </a:xfrm>
          <a:prstGeom prst="straightConnector1">
            <a:avLst/>
          </a:prstGeom>
          <a:ln>
            <a:solidFill>
              <a:schemeClr val="tx1"/>
            </a:solidFill>
            <a:headEnd type="none" w="med" len="med"/>
            <a:tailEnd type="arrow" w="med" len="med"/>
          </a:ln>
        </p:spPr>
        <p:style>
          <a:lnRef idx="2">
            <a:schemeClr val="dk1"/>
          </a:lnRef>
          <a:fillRef idx="0">
            <a:schemeClr val="dk1"/>
          </a:fillRef>
          <a:effectRef idx="1">
            <a:schemeClr val="dk1"/>
          </a:effectRef>
          <a:fontRef idx="minor">
            <a:schemeClr val="tx1"/>
          </a:fontRef>
        </p:style>
      </p:cxnSp>
      <p:grpSp>
        <p:nvGrpSpPr>
          <p:cNvPr id="65" name="Group 59"/>
          <p:cNvGrpSpPr/>
          <p:nvPr/>
        </p:nvGrpSpPr>
        <p:grpSpPr>
          <a:xfrm>
            <a:off x="5678577" y="2443668"/>
            <a:ext cx="203202" cy="531229"/>
            <a:chOff x="457200" y="4724400"/>
            <a:chExt cx="381000" cy="1066800"/>
          </a:xfrm>
        </p:grpSpPr>
        <p:cxnSp>
          <p:nvCxnSpPr>
            <p:cNvPr id="78" name="Straight Connector 77"/>
            <p:cNvCxnSpPr/>
            <p:nvPr/>
          </p:nvCxnSpPr>
          <p:spPr>
            <a:xfrm rot="5400000">
              <a:off x="-76200" y="5257800"/>
              <a:ext cx="1066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304800" y="5257800"/>
              <a:ext cx="1066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0800000">
              <a:off x="457200" y="57912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rot="5400000">
            <a:off x="5729675" y="2503539"/>
            <a:ext cx="101009" cy="203200"/>
            <a:chOff x="4292600" y="3352799"/>
            <a:chExt cx="76200" cy="228600"/>
          </a:xfrm>
          <a:solidFill>
            <a:srgbClr val="7030A0"/>
          </a:solidFill>
        </p:grpSpPr>
        <p:sp>
          <p:nvSpPr>
            <p:cNvPr id="74" name="Rectangle 73"/>
            <p:cNvSpPr/>
            <p:nvPr/>
          </p:nvSpPr>
          <p:spPr>
            <a:xfrm rot="16200000">
              <a:off x="4273550" y="3486149"/>
              <a:ext cx="1143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p:nvPr/>
          </p:nvSpPr>
          <p:spPr>
            <a:xfrm rot="16200000">
              <a:off x="4273550" y="3371849"/>
              <a:ext cx="1143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8" name="Group 67"/>
          <p:cNvGrpSpPr/>
          <p:nvPr/>
        </p:nvGrpSpPr>
        <p:grpSpPr>
          <a:xfrm rot="5400000">
            <a:off x="5729675" y="2638218"/>
            <a:ext cx="101009" cy="203200"/>
            <a:chOff x="4394200" y="3352799"/>
            <a:chExt cx="76200" cy="228600"/>
          </a:xfrm>
          <a:solidFill>
            <a:srgbClr val="7030A0"/>
          </a:solidFill>
        </p:grpSpPr>
        <p:sp>
          <p:nvSpPr>
            <p:cNvPr id="72" name="Rectangle 71"/>
            <p:cNvSpPr/>
            <p:nvPr/>
          </p:nvSpPr>
          <p:spPr>
            <a:xfrm rot="16200000">
              <a:off x="4375150" y="3486149"/>
              <a:ext cx="1143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p:cNvSpPr/>
            <p:nvPr/>
          </p:nvSpPr>
          <p:spPr>
            <a:xfrm rot="16200000">
              <a:off x="4375150" y="3371849"/>
              <a:ext cx="1143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9" name="Group 68"/>
          <p:cNvGrpSpPr/>
          <p:nvPr/>
        </p:nvGrpSpPr>
        <p:grpSpPr>
          <a:xfrm rot="5400000">
            <a:off x="5729675" y="2772897"/>
            <a:ext cx="101009" cy="203200"/>
            <a:chOff x="4495800" y="3352799"/>
            <a:chExt cx="76200" cy="228600"/>
          </a:xfrm>
          <a:solidFill>
            <a:srgbClr val="7030A0"/>
          </a:solidFill>
        </p:grpSpPr>
        <p:sp>
          <p:nvSpPr>
            <p:cNvPr id="70" name="Rectangle 69"/>
            <p:cNvSpPr/>
            <p:nvPr/>
          </p:nvSpPr>
          <p:spPr>
            <a:xfrm rot="16200000">
              <a:off x="4476750" y="3486149"/>
              <a:ext cx="1143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rot="16200000">
              <a:off x="4476750" y="3371849"/>
              <a:ext cx="1143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83" name="Straight Arrow Connector 82"/>
          <p:cNvCxnSpPr>
            <a:stCxn id="124" idx="10"/>
          </p:cNvCxnSpPr>
          <p:nvPr/>
        </p:nvCxnSpPr>
        <p:spPr>
          <a:xfrm>
            <a:off x="5071839" y="1469372"/>
            <a:ext cx="708339" cy="730198"/>
          </a:xfrm>
          <a:prstGeom prst="straightConnector1">
            <a:avLst/>
          </a:prstGeom>
          <a:ln>
            <a:solidFill>
              <a:schemeClr val="tx1"/>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106" name="Straight Arrow Connector 105"/>
          <p:cNvCxnSpPr/>
          <p:nvPr/>
        </p:nvCxnSpPr>
        <p:spPr>
          <a:xfrm>
            <a:off x="4402640" y="3031290"/>
            <a:ext cx="0" cy="361185"/>
          </a:xfrm>
          <a:prstGeom prst="straightConnector1">
            <a:avLst/>
          </a:prstGeom>
          <a:ln>
            <a:solidFill>
              <a:schemeClr val="tx1"/>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109" name="Straight Arrow Connector 108"/>
          <p:cNvCxnSpPr/>
          <p:nvPr/>
        </p:nvCxnSpPr>
        <p:spPr>
          <a:xfrm>
            <a:off x="5769252" y="3026429"/>
            <a:ext cx="0" cy="361185"/>
          </a:xfrm>
          <a:prstGeom prst="straightConnector1">
            <a:avLst/>
          </a:prstGeom>
          <a:ln>
            <a:solidFill>
              <a:schemeClr val="tx1"/>
            </a:solidFill>
            <a:headEnd type="none" w="med" len="med"/>
            <a:tailEnd type="arrow" w="med" len="med"/>
          </a:ln>
        </p:spPr>
        <p:style>
          <a:lnRef idx="2">
            <a:schemeClr val="dk1"/>
          </a:lnRef>
          <a:fillRef idx="0">
            <a:schemeClr val="dk1"/>
          </a:fillRef>
          <a:effectRef idx="1">
            <a:schemeClr val="dk1"/>
          </a:effectRef>
          <a:fontRef idx="minor">
            <a:schemeClr val="tx1"/>
          </a:fontRef>
        </p:style>
      </p:cxnSp>
      <p:sp>
        <p:nvSpPr>
          <p:cNvPr id="5" name="Rectangle 4"/>
          <p:cNvSpPr/>
          <p:nvPr/>
        </p:nvSpPr>
        <p:spPr>
          <a:xfrm rot="16200000">
            <a:off x="1543157" y="2157338"/>
            <a:ext cx="1428596" cy="400110"/>
          </a:xfrm>
          <a:prstGeom prst="rect">
            <a:avLst/>
          </a:prstGeom>
        </p:spPr>
        <p:txBody>
          <a:bodyPr wrap="none">
            <a:spAutoFit/>
          </a:bodyPr>
          <a:lstStyle/>
          <a:p>
            <a:r>
              <a:rPr lang="en-US" sz="2000" b="1" dirty="0"/>
              <a:t>Hypervisor</a:t>
            </a:r>
            <a:endParaRPr lang="en-US" sz="2000" dirty="0"/>
          </a:p>
        </p:txBody>
      </p:sp>
      <p:grpSp>
        <p:nvGrpSpPr>
          <p:cNvPr id="232" name="Group 231"/>
          <p:cNvGrpSpPr/>
          <p:nvPr/>
        </p:nvGrpSpPr>
        <p:grpSpPr>
          <a:xfrm>
            <a:off x="6271717" y="2630425"/>
            <a:ext cx="2186483" cy="1629926"/>
            <a:chOff x="6347917" y="2364712"/>
            <a:chExt cx="2186483" cy="1629926"/>
          </a:xfrm>
        </p:grpSpPr>
        <p:cxnSp>
          <p:nvCxnSpPr>
            <p:cNvPr id="95" name="Shape 200"/>
            <p:cNvCxnSpPr>
              <a:stCxn id="107" idx="3"/>
            </p:cNvCxnSpPr>
            <p:nvPr/>
          </p:nvCxnSpPr>
          <p:spPr>
            <a:xfrm flipV="1">
              <a:off x="6347917" y="2364712"/>
              <a:ext cx="27743" cy="1538141"/>
            </a:xfrm>
            <a:prstGeom prst="bentConnector3">
              <a:avLst>
                <a:gd name="adj1" fmla="val 1630271"/>
              </a:avLst>
            </a:prstGeom>
            <a:ln w="53975">
              <a:solidFill>
                <a:schemeClr val="tx2"/>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6705600" y="2424978"/>
              <a:ext cx="1828800" cy="1569660"/>
            </a:xfrm>
            <a:prstGeom prst="rect">
              <a:avLst/>
            </a:prstGeom>
          </p:spPr>
          <p:txBody>
            <a:bodyPr wrap="square">
              <a:spAutoFit/>
            </a:bodyPr>
            <a:lstStyle/>
            <a:p>
              <a:r>
                <a:rPr lang="en-US" sz="2400" b="1" dirty="0" smtClean="0"/>
                <a:t>Congestion feedback </a:t>
              </a:r>
            </a:p>
            <a:p>
              <a:r>
                <a:rPr lang="en-US" sz="2400" b="1" dirty="0" smtClean="0"/>
                <a:t>(once every 50ms)</a:t>
              </a:r>
            </a:p>
          </p:txBody>
        </p:sp>
      </p:grpSp>
      <p:sp>
        <p:nvSpPr>
          <p:cNvPr id="124" name="monitor"/>
          <p:cNvSpPr>
            <a:spLocks noEditPoints="1" noChangeArrowheads="1"/>
          </p:cNvSpPr>
          <p:nvPr/>
        </p:nvSpPr>
        <p:spPr bwMode="auto">
          <a:xfrm>
            <a:off x="4794600" y="944837"/>
            <a:ext cx="558511" cy="558511"/>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00B0F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3600" dirty="0"/>
          </a:p>
        </p:txBody>
      </p:sp>
      <p:pic>
        <p:nvPicPr>
          <p:cNvPr id="147" name="Picture 3"/>
          <p:cNvPicPr>
            <a:picLocks noChangeAspect="1" noChangeArrowheads="1"/>
          </p:cNvPicPr>
          <p:nvPr/>
        </p:nvPicPr>
        <p:blipFill>
          <a:blip r:embed="rId3" cstate="print"/>
          <a:srcRect/>
          <a:stretch>
            <a:fillRect/>
          </a:stretch>
        </p:blipFill>
        <p:spPr bwMode="auto">
          <a:xfrm>
            <a:off x="5711325" y="2490043"/>
            <a:ext cx="629527" cy="540704"/>
          </a:xfrm>
          <a:prstGeom prst="rect">
            <a:avLst/>
          </a:prstGeom>
          <a:noFill/>
          <a:ln w="9525">
            <a:noFill/>
            <a:miter lim="800000"/>
            <a:headEnd/>
            <a:tailEnd/>
          </a:ln>
          <a:effectLst/>
        </p:spPr>
      </p:pic>
      <p:pic>
        <p:nvPicPr>
          <p:cNvPr id="15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7464" y="3061743"/>
            <a:ext cx="283576"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4369983" y="2462832"/>
            <a:ext cx="629527" cy="540704"/>
            <a:chOff x="7996937" y="-218319"/>
            <a:chExt cx="508366" cy="436638"/>
          </a:xfrm>
        </p:grpSpPr>
        <p:pic>
          <p:nvPicPr>
            <p:cNvPr id="92" name="Picture 3"/>
            <p:cNvPicPr>
              <a:picLocks noChangeAspect="1" noChangeArrowheads="1"/>
            </p:cNvPicPr>
            <p:nvPr/>
          </p:nvPicPr>
          <p:blipFill>
            <a:blip r:embed="rId3" cstate="print"/>
            <a:srcRect/>
            <a:stretch>
              <a:fillRect/>
            </a:stretch>
          </p:blipFill>
          <p:spPr bwMode="auto">
            <a:xfrm>
              <a:off x="7996937" y="-218319"/>
              <a:ext cx="508366" cy="436638"/>
            </a:xfrm>
            <a:prstGeom prst="rect">
              <a:avLst/>
            </a:prstGeom>
            <a:noFill/>
            <a:ln w="9525">
              <a:noFill/>
              <a:miter lim="800000"/>
              <a:headEnd/>
              <a:tailEnd/>
            </a:ln>
            <a:effectLst/>
          </p:spPr>
        </p:pic>
        <p:cxnSp>
          <p:nvCxnSpPr>
            <p:cNvPr id="93" name="Straight Arrow Connector 92"/>
            <p:cNvCxnSpPr/>
            <p:nvPr/>
          </p:nvCxnSpPr>
          <p:spPr>
            <a:xfrm>
              <a:off x="8254112" y="16631"/>
              <a:ext cx="174990" cy="69850"/>
            </a:xfrm>
            <a:prstGeom prst="straightConnector1">
              <a:avLst/>
            </a:prstGeom>
            <a:ln w="38100">
              <a:solidFill>
                <a:srgbClr val="FFFF00"/>
              </a:solidFill>
              <a:headEnd type="none" w="med" len="med"/>
              <a:tailEnd type="triangle" w="med" len="med"/>
            </a:ln>
          </p:spPr>
          <p:style>
            <a:lnRef idx="2">
              <a:schemeClr val="dk1"/>
            </a:lnRef>
            <a:fillRef idx="0">
              <a:schemeClr val="dk1"/>
            </a:fillRef>
            <a:effectRef idx="1">
              <a:schemeClr val="dk1"/>
            </a:effectRef>
            <a:fontRef idx="minor">
              <a:schemeClr val="tx1"/>
            </a:fontRef>
          </p:style>
        </p:cxnSp>
      </p:grpSp>
      <p:sp>
        <p:nvSpPr>
          <p:cNvPr id="154" name="Rectangle 153"/>
          <p:cNvSpPr/>
          <p:nvPr/>
        </p:nvSpPr>
        <p:spPr>
          <a:xfrm>
            <a:off x="2505966" y="1673581"/>
            <a:ext cx="1170745" cy="1449012"/>
          </a:xfrm>
          <a:prstGeom prst="rect">
            <a:avLst/>
          </a:prstGeom>
          <a:solidFill>
            <a:srgbClr val="FF0000"/>
          </a:solidFill>
          <a:ln w="28575">
            <a:noFill/>
          </a:ln>
        </p:spPr>
        <p:style>
          <a:lnRef idx="2">
            <a:schemeClr val="accent6"/>
          </a:lnRef>
          <a:fillRef idx="1">
            <a:schemeClr val="lt1"/>
          </a:fillRef>
          <a:effectRef idx="0">
            <a:schemeClr val="accent6"/>
          </a:effectRef>
          <a:fontRef idx="minor">
            <a:schemeClr val="dk1"/>
          </a:fontRef>
        </p:style>
        <p:txBody>
          <a:bodyPr rtlCol="0" anchor="b" anchorCtr="0"/>
          <a:lstStyle/>
          <a:p>
            <a:pPr algn="r"/>
            <a:endParaRPr lang="en-US" b="1" dirty="0">
              <a:solidFill>
                <a:schemeClr val="tx1"/>
              </a:solidFill>
            </a:endParaRPr>
          </a:p>
        </p:txBody>
      </p:sp>
      <p:sp>
        <p:nvSpPr>
          <p:cNvPr id="157" name="Rectangle 156"/>
          <p:cNvSpPr/>
          <p:nvPr/>
        </p:nvSpPr>
        <p:spPr>
          <a:xfrm>
            <a:off x="2490259" y="3314216"/>
            <a:ext cx="1186452" cy="1157483"/>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t" anchorCtr="0"/>
          <a:lstStyle/>
          <a:p>
            <a:endParaRPr lang="en-US" sz="2000" b="1" dirty="0">
              <a:solidFill>
                <a:schemeClr val="tx1"/>
              </a:solidFill>
            </a:endParaRPr>
          </a:p>
        </p:txBody>
      </p:sp>
      <p:sp>
        <p:nvSpPr>
          <p:cNvPr id="158" name="Rectangle 157"/>
          <p:cNvSpPr/>
          <p:nvPr/>
        </p:nvSpPr>
        <p:spPr>
          <a:xfrm>
            <a:off x="2627692" y="2268747"/>
            <a:ext cx="849125" cy="2121598"/>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smtClean="0">
                <a:solidFill>
                  <a:schemeClr val="tx1"/>
                </a:solidFill>
              </a:rPr>
              <a:t>Tunnel</a:t>
            </a:r>
            <a:endParaRPr lang="en-US" dirty="0">
              <a:solidFill>
                <a:schemeClr val="tx1"/>
              </a:solidFill>
            </a:endParaRPr>
          </a:p>
        </p:txBody>
      </p:sp>
      <p:sp>
        <p:nvSpPr>
          <p:cNvPr id="159" name="monitor"/>
          <p:cNvSpPr>
            <a:spLocks noEditPoints="1" noChangeArrowheads="1"/>
          </p:cNvSpPr>
          <p:nvPr/>
        </p:nvSpPr>
        <p:spPr bwMode="auto">
          <a:xfrm>
            <a:off x="2794558" y="3450835"/>
            <a:ext cx="558511" cy="558511"/>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chemeClr val="bg1">
              <a:lumMod val="6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grpSp>
        <p:nvGrpSpPr>
          <p:cNvPr id="160" name="Group 59"/>
          <p:cNvGrpSpPr/>
          <p:nvPr/>
        </p:nvGrpSpPr>
        <p:grpSpPr>
          <a:xfrm>
            <a:off x="2943418" y="2419567"/>
            <a:ext cx="203202" cy="531229"/>
            <a:chOff x="457200" y="4724400"/>
            <a:chExt cx="381000" cy="1066800"/>
          </a:xfrm>
        </p:grpSpPr>
        <p:cxnSp>
          <p:nvCxnSpPr>
            <p:cNvPr id="161" name="Straight Connector 160"/>
            <p:cNvCxnSpPr/>
            <p:nvPr/>
          </p:nvCxnSpPr>
          <p:spPr>
            <a:xfrm rot="5400000">
              <a:off x="-76200" y="5257800"/>
              <a:ext cx="1066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304800" y="5257800"/>
              <a:ext cx="1066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10800000">
              <a:off x="457200" y="57912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p:nvGrpSpPr>
        <p:grpSpPr>
          <a:xfrm rot="5400000">
            <a:off x="2994516" y="2479438"/>
            <a:ext cx="101009" cy="203200"/>
            <a:chOff x="4292600" y="3352799"/>
            <a:chExt cx="76200" cy="228600"/>
          </a:xfrm>
          <a:solidFill>
            <a:srgbClr val="FF9900"/>
          </a:solidFill>
        </p:grpSpPr>
        <p:sp>
          <p:nvSpPr>
            <p:cNvPr id="165" name="Rectangle 164"/>
            <p:cNvSpPr/>
            <p:nvPr/>
          </p:nvSpPr>
          <p:spPr>
            <a:xfrm rot="16200000">
              <a:off x="4273550" y="3486149"/>
              <a:ext cx="1143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165"/>
            <p:cNvSpPr/>
            <p:nvPr/>
          </p:nvSpPr>
          <p:spPr>
            <a:xfrm rot="16200000">
              <a:off x="4273550" y="3371849"/>
              <a:ext cx="1143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p:cNvGrpSpPr/>
          <p:nvPr/>
        </p:nvGrpSpPr>
        <p:grpSpPr>
          <a:xfrm rot="5400000">
            <a:off x="2994516" y="2614117"/>
            <a:ext cx="101009" cy="203200"/>
            <a:chOff x="4394200" y="3352799"/>
            <a:chExt cx="76200" cy="228600"/>
          </a:xfrm>
          <a:solidFill>
            <a:srgbClr val="FF9900"/>
          </a:solidFill>
        </p:grpSpPr>
        <p:sp>
          <p:nvSpPr>
            <p:cNvPr id="168" name="Rectangle 167"/>
            <p:cNvSpPr/>
            <p:nvPr/>
          </p:nvSpPr>
          <p:spPr>
            <a:xfrm rot="16200000">
              <a:off x="4375150" y="3486149"/>
              <a:ext cx="1143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Rectangle 171"/>
            <p:cNvSpPr/>
            <p:nvPr/>
          </p:nvSpPr>
          <p:spPr>
            <a:xfrm rot="16200000">
              <a:off x="4375150" y="3371849"/>
              <a:ext cx="1143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6" name="Group 175"/>
          <p:cNvGrpSpPr/>
          <p:nvPr/>
        </p:nvGrpSpPr>
        <p:grpSpPr>
          <a:xfrm rot="5400000">
            <a:off x="2994516" y="2748796"/>
            <a:ext cx="101009" cy="203200"/>
            <a:chOff x="4495800" y="3352799"/>
            <a:chExt cx="76200" cy="228600"/>
          </a:xfrm>
          <a:solidFill>
            <a:srgbClr val="FF9900"/>
          </a:solidFill>
        </p:grpSpPr>
        <p:sp>
          <p:nvSpPr>
            <p:cNvPr id="177" name="Rectangle 176"/>
            <p:cNvSpPr/>
            <p:nvPr/>
          </p:nvSpPr>
          <p:spPr>
            <a:xfrm rot="16200000">
              <a:off x="4476750" y="3486149"/>
              <a:ext cx="1143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Rectangle 177"/>
            <p:cNvSpPr/>
            <p:nvPr/>
          </p:nvSpPr>
          <p:spPr>
            <a:xfrm rot="16200000">
              <a:off x="4476750" y="3371849"/>
              <a:ext cx="1143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79" name="Straight Arrow Connector 178"/>
          <p:cNvCxnSpPr/>
          <p:nvPr/>
        </p:nvCxnSpPr>
        <p:spPr>
          <a:xfrm>
            <a:off x="3059492" y="3007189"/>
            <a:ext cx="0" cy="361185"/>
          </a:xfrm>
          <a:prstGeom prst="straightConnector1">
            <a:avLst/>
          </a:prstGeom>
          <a:ln>
            <a:solidFill>
              <a:schemeClr val="tx1"/>
            </a:solidFill>
            <a:headEnd type="none" w="med" len="med"/>
            <a:tailEnd type="arrow" w="med" len="med"/>
          </a:ln>
        </p:spPr>
        <p:style>
          <a:lnRef idx="2">
            <a:schemeClr val="dk1"/>
          </a:lnRef>
          <a:fillRef idx="0">
            <a:schemeClr val="dk1"/>
          </a:fillRef>
          <a:effectRef idx="1">
            <a:schemeClr val="dk1"/>
          </a:effectRef>
          <a:fontRef idx="minor">
            <a:schemeClr val="tx1"/>
          </a:fontRef>
        </p:style>
      </p:cxnSp>
      <p:grpSp>
        <p:nvGrpSpPr>
          <p:cNvPr id="180" name="Group 179"/>
          <p:cNvGrpSpPr/>
          <p:nvPr/>
        </p:nvGrpSpPr>
        <p:grpSpPr>
          <a:xfrm>
            <a:off x="3026835" y="2438731"/>
            <a:ext cx="629527" cy="540704"/>
            <a:chOff x="7996937" y="-218319"/>
            <a:chExt cx="508366" cy="436638"/>
          </a:xfrm>
        </p:grpSpPr>
        <p:pic>
          <p:nvPicPr>
            <p:cNvPr id="181" name="Picture 3"/>
            <p:cNvPicPr>
              <a:picLocks noChangeAspect="1" noChangeArrowheads="1"/>
            </p:cNvPicPr>
            <p:nvPr/>
          </p:nvPicPr>
          <p:blipFill>
            <a:blip r:embed="rId3" cstate="print"/>
            <a:srcRect/>
            <a:stretch>
              <a:fillRect/>
            </a:stretch>
          </p:blipFill>
          <p:spPr bwMode="auto">
            <a:xfrm>
              <a:off x="7996937" y="-218319"/>
              <a:ext cx="508366" cy="436638"/>
            </a:xfrm>
            <a:prstGeom prst="rect">
              <a:avLst/>
            </a:prstGeom>
            <a:noFill/>
            <a:ln w="9525">
              <a:noFill/>
              <a:miter lim="800000"/>
              <a:headEnd/>
              <a:tailEnd/>
            </a:ln>
            <a:effectLst/>
          </p:spPr>
        </p:pic>
        <p:cxnSp>
          <p:nvCxnSpPr>
            <p:cNvPr id="182" name="Straight Arrow Connector 181"/>
            <p:cNvCxnSpPr/>
            <p:nvPr/>
          </p:nvCxnSpPr>
          <p:spPr>
            <a:xfrm>
              <a:off x="8254112" y="16631"/>
              <a:ext cx="174990" cy="69850"/>
            </a:xfrm>
            <a:prstGeom prst="straightConnector1">
              <a:avLst/>
            </a:prstGeom>
            <a:ln w="38100">
              <a:solidFill>
                <a:srgbClr val="FFFF00"/>
              </a:solidFill>
              <a:headEnd type="none" w="med" len="med"/>
              <a:tailEnd type="triangle" w="med" len="med"/>
            </a:ln>
          </p:spPr>
          <p:style>
            <a:lnRef idx="2">
              <a:schemeClr val="dk1"/>
            </a:lnRef>
            <a:fillRef idx="0">
              <a:schemeClr val="dk1"/>
            </a:fillRef>
            <a:effectRef idx="1">
              <a:schemeClr val="dk1"/>
            </a:effectRef>
            <a:fontRef idx="minor">
              <a:schemeClr val="tx1"/>
            </a:fontRef>
          </p:style>
        </p:cxnSp>
      </p:grpSp>
      <p:sp>
        <p:nvSpPr>
          <p:cNvPr id="183" name="monitor"/>
          <p:cNvSpPr>
            <a:spLocks noEditPoints="1" noChangeArrowheads="1"/>
          </p:cNvSpPr>
          <p:nvPr/>
        </p:nvSpPr>
        <p:spPr bwMode="auto">
          <a:xfrm>
            <a:off x="2804229" y="940135"/>
            <a:ext cx="558511" cy="552981"/>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185" name="Straight Arrow Connector 184"/>
          <p:cNvCxnSpPr>
            <a:stCxn id="183" idx="10"/>
          </p:cNvCxnSpPr>
          <p:nvPr/>
        </p:nvCxnSpPr>
        <p:spPr>
          <a:xfrm flipH="1">
            <a:off x="3073813" y="1459476"/>
            <a:ext cx="7655" cy="771090"/>
          </a:xfrm>
          <a:prstGeom prst="straightConnector1">
            <a:avLst/>
          </a:prstGeom>
          <a:ln>
            <a:solidFill>
              <a:schemeClr val="tx1"/>
            </a:solidFill>
            <a:headEnd type="none" w="med" len="med"/>
            <a:tailEnd type="arrow" w="med" len="med"/>
          </a:ln>
        </p:spPr>
        <p:style>
          <a:lnRef idx="2">
            <a:schemeClr val="dk1"/>
          </a:lnRef>
          <a:fillRef idx="0">
            <a:schemeClr val="dk1"/>
          </a:fillRef>
          <a:effectRef idx="1">
            <a:schemeClr val="dk1"/>
          </a:effectRef>
          <a:fontRef idx="minor">
            <a:schemeClr val="tx1"/>
          </a:fontRef>
        </p:style>
      </p:cxnSp>
      <p:sp>
        <p:nvSpPr>
          <p:cNvPr id="186" name="Rectangle 185"/>
          <p:cNvSpPr/>
          <p:nvPr/>
        </p:nvSpPr>
        <p:spPr>
          <a:xfrm>
            <a:off x="3823902" y="1682783"/>
            <a:ext cx="1247937" cy="646331"/>
          </a:xfrm>
          <a:prstGeom prst="rect">
            <a:avLst/>
          </a:prstGeom>
        </p:spPr>
        <p:txBody>
          <a:bodyPr wrap="square">
            <a:spAutoFit/>
          </a:bodyPr>
          <a:lstStyle/>
          <a:p>
            <a:r>
              <a:rPr lang="en-US" b="1" dirty="0" smtClean="0">
                <a:solidFill>
                  <a:schemeClr val="bg1"/>
                </a:solidFill>
                <a:effectLst/>
              </a:rPr>
              <a:t>Rate controller</a:t>
            </a:r>
            <a:endParaRPr lang="en-US" b="1" dirty="0">
              <a:solidFill>
                <a:schemeClr val="bg1"/>
              </a:solidFill>
              <a:effectLst/>
            </a:endParaRPr>
          </a:p>
        </p:txBody>
      </p:sp>
      <p:sp>
        <p:nvSpPr>
          <p:cNvPr id="187" name="Rectangle 186"/>
          <p:cNvSpPr/>
          <p:nvPr/>
        </p:nvSpPr>
        <p:spPr>
          <a:xfrm>
            <a:off x="2486297" y="1700945"/>
            <a:ext cx="1337605" cy="646331"/>
          </a:xfrm>
          <a:prstGeom prst="rect">
            <a:avLst/>
          </a:prstGeom>
          <a:noFill/>
        </p:spPr>
        <p:txBody>
          <a:bodyPr wrap="square">
            <a:spAutoFit/>
          </a:bodyPr>
          <a:lstStyle/>
          <a:p>
            <a:r>
              <a:rPr lang="en-US" b="1" dirty="0" smtClean="0">
                <a:solidFill>
                  <a:schemeClr val="bg1"/>
                </a:solidFill>
                <a:effectLst/>
              </a:rPr>
              <a:t>Rate controller</a:t>
            </a:r>
            <a:endParaRPr lang="en-US" b="1" dirty="0">
              <a:solidFill>
                <a:schemeClr val="bg1"/>
              </a:solidFill>
              <a:effectLst/>
            </a:endParaRPr>
          </a:p>
        </p:txBody>
      </p:sp>
      <p:cxnSp>
        <p:nvCxnSpPr>
          <p:cNvPr id="190" name="Straight Arrow Connector 189"/>
          <p:cNvCxnSpPr/>
          <p:nvPr/>
        </p:nvCxnSpPr>
        <p:spPr>
          <a:xfrm>
            <a:off x="6029794" y="2780990"/>
            <a:ext cx="216696" cy="86498"/>
          </a:xfrm>
          <a:prstGeom prst="straightConnector1">
            <a:avLst/>
          </a:prstGeom>
          <a:ln w="38100">
            <a:solidFill>
              <a:srgbClr val="FFFF00"/>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91" name="Straight Arrow Connector 190"/>
          <p:cNvCxnSpPr/>
          <p:nvPr/>
        </p:nvCxnSpPr>
        <p:spPr>
          <a:xfrm flipV="1">
            <a:off x="6019800" y="2544210"/>
            <a:ext cx="6289" cy="257937"/>
          </a:xfrm>
          <a:prstGeom prst="straightConnector1">
            <a:avLst/>
          </a:prstGeom>
          <a:ln w="38100">
            <a:solidFill>
              <a:srgbClr val="FFFF00"/>
            </a:solidFill>
            <a:headEnd type="none" w="med" len="med"/>
            <a:tailEnd type="triangle"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34429473"/>
      </p:ext>
    </p:extLst>
  </p:cSld>
  <p:clrMapOvr>
    <a:masterClrMapping/>
  </p:clrMapOvr>
  <p:transition spd="slow" advTm="1379">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2"/>
                                        </p:tgtEl>
                                        <p:attrNameLst>
                                          <p:attrName>style.visibility</p:attrName>
                                        </p:attrNameLst>
                                      </p:cBhvr>
                                      <p:to>
                                        <p:strVal val="visible"/>
                                      </p:to>
                                    </p:set>
                                    <p:animEffect transition="in" filter="fade">
                                      <p:cBhvr>
                                        <p:cTn id="12" dur="500"/>
                                        <p:tgtEl>
                                          <p:spTgt spid="232"/>
                                        </p:tgtEl>
                                      </p:cBhvr>
                                    </p:animEffect>
                                  </p:childTnLst>
                                </p:cTn>
                              </p:par>
                            </p:childTnLst>
                          </p:cTn>
                        </p:par>
                        <p:par>
                          <p:cTn id="13" fill="hold">
                            <p:stCondLst>
                              <p:cond delay="500"/>
                            </p:stCondLst>
                            <p:childTnLst>
                              <p:par>
                                <p:cTn id="14" presetID="10" presetClass="exit" presetSubtype="0" fill="hold" nodeType="afterEffect">
                                  <p:stCondLst>
                                    <p:cond delay="0"/>
                                  </p:stCondLst>
                                  <p:childTnLst>
                                    <p:animEffect transition="out" filter="fade">
                                      <p:cBhvr>
                                        <p:cTn id="15" dur="500"/>
                                        <p:tgtEl>
                                          <p:spTgt spid="190"/>
                                        </p:tgtEl>
                                      </p:cBhvr>
                                    </p:animEffect>
                                    <p:set>
                                      <p:cBhvr>
                                        <p:cTn id="16" dur="1" fill="hold">
                                          <p:stCondLst>
                                            <p:cond delay="499"/>
                                          </p:stCondLst>
                                        </p:cTn>
                                        <p:tgtEl>
                                          <p:spTgt spid="190"/>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191"/>
                                        </p:tgtEl>
                                        <p:attrNameLst>
                                          <p:attrName>style.visibility</p:attrName>
                                        </p:attrNameLst>
                                      </p:cBhvr>
                                      <p:to>
                                        <p:strVal val="visible"/>
                                      </p:to>
                                    </p:set>
                                    <p:animEffect transition="in" filter="fade">
                                      <p:cBhvr>
                                        <p:cTn id="19"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772400" cy="1143000"/>
          </a:xfrm>
        </p:spPr>
        <p:txBody>
          <a:bodyPr>
            <a:noAutofit/>
          </a:bodyPr>
          <a:lstStyle/>
          <a:p>
            <a:r>
              <a:rPr lang="en-US" dirty="0" smtClean="0"/>
              <a:t>Path-oriented congestion control is not enough</a:t>
            </a:r>
            <a:endParaRPr lang="en-US" dirty="0"/>
          </a:p>
        </p:txBody>
      </p:sp>
      <p:sp>
        <p:nvSpPr>
          <p:cNvPr id="4" name="monitor"/>
          <p:cNvSpPr>
            <a:spLocks noEditPoints="1" noChangeArrowheads="1"/>
          </p:cNvSpPr>
          <p:nvPr/>
        </p:nvSpPr>
        <p:spPr bwMode="auto">
          <a:xfrm>
            <a:off x="3306612" y="3453878"/>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5" name="Straight Arrow Connector 4"/>
          <p:cNvCxnSpPr>
            <a:stCxn id="8" idx="1"/>
            <a:endCxn id="8" idx="3"/>
          </p:cNvCxnSpPr>
          <p:nvPr/>
        </p:nvCxnSpPr>
        <p:spPr>
          <a:xfrm>
            <a:off x="1717022" y="3923885"/>
            <a:ext cx="479500" cy="0"/>
          </a:xfrm>
          <a:prstGeom prst="straightConnector1">
            <a:avLst/>
          </a:prstGeom>
          <a:ln w="3175">
            <a:solidFill>
              <a:schemeClr val="tx1"/>
            </a:solidFill>
            <a:prstDash val="lg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 name="Straight Arrow Connector 5"/>
          <p:cNvCxnSpPr>
            <a:stCxn id="4" idx="3"/>
            <a:endCxn id="8" idx="3"/>
          </p:cNvCxnSpPr>
          <p:nvPr/>
        </p:nvCxnSpPr>
        <p:spPr>
          <a:xfrm flipH="1">
            <a:off x="2196522" y="3698767"/>
            <a:ext cx="1110090" cy="225118"/>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7" name="monitor"/>
          <p:cNvSpPr>
            <a:spLocks noEditPoints="1" noChangeArrowheads="1"/>
          </p:cNvSpPr>
          <p:nvPr/>
        </p:nvSpPr>
        <p:spPr bwMode="auto">
          <a:xfrm>
            <a:off x="828482" y="3382812"/>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sp>
        <p:nvSpPr>
          <p:cNvPr id="8" name="Rectangle 7"/>
          <p:cNvSpPr/>
          <p:nvPr/>
        </p:nvSpPr>
        <p:spPr>
          <a:xfrm>
            <a:off x="1717022" y="3736577"/>
            <a:ext cx="479500" cy="37461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monitor"/>
          <p:cNvSpPr>
            <a:spLocks noEditPoints="1" noChangeArrowheads="1"/>
          </p:cNvSpPr>
          <p:nvPr/>
        </p:nvSpPr>
        <p:spPr bwMode="auto">
          <a:xfrm>
            <a:off x="3048000" y="4063478"/>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10" name="Straight Arrow Connector 9"/>
          <p:cNvCxnSpPr>
            <a:stCxn id="9" idx="3"/>
            <a:endCxn id="8" idx="3"/>
          </p:cNvCxnSpPr>
          <p:nvPr/>
        </p:nvCxnSpPr>
        <p:spPr>
          <a:xfrm flipH="1" flipV="1">
            <a:off x="2196522" y="3923885"/>
            <a:ext cx="851478" cy="384482"/>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monitor"/>
          <p:cNvSpPr>
            <a:spLocks noEditPoints="1" noChangeArrowheads="1"/>
          </p:cNvSpPr>
          <p:nvPr/>
        </p:nvSpPr>
        <p:spPr bwMode="auto">
          <a:xfrm>
            <a:off x="3048000" y="2966666"/>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12" name="Straight Arrow Connector 11"/>
          <p:cNvCxnSpPr>
            <a:stCxn id="11" idx="3"/>
            <a:endCxn id="8" idx="3"/>
          </p:cNvCxnSpPr>
          <p:nvPr/>
        </p:nvCxnSpPr>
        <p:spPr>
          <a:xfrm flipH="1">
            <a:off x="2196522" y="3211555"/>
            <a:ext cx="851478" cy="712330"/>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8" name="Line Callout 1 37"/>
          <p:cNvSpPr/>
          <p:nvPr/>
        </p:nvSpPr>
        <p:spPr>
          <a:xfrm>
            <a:off x="175938" y="2605078"/>
            <a:ext cx="1348507" cy="541744"/>
          </a:xfrm>
          <a:prstGeom prst="borderCallout1">
            <a:avLst>
              <a:gd name="adj1" fmla="val 190120"/>
              <a:gd name="adj2" fmla="val 52529"/>
              <a:gd name="adj3" fmla="val 185317"/>
              <a:gd name="adj4" fmla="val 53462"/>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Weight 1</a:t>
            </a:r>
            <a:endParaRPr lang="en-US" b="1" dirty="0"/>
          </a:p>
        </p:txBody>
      </p:sp>
      <p:cxnSp>
        <p:nvCxnSpPr>
          <p:cNvPr id="39" name="Straight Arrow Connector 38"/>
          <p:cNvCxnSpPr/>
          <p:nvPr/>
        </p:nvCxnSpPr>
        <p:spPr>
          <a:xfrm flipV="1">
            <a:off x="1441343" y="3253742"/>
            <a:ext cx="1529941" cy="310868"/>
          </a:xfrm>
          <a:prstGeom prst="straightConnector1">
            <a:avLst/>
          </a:prstGeom>
          <a:ln w="28575">
            <a:solidFill>
              <a:srgbClr val="FF0000"/>
            </a:solidFill>
            <a:prstDash val="solid"/>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40" name="Straight Arrow Connector 39"/>
          <p:cNvCxnSpPr/>
          <p:nvPr/>
        </p:nvCxnSpPr>
        <p:spPr>
          <a:xfrm flipV="1">
            <a:off x="1441343" y="3701609"/>
            <a:ext cx="1804261" cy="17984"/>
          </a:xfrm>
          <a:prstGeom prst="straightConnector1">
            <a:avLst/>
          </a:prstGeom>
          <a:ln w="28575">
            <a:solidFill>
              <a:srgbClr val="FF0000"/>
            </a:solidFill>
            <a:prstDash val="solid"/>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41" name="Straight Arrow Connector 40"/>
          <p:cNvCxnSpPr/>
          <p:nvPr/>
        </p:nvCxnSpPr>
        <p:spPr>
          <a:xfrm>
            <a:off x="1379350" y="3975874"/>
            <a:ext cx="1588598" cy="367526"/>
          </a:xfrm>
          <a:prstGeom prst="straightConnector1">
            <a:avLst/>
          </a:prstGeom>
          <a:ln w="28575">
            <a:solidFill>
              <a:srgbClr val="FF0000"/>
            </a:solidFill>
            <a:prstDash val="solid"/>
            <a:headEnd type="none" w="med" len="med"/>
            <a:tailEnd type="triangle" w="lg" len="lg"/>
          </a:ln>
        </p:spPr>
        <p:style>
          <a:lnRef idx="2">
            <a:schemeClr val="dk1"/>
          </a:lnRef>
          <a:fillRef idx="0">
            <a:schemeClr val="dk1"/>
          </a:fillRef>
          <a:effectRef idx="1">
            <a:schemeClr val="dk1"/>
          </a:effectRef>
          <a:fontRef idx="minor">
            <a:schemeClr val="tx1"/>
          </a:fontRef>
        </p:style>
      </p:cxnSp>
      <p:sp>
        <p:nvSpPr>
          <p:cNvPr id="54" name="monitor"/>
          <p:cNvSpPr>
            <a:spLocks noEditPoints="1" noChangeArrowheads="1"/>
          </p:cNvSpPr>
          <p:nvPr/>
        </p:nvSpPr>
        <p:spPr bwMode="auto">
          <a:xfrm>
            <a:off x="828482" y="4038600"/>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0000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55" name="Straight Arrow Connector 54"/>
          <p:cNvCxnSpPr>
            <a:stCxn id="54" idx="8"/>
            <a:endCxn id="8" idx="1"/>
          </p:cNvCxnSpPr>
          <p:nvPr/>
        </p:nvCxnSpPr>
        <p:spPr>
          <a:xfrm flipV="1">
            <a:off x="1331870" y="3923885"/>
            <a:ext cx="385152" cy="359604"/>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6" name="Straight Arrow Connector 55"/>
          <p:cNvCxnSpPr>
            <a:stCxn id="7" idx="8"/>
            <a:endCxn id="8" idx="1"/>
          </p:cNvCxnSpPr>
          <p:nvPr/>
        </p:nvCxnSpPr>
        <p:spPr>
          <a:xfrm>
            <a:off x="1331870" y="3627701"/>
            <a:ext cx="385152" cy="296184"/>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7" name="Straight Arrow Connector 66"/>
          <p:cNvCxnSpPr>
            <a:endCxn id="78" idx="4"/>
          </p:cNvCxnSpPr>
          <p:nvPr/>
        </p:nvCxnSpPr>
        <p:spPr>
          <a:xfrm>
            <a:off x="1441343" y="4290294"/>
            <a:ext cx="1526605" cy="444920"/>
          </a:xfrm>
          <a:prstGeom prst="straightConnector1">
            <a:avLst/>
          </a:prstGeom>
          <a:ln w="28575">
            <a:solidFill>
              <a:srgbClr val="000099"/>
            </a:solidFill>
            <a:prstDash val="solid"/>
            <a:headEnd type="none" w="med" len="med"/>
            <a:tailEnd type="triangle" w="lg" len="lg"/>
          </a:ln>
        </p:spPr>
        <p:style>
          <a:lnRef idx="2">
            <a:schemeClr val="dk1"/>
          </a:lnRef>
          <a:fillRef idx="0">
            <a:schemeClr val="dk1"/>
          </a:fillRef>
          <a:effectRef idx="1">
            <a:schemeClr val="dk1"/>
          </a:effectRef>
          <a:fontRef idx="minor">
            <a:schemeClr val="tx1"/>
          </a:fontRef>
        </p:style>
      </p:cxnSp>
      <p:sp>
        <p:nvSpPr>
          <p:cNvPr id="89" name="Line Callout 1 88"/>
          <p:cNvSpPr/>
          <p:nvPr/>
        </p:nvSpPr>
        <p:spPr>
          <a:xfrm>
            <a:off x="175939" y="4703733"/>
            <a:ext cx="1348507" cy="541744"/>
          </a:xfrm>
          <a:prstGeom prst="borderCallout1">
            <a:avLst>
              <a:gd name="adj1" fmla="val -86546"/>
              <a:gd name="adj2" fmla="val 61059"/>
              <a:gd name="adj3" fmla="val -85950"/>
              <a:gd name="adj4" fmla="val 61938"/>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Weight 1</a:t>
            </a:r>
            <a:endParaRPr lang="en-US" b="1" dirty="0"/>
          </a:p>
        </p:txBody>
      </p:sp>
      <p:sp>
        <p:nvSpPr>
          <p:cNvPr id="78" name="monitor"/>
          <p:cNvSpPr>
            <a:spLocks noEditPoints="1" noChangeArrowheads="1"/>
          </p:cNvSpPr>
          <p:nvPr/>
        </p:nvSpPr>
        <p:spPr bwMode="auto">
          <a:xfrm>
            <a:off x="2967948" y="4643369"/>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0000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101" name="Straight Arrow Connector 100"/>
          <p:cNvCxnSpPr>
            <a:stCxn id="78" idx="4"/>
            <a:endCxn id="8" idx="3"/>
          </p:cNvCxnSpPr>
          <p:nvPr/>
        </p:nvCxnSpPr>
        <p:spPr>
          <a:xfrm flipH="1" flipV="1">
            <a:off x="2196522" y="3923885"/>
            <a:ext cx="771426" cy="811329"/>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81291470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p:cNvSpPr/>
          <p:nvPr/>
        </p:nvSpPr>
        <p:spPr>
          <a:xfrm>
            <a:off x="4529561" y="3638397"/>
            <a:ext cx="4233439" cy="2764410"/>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chemeClr val="tx1"/>
                </a:solidFill>
              </a:rPr>
              <a:t>Seawall	</a:t>
            </a:r>
            <a:r>
              <a:rPr lang="en-US" sz="2000" dirty="0" smtClean="0">
                <a:solidFill>
                  <a:schemeClr val="tx1"/>
                </a:solidFill>
              </a:rPr>
              <a:t>(link-oriented congestion control)</a:t>
            </a:r>
            <a:endParaRPr lang="en-US" sz="2000" dirty="0">
              <a:solidFill>
                <a:schemeClr val="tx1"/>
              </a:solidFill>
            </a:endParaRPr>
          </a:p>
        </p:txBody>
      </p:sp>
      <p:sp>
        <p:nvSpPr>
          <p:cNvPr id="84" name="Rectangle 83"/>
          <p:cNvSpPr/>
          <p:nvPr/>
        </p:nvSpPr>
        <p:spPr>
          <a:xfrm>
            <a:off x="4542590" y="699623"/>
            <a:ext cx="4220410" cy="2653177"/>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chemeClr val="tx1"/>
                </a:solidFill>
              </a:rPr>
              <a:t>TCP   </a:t>
            </a:r>
            <a:r>
              <a:rPr lang="en-US" sz="2000" dirty="0" smtClean="0">
                <a:solidFill>
                  <a:schemeClr val="tx1"/>
                </a:solidFill>
              </a:rPr>
              <a:t>(path-oriented congestion control)</a:t>
            </a:r>
            <a:endParaRPr lang="en-US" sz="2000" dirty="0">
              <a:solidFill>
                <a:schemeClr val="tx1"/>
              </a:solidFill>
            </a:endParaRPr>
          </a:p>
        </p:txBody>
      </p:sp>
      <p:sp>
        <p:nvSpPr>
          <p:cNvPr id="4" name="monitor"/>
          <p:cNvSpPr>
            <a:spLocks noEditPoints="1" noChangeArrowheads="1"/>
          </p:cNvSpPr>
          <p:nvPr/>
        </p:nvSpPr>
        <p:spPr bwMode="auto">
          <a:xfrm>
            <a:off x="3306612" y="3453878"/>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5" name="Straight Arrow Connector 4"/>
          <p:cNvCxnSpPr>
            <a:stCxn id="8" idx="1"/>
            <a:endCxn id="8" idx="3"/>
          </p:cNvCxnSpPr>
          <p:nvPr/>
        </p:nvCxnSpPr>
        <p:spPr>
          <a:xfrm>
            <a:off x="1717022" y="3923885"/>
            <a:ext cx="479500" cy="0"/>
          </a:xfrm>
          <a:prstGeom prst="straightConnector1">
            <a:avLst/>
          </a:prstGeom>
          <a:ln w="3175">
            <a:solidFill>
              <a:schemeClr val="tx1"/>
            </a:solidFill>
            <a:prstDash val="lg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 name="Straight Arrow Connector 5"/>
          <p:cNvCxnSpPr>
            <a:stCxn id="4" idx="3"/>
            <a:endCxn id="8" idx="3"/>
          </p:cNvCxnSpPr>
          <p:nvPr/>
        </p:nvCxnSpPr>
        <p:spPr>
          <a:xfrm flipH="1">
            <a:off x="2196522" y="3698767"/>
            <a:ext cx="1110090" cy="225118"/>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7" name="monitor"/>
          <p:cNvSpPr>
            <a:spLocks noEditPoints="1" noChangeArrowheads="1"/>
          </p:cNvSpPr>
          <p:nvPr/>
        </p:nvSpPr>
        <p:spPr bwMode="auto">
          <a:xfrm>
            <a:off x="828482" y="3382812"/>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sp>
        <p:nvSpPr>
          <p:cNvPr id="8" name="Rectangle 7"/>
          <p:cNvSpPr/>
          <p:nvPr/>
        </p:nvSpPr>
        <p:spPr>
          <a:xfrm>
            <a:off x="1717022" y="3736577"/>
            <a:ext cx="479500" cy="37461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monitor"/>
          <p:cNvSpPr>
            <a:spLocks noEditPoints="1" noChangeArrowheads="1"/>
          </p:cNvSpPr>
          <p:nvPr/>
        </p:nvSpPr>
        <p:spPr bwMode="auto">
          <a:xfrm>
            <a:off x="3048000" y="4063478"/>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10" name="Straight Arrow Connector 9"/>
          <p:cNvCxnSpPr>
            <a:stCxn id="9" idx="3"/>
            <a:endCxn id="8" idx="3"/>
          </p:cNvCxnSpPr>
          <p:nvPr/>
        </p:nvCxnSpPr>
        <p:spPr>
          <a:xfrm flipH="1" flipV="1">
            <a:off x="2196522" y="3923885"/>
            <a:ext cx="851478" cy="384482"/>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monitor"/>
          <p:cNvSpPr>
            <a:spLocks noEditPoints="1" noChangeArrowheads="1"/>
          </p:cNvSpPr>
          <p:nvPr/>
        </p:nvSpPr>
        <p:spPr bwMode="auto">
          <a:xfrm>
            <a:off x="3048000" y="2966666"/>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12" name="Straight Arrow Connector 11"/>
          <p:cNvCxnSpPr>
            <a:stCxn id="11" idx="3"/>
            <a:endCxn id="8" idx="3"/>
          </p:cNvCxnSpPr>
          <p:nvPr/>
        </p:nvCxnSpPr>
        <p:spPr>
          <a:xfrm flipH="1">
            <a:off x="2196522" y="3211555"/>
            <a:ext cx="851478" cy="712330"/>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grpSp>
        <p:nvGrpSpPr>
          <p:cNvPr id="26" name="Group 25"/>
          <p:cNvGrpSpPr/>
          <p:nvPr/>
        </p:nvGrpSpPr>
        <p:grpSpPr>
          <a:xfrm>
            <a:off x="5181600" y="1247147"/>
            <a:ext cx="2743199" cy="1299551"/>
            <a:chOff x="5334001" y="5410200"/>
            <a:chExt cx="2743199" cy="1299551"/>
          </a:xfrm>
        </p:grpSpPr>
        <p:cxnSp>
          <p:nvCxnSpPr>
            <p:cNvPr id="28" name="Straight Arrow Connector 27"/>
            <p:cNvCxnSpPr>
              <a:endCxn id="30" idx="3"/>
            </p:cNvCxnSpPr>
            <p:nvPr/>
          </p:nvCxnSpPr>
          <p:spPr>
            <a:xfrm flipV="1">
              <a:off x="6175378" y="6179459"/>
              <a:ext cx="741645" cy="20805"/>
            </a:xfrm>
            <a:prstGeom prst="straightConnector1">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29" name="Straight Arrow Connector 28"/>
            <p:cNvCxnSpPr>
              <a:endCxn id="30" idx="3"/>
            </p:cNvCxnSpPr>
            <p:nvPr/>
          </p:nvCxnSpPr>
          <p:spPr>
            <a:xfrm flipH="1">
              <a:off x="6917023" y="5990867"/>
              <a:ext cx="929975" cy="188592"/>
            </a:xfrm>
            <a:prstGeom prst="straightConnector1">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sp>
          <p:nvSpPr>
            <p:cNvPr id="30" name="Rectangle 29"/>
            <p:cNvSpPr/>
            <p:nvPr/>
          </p:nvSpPr>
          <p:spPr>
            <a:xfrm>
              <a:off x="6515323" y="6022542"/>
              <a:ext cx="401700" cy="31383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Arrow Connector 30"/>
            <p:cNvCxnSpPr>
              <a:endCxn id="30" idx="3"/>
            </p:cNvCxnSpPr>
            <p:nvPr/>
          </p:nvCxnSpPr>
          <p:spPr>
            <a:xfrm flipH="1" flipV="1">
              <a:off x="6917023" y="6179459"/>
              <a:ext cx="713323" cy="322099"/>
            </a:xfrm>
            <a:prstGeom prst="straightConnector1">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32" name="Straight Arrow Connector 31"/>
            <p:cNvCxnSpPr>
              <a:endCxn id="30" idx="3"/>
            </p:cNvCxnSpPr>
            <p:nvPr/>
          </p:nvCxnSpPr>
          <p:spPr>
            <a:xfrm flipH="1">
              <a:off x="6917023" y="5582706"/>
              <a:ext cx="713323" cy="596752"/>
            </a:xfrm>
            <a:prstGeom prst="straightConnector1">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sp>
          <p:nvSpPr>
            <p:cNvPr id="33" name="monitor"/>
            <p:cNvSpPr>
              <a:spLocks noEditPoints="1" noChangeArrowheads="1"/>
            </p:cNvSpPr>
            <p:nvPr/>
          </p:nvSpPr>
          <p:spPr bwMode="auto">
            <a:xfrm>
              <a:off x="5334001" y="5493486"/>
              <a:ext cx="421712" cy="421712"/>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sp>
          <p:nvSpPr>
            <p:cNvPr id="34" name="monitor"/>
            <p:cNvSpPr>
              <a:spLocks noEditPoints="1" noChangeArrowheads="1"/>
            </p:cNvSpPr>
            <p:nvPr/>
          </p:nvSpPr>
          <p:spPr bwMode="auto">
            <a:xfrm>
              <a:off x="7425285" y="5410200"/>
              <a:ext cx="421712" cy="421712"/>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sp>
          <p:nvSpPr>
            <p:cNvPr id="35" name="monitor"/>
            <p:cNvSpPr>
              <a:spLocks noEditPoints="1" noChangeArrowheads="1"/>
            </p:cNvSpPr>
            <p:nvPr/>
          </p:nvSpPr>
          <p:spPr bwMode="auto">
            <a:xfrm>
              <a:off x="7655488" y="5782021"/>
              <a:ext cx="421712" cy="421712"/>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sp>
          <p:nvSpPr>
            <p:cNvPr id="36" name="monitor"/>
            <p:cNvSpPr>
              <a:spLocks noEditPoints="1" noChangeArrowheads="1"/>
            </p:cNvSpPr>
            <p:nvPr/>
          </p:nvSpPr>
          <p:spPr bwMode="auto">
            <a:xfrm>
              <a:off x="7434150" y="6288039"/>
              <a:ext cx="421712" cy="421712"/>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grpSp>
      <p:sp>
        <p:nvSpPr>
          <p:cNvPr id="38" name="Line Callout 1 37"/>
          <p:cNvSpPr/>
          <p:nvPr/>
        </p:nvSpPr>
        <p:spPr>
          <a:xfrm>
            <a:off x="175938" y="2605078"/>
            <a:ext cx="1348507" cy="541744"/>
          </a:xfrm>
          <a:prstGeom prst="borderCallout1">
            <a:avLst>
              <a:gd name="adj1" fmla="val 190120"/>
              <a:gd name="adj2" fmla="val 52529"/>
              <a:gd name="adj3" fmla="val 185317"/>
              <a:gd name="adj4" fmla="val 53462"/>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Weight 1</a:t>
            </a:r>
            <a:endParaRPr lang="en-US" b="1" dirty="0"/>
          </a:p>
        </p:txBody>
      </p:sp>
      <p:cxnSp>
        <p:nvCxnSpPr>
          <p:cNvPr id="39" name="Straight Arrow Connector 38"/>
          <p:cNvCxnSpPr/>
          <p:nvPr/>
        </p:nvCxnSpPr>
        <p:spPr>
          <a:xfrm flipV="1">
            <a:off x="1441343" y="3253742"/>
            <a:ext cx="1529941" cy="310868"/>
          </a:xfrm>
          <a:prstGeom prst="straightConnector1">
            <a:avLst/>
          </a:prstGeom>
          <a:ln w="28575">
            <a:solidFill>
              <a:srgbClr val="FF0000"/>
            </a:solidFill>
            <a:prstDash val="solid"/>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40" name="Straight Arrow Connector 39"/>
          <p:cNvCxnSpPr/>
          <p:nvPr/>
        </p:nvCxnSpPr>
        <p:spPr>
          <a:xfrm flipV="1">
            <a:off x="1441343" y="3701609"/>
            <a:ext cx="1804261" cy="17984"/>
          </a:xfrm>
          <a:prstGeom prst="straightConnector1">
            <a:avLst/>
          </a:prstGeom>
          <a:ln w="28575">
            <a:solidFill>
              <a:srgbClr val="FF0000"/>
            </a:solidFill>
            <a:prstDash val="solid"/>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41" name="Straight Arrow Connector 40"/>
          <p:cNvCxnSpPr/>
          <p:nvPr/>
        </p:nvCxnSpPr>
        <p:spPr>
          <a:xfrm>
            <a:off x="1379350" y="3975874"/>
            <a:ext cx="1588598" cy="367526"/>
          </a:xfrm>
          <a:prstGeom prst="straightConnector1">
            <a:avLst/>
          </a:prstGeom>
          <a:ln w="28575">
            <a:solidFill>
              <a:srgbClr val="FF0000"/>
            </a:solidFill>
            <a:prstDash val="solid"/>
            <a:headEnd type="none" w="med" len="med"/>
            <a:tailEnd type="triangle" w="lg" len="lg"/>
          </a:ln>
        </p:spPr>
        <p:style>
          <a:lnRef idx="2">
            <a:schemeClr val="dk1"/>
          </a:lnRef>
          <a:fillRef idx="0">
            <a:schemeClr val="dk1"/>
          </a:fillRef>
          <a:effectRef idx="1">
            <a:schemeClr val="dk1"/>
          </a:effectRef>
          <a:fontRef idx="minor">
            <a:schemeClr val="tx1"/>
          </a:fontRef>
        </p:style>
      </p:cxnSp>
      <p:pic>
        <p:nvPicPr>
          <p:cNvPr id="46" name="Picture 45"/>
          <p:cNvPicPr>
            <a:picLocks noChangeAspect="1" noChangeArrowheads="1"/>
          </p:cNvPicPr>
          <p:nvPr/>
        </p:nvPicPr>
        <p:blipFill>
          <a:blip r:embed="rId3" cstate="print"/>
          <a:srcRect/>
          <a:stretch>
            <a:fillRect/>
          </a:stretch>
        </p:blipFill>
        <p:spPr bwMode="auto">
          <a:xfrm>
            <a:off x="6373847" y="1753535"/>
            <a:ext cx="331753" cy="284944"/>
          </a:xfrm>
          <a:prstGeom prst="rect">
            <a:avLst/>
          </a:prstGeom>
          <a:noFill/>
          <a:ln w="9525">
            <a:noFill/>
            <a:miter lim="800000"/>
            <a:headEnd/>
            <a:tailEnd/>
          </a:ln>
          <a:effectLst/>
        </p:spPr>
      </p:pic>
      <p:pic>
        <p:nvPicPr>
          <p:cNvPr id="47" name="Picture 46"/>
          <p:cNvPicPr>
            <a:picLocks noChangeAspect="1" noChangeArrowheads="1"/>
          </p:cNvPicPr>
          <p:nvPr/>
        </p:nvPicPr>
        <p:blipFill>
          <a:blip r:embed="rId3" cstate="print"/>
          <a:srcRect/>
          <a:stretch>
            <a:fillRect/>
          </a:stretch>
        </p:blipFill>
        <p:spPr bwMode="auto">
          <a:xfrm>
            <a:off x="6270694" y="1886079"/>
            <a:ext cx="331753" cy="284944"/>
          </a:xfrm>
          <a:prstGeom prst="rect">
            <a:avLst/>
          </a:prstGeom>
          <a:noFill/>
          <a:ln w="9525">
            <a:noFill/>
            <a:miter lim="800000"/>
            <a:headEnd/>
            <a:tailEnd/>
          </a:ln>
          <a:effectLst/>
        </p:spPr>
      </p:pic>
      <p:pic>
        <p:nvPicPr>
          <p:cNvPr id="48" name="Picture 47"/>
          <p:cNvPicPr>
            <a:picLocks noChangeAspect="1" noChangeArrowheads="1"/>
          </p:cNvPicPr>
          <p:nvPr/>
        </p:nvPicPr>
        <p:blipFill>
          <a:blip r:embed="rId3" cstate="print"/>
          <a:srcRect/>
          <a:stretch>
            <a:fillRect/>
          </a:stretch>
        </p:blipFill>
        <p:spPr bwMode="auto">
          <a:xfrm>
            <a:off x="6143932" y="2042679"/>
            <a:ext cx="331753" cy="284944"/>
          </a:xfrm>
          <a:prstGeom prst="rect">
            <a:avLst/>
          </a:prstGeom>
          <a:noFill/>
          <a:ln w="9525">
            <a:noFill/>
            <a:miter lim="800000"/>
            <a:headEnd/>
            <a:tailEnd/>
          </a:ln>
          <a:effectLst/>
        </p:spPr>
      </p:pic>
      <p:sp>
        <p:nvSpPr>
          <p:cNvPr id="54" name="monitor"/>
          <p:cNvSpPr>
            <a:spLocks noEditPoints="1" noChangeArrowheads="1"/>
          </p:cNvSpPr>
          <p:nvPr/>
        </p:nvSpPr>
        <p:spPr bwMode="auto">
          <a:xfrm>
            <a:off x="828482" y="4038600"/>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0000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55" name="Straight Arrow Connector 54"/>
          <p:cNvCxnSpPr>
            <a:stCxn id="54" idx="8"/>
            <a:endCxn id="8" idx="1"/>
          </p:cNvCxnSpPr>
          <p:nvPr/>
        </p:nvCxnSpPr>
        <p:spPr>
          <a:xfrm flipV="1">
            <a:off x="1331870" y="3923885"/>
            <a:ext cx="385152" cy="359604"/>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6" name="Straight Arrow Connector 55"/>
          <p:cNvCxnSpPr>
            <a:stCxn id="7" idx="8"/>
            <a:endCxn id="8" idx="1"/>
          </p:cNvCxnSpPr>
          <p:nvPr/>
        </p:nvCxnSpPr>
        <p:spPr>
          <a:xfrm>
            <a:off x="1331870" y="3627701"/>
            <a:ext cx="385152" cy="296184"/>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7" name="Straight Arrow Connector 66"/>
          <p:cNvCxnSpPr>
            <a:endCxn id="78" idx="4"/>
          </p:cNvCxnSpPr>
          <p:nvPr/>
        </p:nvCxnSpPr>
        <p:spPr>
          <a:xfrm>
            <a:off x="1441343" y="4290294"/>
            <a:ext cx="1526605" cy="444920"/>
          </a:xfrm>
          <a:prstGeom prst="straightConnector1">
            <a:avLst/>
          </a:prstGeom>
          <a:ln w="28575">
            <a:solidFill>
              <a:srgbClr val="000099"/>
            </a:solidFill>
            <a:prstDash val="solid"/>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72" name="Straight Arrow Connector 71"/>
          <p:cNvCxnSpPr/>
          <p:nvPr/>
        </p:nvCxnSpPr>
        <p:spPr>
          <a:xfrm>
            <a:off x="5603312" y="1649567"/>
            <a:ext cx="426612" cy="393112"/>
          </a:xfrm>
          <a:prstGeom prst="straightConnector1">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grpSp>
        <p:nvGrpSpPr>
          <p:cNvPr id="83" name="Group 82"/>
          <p:cNvGrpSpPr/>
          <p:nvPr/>
        </p:nvGrpSpPr>
        <p:grpSpPr>
          <a:xfrm>
            <a:off x="6029923" y="2683931"/>
            <a:ext cx="1422310" cy="322099"/>
            <a:chOff x="6258524" y="3873810"/>
            <a:chExt cx="1422310" cy="322099"/>
          </a:xfrm>
        </p:grpSpPr>
        <p:cxnSp>
          <p:nvCxnSpPr>
            <p:cNvPr id="80" name="Straight Arrow Connector 79"/>
            <p:cNvCxnSpPr/>
            <p:nvPr/>
          </p:nvCxnSpPr>
          <p:spPr>
            <a:xfrm flipV="1">
              <a:off x="6258524" y="3873810"/>
              <a:ext cx="741645" cy="20805"/>
            </a:xfrm>
            <a:prstGeom prst="straightConnector1">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81" name="Straight Arrow Connector 80"/>
            <p:cNvCxnSpPr/>
            <p:nvPr/>
          </p:nvCxnSpPr>
          <p:spPr>
            <a:xfrm flipH="1" flipV="1">
              <a:off x="6967511" y="3873810"/>
              <a:ext cx="713323" cy="322099"/>
            </a:xfrm>
            <a:prstGeom prst="straightConnector1">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grpSp>
      <p:pic>
        <p:nvPicPr>
          <p:cNvPr id="85" name="Picture 84"/>
          <p:cNvPicPr>
            <a:picLocks noChangeAspect="1" noChangeArrowheads="1"/>
          </p:cNvPicPr>
          <p:nvPr/>
        </p:nvPicPr>
        <p:blipFill>
          <a:blip r:embed="rId3" cstate="print"/>
          <a:srcRect/>
          <a:stretch>
            <a:fillRect/>
          </a:stretch>
        </p:blipFill>
        <p:spPr bwMode="auto">
          <a:xfrm>
            <a:off x="6226625" y="2563777"/>
            <a:ext cx="331753" cy="284944"/>
          </a:xfrm>
          <a:prstGeom prst="rect">
            <a:avLst/>
          </a:prstGeom>
          <a:noFill/>
          <a:ln w="9525">
            <a:noFill/>
            <a:miter lim="800000"/>
            <a:headEnd/>
            <a:tailEnd/>
          </a:ln>
          <a:effectLst/>
        </p:spPr>
      </p:pic>
      <p:sp>
        <p:nvSpPr>
          <p:cNvPr id="86" name="Rectangle 85"/>
          <p:cNvSpPr/>
          <p:nvPr/>
        </p:nvSpPr>
        <p:spPr>
          <a:xfrm>
            <a:off x="6075977" y="1406633"/>
            <a:ext cx="695591" cy="195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75%</a:t>
            </a:r>
            <a:endParaRPr lang="en-US" sz="2400" dirty="0"/>
          </a:p>
        </p:txBody>
      </p:sp>
      <p:sp>
        <p:nvSpPr>
          <p:cNvPr id="87" name="Rectangle 86"/>
          <p:cNvSpPr/>
          <p:nvPr/>
        </p:nvSpPr>
        <p:spPr>
          <a:xfrm>
            <a:off x="6088774" y="2933564"/>
            <a:ext cx="695591" cy="195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25%</a:t>
            </a:r>
            <a:endParaRPr lang="en-US" sz="2400" dirty="0"/>
          </a:p>
        </p:txBody>
      </p:sp>
      <p:sp>
        <p:nvSpPr>
          <p:cNvPr id="77" name="monitor"/>
          <p:cNvSpPr>
            <a:spLocks noEditPoints="1" noChangeArrowheads="1"/>
          </p:cNvSpPr>
          <p:nvPr/>
        </p:nvSpPr>
        <p:spPr bwMode="auto">
          <a:xfrm>
            <a:off x="5181600" y="2813721"/>
            <a:ext cx="421712" cy="421712"/>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0000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sp>
        <p:nvSpPr>
          <p:cNvPr id="89" name="Line Callout 1 88"/>
          <p:cNvSpPr/>
          <p:nvPr/>
        </p:nvSpPr>
        <p:spPr>
          <a:xfrm>
            <a:off x="175939" y="4703733"/>
            <a:ext cx="1348507" cy="541744"/>
          </a:xfrm>
          <a:prstGeom prst="borderCallout1">
            <a:avLst>
              <a:gd name="adj1" fmla="val -86546"/>
              <a:gd name="adj2" fmla="val 61059"/>
              <a:gd name="adj3" fmla="val -85950"/>
              <a:gd name="adj4" fmla="val 61938"/>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Weight 1</a:t>
            </a:r>
            <a:endParaRPr lang="en-US" b="1" dirty="0"/>
          </a:p>
        </p:txBody>
      </p:sp>
      <p:grpSp>
        <p:nvGrpSpPr>
          <p:cNvPr id="90" name="Group 89"/>
          <p:cNvGrpSpPr/>
          <p:nvPr/>
        </p:nvGrpSpPr>
        <p:grpSpPr>
          <a:xfrm>
            <a:off x="5105400" y="4269207"/>
            <a:ext cx="2819400" cy="1299551"/>
            <a:chOff x="5257800" y="5410200"/>
            <a:chExt cx="2819400" cy="1299551"/>
          </a:xfrm>
        </p:grpSpPr>
        <p:cxnSp>
          <p:nvCxnSpPr>
            <p:cNvPr id="91" name="Straight Arrow Connector 90"/>
            <p:cNvCxnSpPr>
              <a:endCxn id="93" idx="3"/>
            </p:cNvCxnSpPr>
            <p:nvPr/>
          </p:nvCxnSpPr>
          <p:spPr>
            <a:xfrm flipV="1">
              <a:off x="6175378" y="6179459"/>
              <a:ext cx="741645" cy="20805"/>
            </a:xfrm>
            <a:prstGeom prst="straightConnector1">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92" name="Straight Arrow Connector 91"/>
            <p:cNvCxnSpPr>
              <a:endCxn id="93" idx="3"/>
            </p:cNvCxnSpPr>
            <p:nvPr/>
          </p:nvCxnSpPr>
          <p:spPr>
            <a:xfrm flipH="1">
              <a:off x="6917023" y="5990867"/>
              <a:ext cx="929975" cy="188592"/>
            </a:xfrm>
            <a:prstGeom prst="straightConnector1">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sp>
          <p:nvSpPr>
            <p:cNvPr id="93" name="Rectangle 92"/>
            <p:cNvSpPr/>
            <p:nvPr/>
          </p:nvSpPr>
          <p:spPr>
            <a:xfrm>
              <a:off x="6515323" y="6022542"/>
              <a:ext cx="401700" cy="31383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4" name="Straight Arrow Connector 93"/>
            <p:cNvCxnSpPr>
              <a:endCxn id="93" idx="3"/>
            </p:cNvCxnSpPr>
            <p:nvPr/>
          </p:nvCxnSpPr>
          <p:spPr>
            <a:xfrm flipH="1" flipV="1">
              <a:off x="6917023" y="6179459"/>
              <a:ext cx="713323" cy="322099"/>
            </a:xfrm>
            <a:prstGeom prst="straightConnector1">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95" name="Straight Arrow Connector 94"/>
            <p:cNvCxnSpPr>
              <a:endCxn id="93" idx="3"/>
            </p:cNvCxnSpPr>
            <p:nvPr/>
          </p:nvCxnSpPr>
          <p:spPr>
            <a:xfrm flipH="1">
              <a:off x="6917023" y="5582706"/>
              <a:ext cx="713323" cy="596752"/>
            </a:xfrm>
            <a:prstGeom prst="straightConnector1">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sp>
          <p:nvSpPr>
            <p:cNvPr id="96" name="monitor"/>
            <p:cNvSpPr>
              <a:spLocks noEditPoints="1" noChangeArrowheads="1"/>
            </p:cNvSpPr>
            <p:nvPr/>
          </p:nvSpPr>
          <p:spPr bwMode="auto">
            <a:xfrm>
              <a:off x="5257800" y="5410200"/>
              <a:ext cx="421712" cy="421712"/>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sp>
          <p:nvSpPr>
            <p:cNvPr id="97" name="monitor"/>
            <p:cNvSpPr>
              <a:spLocks noEditPoints="1" noChangeArrowheads="1"/>
            </p:cNvSpPr>
            <p:nvPr/>
          </p:nvSpPr>
          <p:spPr bwMode="auto">
            <a:xfrm>
              <a:off x="7425285" y="5410200"/>
              <a:ext cx="421712" cy="421712"/>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sp>
          <p:nvSpPr>
            <p:cNvPr id="98" name="monitor"/>
            <p:cNvSpPr>
              <a:spLocks noEditPoints="1" noChangeArrowheads="1"/>
            </p:cNvSpPr>
            <p:nvPr/>
          </p:nvSpPr>
          <p:spPr bwMode="auto">
            <a:xfrm>
              <a:off x="7655488" y="5782021"/>
              <a:ext cx="421712" cy="421712"/>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sp>
          <p:nvSpPr>
            <p:cNvPr id="99" name="monitor"/>
            <p:cNvSpPr>
              <a:spLocks noEditPoints="1" noChangeArrowheads="1"/>
            </p:cNvSpPr>
            <p:nvPr/>
          </p:nvSpPr>
          <p:spPr bwMode="auto">
            <a:xfrm>
              <a:off x="7434150" y="6288039"/>
              <a:ext cx="421712" cy="421712"/>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grpSp>
      <p:cxnSp>
        <p:nvCxnSpPr>
          <p:cNvPr id="103" name="Straight Arrow Connector 102"/>
          <p:cNvCxnSpPr/>
          <p:nvPr/>
        </p:nvCxnSpPr>
        <p:spPr>
          <a:xfrm>
            <a:off x="5543441" y="4555683"/>
            <a:ext cx="502812" cy="491571"/>
          </a:xfrm>
          <a:prstGeom prst="straightConnector1">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grpSp>
        <p:nvGrpSpPr>
          <p:cNvPr id="104" name="Group 103"/>
          <p:cNvGrpSpPr/>
          <p:nvPr/>
        </p:nvGrpSpPr>
        <p:grpSpPr>
          <a:xfrm>
            <a:off x="6022977" y="5705991"/>
            <a:ext cx="1429257" cy="322099"/>
            <a:chOff x="6251577" y="3873810"/>
            <a:chExt cx="1429257" cy="322099"/>
          </a:xfrm>
        </p:grpSpPr>
        <p:cxnSp>
          <p:nvCxnSpPr>
            <p:cNvPr id="106" name="Straight Arrow Connector 105"/>
            <p:cNvCxnSpPr/>
            <p:nvPr/>
          </p:nvCxnSpPr>
          <p:spPr>
            <a:xfrm>
              <a:off x="6251577" y="3873810"/>
              <a:ext cx="748592" cy="1"/>
            </a:xfrm>
            <a:prstGeom prst="straightConnector1">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07" name="Straight Arrow Connector 106"/>
            <p:cNvCxnSpPr/>
            <p:nvPr/>
          </p:nvCxnSpPr>
          <p:spPr>
            <a:xfrm flipH="1" flipV="1">
              <a:off x="6967511" y="3873810"/>
              <a:ext cx="713323" cy="322099"/>
            </a:xfrm>
            <a:prstGeom prst="straightConnector1">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grpSp>
      <p:sp>
        <p:nvSpPr>
          <p:cNvPr id="108" name="monitor"/>
          <p:cNvSpPr>
            <a:spLocks noEditPoints="1" noChangeArrowheads="1"/>
          </p:cNvSpPr>
          <p:nvPr/>
        </p:nvSpPr>
        <p:spPr bwMode="auto">
          <a:xfrm>
            <a:off x="7288696" y="5814571"/>
            <a:ext cx="421712" cy="421712"/>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pic>
        <p:nvPicPr>
          <p:cNvPr id="109" name="Picture 108"/>
          <p:cNvPicPr>
            <a:picLocks noChangeAspect="1" noChangeArrowheads="1"/>
          </p:cNvPicPr>
          <p:nvPr/>
        </p:nvPicPr>
        <p:blipFill>
          <a:blip r:embed="rId3" cstate="print"/>
          <a:srcRect/>
          <a:stretch>
            <a:fillRect/>
          </a:stretch>
        </p:blipFill>
        <p:spPr bwMode="auto">
          <a:xfrm>
            <a:off x="6324600" y="5585837"/>
            <a:ext cx="331753" cy="284944"/>
          </a:xfrm>
          <a:prstGeom prst="rect">
            <a:avLst/>
          </a:prstGeom>
          <a:noFill/>
          <a:ln w="9525">
            <a:noFill/>
            <a:miter lim="800000"/>
            <a:headEnd/>
            <a:tailEnd/>
          </a:ln>
          <a:effectLst/>
        </p:spPr>
      </p:pic>
      <p:sp>
        <p:nvSpPr>
          <p:cNvPr id="110" name="Rectangle 109"/>
          <p:cNvSpPr/>
          <p:nvPr/>
        </p:nvSpPr>
        <p:spPr>
          <a:xfrm>
            <a:off x="6113505" y="4622911"/>
            <a:ext cx="695591" cy="195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50%</a:t>
            </a:r>
            <a:endParaRPr lang="en-US" sz="2400" dirty="0"/>
          </a:p>
        </p:txBody>
      </p:sp>
      <p:sp>
        <p:nvSpPr>
          <p:cNvPr id="111" name="Rectangle 110"/>
          <p:cNvSpPr/>
          <p:nvPr/>
        </p:nvSpPr>
        <p:spPr>
          <a:xfrm>
            <a:off x="6096000" y="6021807"/>
            <a:ext cx="695591" cy="195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50%</a:t>
            </a:r>
            <a:endParaRPr lang="en-US" sz="2400" dirty="0"/>
          </a:p>
        </p:txBody>
      </p:sp>
      <p:sp>
        <p:nvSpPr>
          <p:cNvPr id="112" name="monitor"/>
          <p:cNvSpPr>
            <a:spLocks noEditPoints="1" noChangeArrowheads="1"/>
          </p:cNvSpPr>
          <p:nvPr/>
        </p:nvSpPr>
        <p:spPr bwMode="auto">
          <a:xfrm>
            <a:off x="5181600" y="5828695"/>
            <a:ext cx="421712" cy="421712"/>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0000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pic>
        <p:nvPicPr>
          <p:cNvPr id="113" name="Picture 112"/>
          <p:cNvPicPr>
            <a:picLocks noChangeAspect="1" noChangeArrowheads="1"/>
          </p:cNvPicPr>
          <p:nvPr/>
        </p:nvPicPr>
        <p:blipFill>
          <a:blip r:embed="rId3" cstate="print"/>
          <a:srcRect/>
          <a:stretch>
            <a:fillRect/>
          </a:stretch>
        </p:blipFill>
        <p:spPr bwMode="auto">
          <a:xfrm>
            <a:off x="6215195" y="4920268"/>
            <a:ext cx="331753" cy="284944"/>
          </a:xfrm>
          <a:prstGeom prst="rect">
            <a:avLst/>
          </a:prstGeom>
          <a:noFill/>
          <a:ln w="9525">
            <a:noFill/>
            <a:miter lim="800000"/>
            <a:headEnd/>
            <a:tailEnd/>
          </a:ln>
          <a:effectLst/>
        </p:spPr>
      </p:pic>
      <p:pic>
        <p:nvPicPr>
          <p:cNvPr id="114" name="Picture 113"/>
          <p:cNvPicPr>
            <a:picLocks noChangeAspect="1" noChangeArrowheads="1"/>
          </p:cNvPicPr>
          <p:nvPr/>
        </p:nvPicPr>
        <p:blipFill>
          <a:blip r:embed="rId3" cstate="print"/>
          <a:srcRect/>
          <a:stretch>
            <a:fillRect/>
          </a:stretch>
        </p:blipFill>
        <p:spPr bwMode="auto">
          <a:xfrm>
            <a:off x="6941131" y="4617021"/>
            <a:ext cx="331753" cy="284944"/>
          </a:xfrm>
          <a:prstGeom prst="rect">
            <a:avLst/>
          </a:prstGeom>
          <a:noFill/>
          <a:ln w="9525">
            <a:noFill/>
            <a:miter lim="800000"/>
            <a:headEnd/>
            <a:tailEnd/>
          </a:ln>
          <a:effectLst/>
        </p:spPr>
      </p:pic>
      <p:pic>
        <p:nvPicPr>
          <p:cNvPr id="115" name="Picture 114"/>
          <p:cNvPicPr>
            <a:picLocks noChangeAspect="1" noChangeArrowheads="1"/>
          </p:cNvPicPr>
          <p:nvPr/>
        </p:nvPicPr>
        <p:blipFill>
          <a:blip r:embed="rId3" cstate="print"/>
          <a:srcRect/>
          <a:stretch>
            <a:fillRect/>
          </a:stretch>
        </p:blipFill>
        <p:spPr bwMode="auto">
          <a:xfrm>
            <a:off x="7063732" y="4840726"/>
            <a:ext cx="331753" cy="284944"/>
          </a:xfrm>
          <a:prstGeom prst="rect">
            <a:avLst/>
          </a:prstGeom>
          <a:noFill/>
          <a:ln w="9525">
            <a:noFill/>
            <a:miter lim="800000"/>
            <a:headEnd/>
            <a:tailEnd/>
          </a:ln>
          <a:effectLst/>
        </p:spPr>
      </p:pic>
      <p:pic>
        <p:nvPicPr>
          <p:cNvPr id="116" name="Picture 115"/>
          <p:cNvPicPr>
            <a:picLocks noChangeAspect="1" noChangeArrowheads="1"/>
          </p:cNvPicPr>
          <p:nvPr/>
        </p:nvPicPr>
        <p:blipFill>
          <a:blip r:embed="rId3" cstate="print"/>
          <a:srcRect/>
          <a:stretch>
            <a:fillRect/>
          </a:stretch>
        </p:blipFill>
        <p:spPr bwMode="auto">
          <a:xfrm>
            <a:off x="6927660" y="5067723"/>
            <a:ext cx="331753" cy="284944"/>
          </a:xfrm>
          <a:prstGeom prst="rect">
            <a:avLst/>
          </a:prstGeom>
          <a:noFill/>
          <a:ln w="9525">
            <a:noFill/>
            <a:miter lim="800000"/>
            <a:headEnd/>
            <a:tailEnd/>
          </a:ln>
          <a:effectLst/>
        </p:spPr>
      </p:pic>
      <p:pic>
        <p:nvPicPr>
          <p:cNvPr id="117" name="Picture 116"/>
          <p:cNvPicPr>
            <a:picLocks noChangeAspect="1" noChangeArrowheads="1"/>
          </p:cNvPicPr>
          <p:nvPr/>
        </p:nvPicPr>
        <p:blipFill>
          <a:blip r:embed="rId3" cstate="print"/>
          <a:srcRect/>
          <a:stretch>
            <a:fillRect/>
          </a:stretch>
        </p:blipFill>
        <p:spPr bwMode="auto">
          <a:xfrm>
            <a:off x="5595258" y="4653734"/>
            <a:ext cx="331753" cy="284944"/>
          </a:xfrm>
          <a:prstGeom prst="rect">
            <a:avLst/>
          </a:prstGeom>
          <a:noFill/>
          <a:ln w="9525">
            <a:noFill/>
            <a:miter lim="800000"/>
            <a:headEnd/>
            <a:tailEnd/>
          </a:ln>
          <a:effectLst/>
        </p:spPr>
      </p:pic>
      <p:cxnSp>
        <p:nvCxnSpPr>
          <p:cNvPr id="124" name="Straight Arrow Connector 123"/>
          <p:cNvCxnSpPr/>
          <p:nvPr/>
        </p:nvCxnSpPr>
        <p:spPr>
          <a:xfrm flipV="1">
            <a:off x="5603312" y="5717007"/>
            <a:ext cx="419666" cy="290666"/>
          </a:xfrm>
          <a:prstGeom prst="straightConnector1">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sp>
        <p:nvSpPr>
          <p:cNvPr id="127" name="Line Callout 1 126"/>
          <p:cNvSpPr/>
          <p:nvPr/>
        </p:nvSpPr>
        <p:spPr>
          <a:xfrm>
            <a:off x="2196522" y="1841118"/>
            <a:ext cx="3457302" cy="990363"/>
          </a:xfrm>
          <a:prstGeom prst="borderCallout1">
            <a:avLst>
              <a:gd name="adj1" fmla="val 44339"/>
              <a:gd name="adj2" fmla="val 103819"/>
              <a:gd name="adj3" fmla="val 9701"/>
              <a:gd name="adj4" fmla="val 126828"/>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Effective share increases with # of tunnels</a:t>
            </a:r>
            <a:endParaRPr lang="en-US" sz="2400" b="1" dirty="0"/>
          </a:p>
        </p:txBody>
      </p:sp>
      <p:cxnSp>
        <p:nvCxnSpPr>
          <p:cNvPr id="73" name="Straight Connector 72"/>
          <p:cNvCxnSpPr/>
          <p:nvPr/>
        </p:nvCxnSpPr>
        <p:spPr>
          <a:xfrm>
            <a:off x="4542590" y="1152202"/>
            <a:ext cx="4220410"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542590" y="4085811"/>
            <a:ext cx="4220410"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5603312" y="2706731"/>
            <a:ext cx="426611" cy="324543"/>
          </a:xfrm>
          <a:prstGeom prst="straightConnector1">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sp>
        <p:nvSpPr>
          <p:cNvPr id="100" name="Rectangle 99"/>
          <p:cNvSpPr/>
          <p:nvPr/>
        </p:nvSpPr>
        <p:spPr>
          <a:xfrm>
            <a:off x="4436369" y="3583407"/>
            <a:ext cx="4479031" cy="319839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nitor"/>
          <p:cNvSpPr>
            <a:spLocks noEditPoints="1" noChangeArrowheads="1"/>
          </p:cNvSpPr>
          <p:nvPr/>
        </p:nvSpPr>
        <p:spPr bwMode="auto">
          <a:xfrm>
            <a:off x="2967948" y="4643369"/>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0000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101" name="Straight Arrow Connector 100"/>
          <p:cNvCxnSpPr>
            <a:stCxn id="78" idx="4"/>
            <a:endCxn id="8" idx="3"/>
          </p:cNvCxnSpPr>
          <p:nvPr/>
        </p:nvCxnSpPr>
        <p:spPr>
          <a:xfrm flipH="1" flipV="1">
            <a:off x="2196522" y="3923885"/>
            <a:ext cx="771426" cy="811329"/>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02" name="monitor"/>
          <p:cNvSpPr>
            <a:spLocks noEditPoints="1" noChangeArrowheads="1"/>
          </p:cNvSpPr>
          <p:nvPr/>
        </p:nvSpPr>
        <p:spPr bwMode="auto">
          <a:xfrm>
            <a:off x="7452233" y="2832608"/>
            <a:ext cx="421712" cy="421712"/>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0000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sp>
        <p:nvSpPr>
          <p:cNvPr id="128" name="Line Callout 1 127"/>
          <p:cNvSpPr/>
          <p:nvPr/>
        </p:nvSpPr>
        <p:spPr>
          <a:xfrm>
            <a:off x="2343473" y="4836017"/>
            <a:ext cx="3335734" cy="880570"/>
          </a:xfrm>
          <a:prstGeom prst="borderCallout1">
            <a:avLst>
              <a:gd name="adj1" fmla="val 44339"/>
              <a:gd name="adj2" fmla="val 103819"/>
              <a:gd name="adj3" fmla="val 9701"/>
              <a:gd name="adj4" fmla="val 126828"/>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No change in effective weight</a:t>
            </a:r>
            <a:endParaRPr lang="en-US" sz="2400" b="1" dirty="0"/>
          </a:p>
        </p:txBody>
      </p:sp>
      <p:sp>
        <p:nvSpPr>
          <p:cNvPr id="105" name="Title 1"/>
          <p:cNvSpPr txBox="1">
            <a:spLocks/>
          </p:cNvSpPr>
          <p:nvPr/>
        </p:nvSpPr>
        <p:spPr>
          <a:xfrm>
            <a:off x="76200" y="152400"/>
            <a:ext cx="7772400" cy="1143000"/>
          </a:xfrm>
          <a:prstGeom prst="rect">
            <a:avLst/>
          </a:prstGeom>
        </p:spPr>
        <p:txBody>
          <a:bodyPr bIns="91440" anchor="b" anchorCtr="0">
            <a:noAutofit/>
          </a:bodyPr>
          <a:lstStyle>
            <a:lvl1pPr algn="l" rtl="0" eaLnBrk="1" latinLnBrk="0" hangingPunct="1">
              <a:spcBef>
                <a:spcPct val="0"/>
              </a:spcBef>
              <a:buNone/>
              <a:defRPr kumimoji="0" sz="4000" kern="1200">
                <a:solidFill>
                  <a:schemeClr val="tx1"/>
                </a:solidFill>
                <a:latin typeface="+mj-lt"/>
                <a:ea typeface="+mj-ea"/>
                <a:cs typeface="+mj-cs"/>
              </a:defRPr>
            </a:lvl1pPr>
          </a:lstStyle>
          <a:p>
            <a:r>
              <a:rPr lang="en-US" smtClean="0"/>
              <a:t>Path-oriented congestion control is not enough</a:t>
            </a:r>
            <a:endParaRPr lang="en-US" dirty="0"/>
          </a:p>
        </p:txBody>
      </p:sp>
    </p:spTree>
    <p:extLst>
      <p:ext uri="{BB962C8B-B14F-4D97-AF65-F5344CB8AC3E}">
        <p14:creationId xmlns:p14="http://schemas.microsoft.com/office/powerpoint/2010/main" val="56168142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7"/>
                                        </p:tgtEl>
                                        <p:attrNameLst>
                                          <p:attrName>style.visibility</p:attrName>
                                        </p:attrNameLst>
                                      </p:cBhvr>
                                      <p:to>
                                        <p:strVal val="visible"/>
                                      </p:to>
                                    </p:set>
                                    <p:animEffect transition="in" filter="fade">
                                      <p:cBhvr>
                                        <p:cTn id="21" dur="500"/>
                                        <p:tgtEl>
                                          <p:spTgt spid="8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6"/>
                                        </p:tgtEl>
                                        <p:attrNameLst>
                                          <p:attrName>style.visibility</p:attrName>
                                        </p:attrNameLst>
                                      </p:cBhvr>
                                      <p:to>
                                        <p:strVal val="visible"/>
                                      </p:to>
                                    </p:set>
                                    <p:animEffect transition="in" filter="fade">
                                      <p:cBhvr>
                                        <p:cTn id="24" dur="500"/>
                                        <p:tgtEl>
                                          <p:spTgt spid="8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fade">
                                      <p:cBhvr>
                                        <p:cTn id="29" dur="500"/>
                                        <p:tgtEl>
                                          <p:spTgt spid="1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100"/>
                                        </p:tgtEl>
                                      </p:cBhvr>
                                    </p:animEffect>
                                    <p:set>
                                      <p:cBhvr>
                                        <p:cTn id="34" dur="1" fill="hold">
                                          <p:stCondLst>
                                            <p:cond delay="499"/>
                                          </p:stCondLst>
                                        </p:cTn>
                                        <p:tgtEl>
                                          <p:spTgt spid="100"/>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109"/>
                                        </p:tgtEl>
                                        <p:attrNameLst>
                                          <p:attrName>style.visibility</p:attrName>
                                        </p:attrNameLst>
                                      </p:cBhvr>
                                      <p:to>
                                        <p:strVal val="visible"/>
                                      </p:to>
                                    </p:set>
                                    <p:animEffect transition="in" filter="fade">
                                      <p:cBhvr>
                                        <p:cTn id="37" dur="500"/>
                                        <p:tgtEl>
                                          <p:spTgt spid="109"/>
                                        </p:tgtEl>
                                      </p:cBhvr>
                                    </p:animEffect>
                                  </p:childTnLst>
                                </p:cTn>
                              </p:par>
                              <p:par>
                                <p:cTn id="38" presetID="10" presetClass="entr" presetSubtype="0" fill="hold" nodeType="withEffect">
                                  <p:stCondLst>
                                    <p:cond delay="0"/>
                                  </p:stCondLst>
                                  <p:childTnLst>
                                    <p:set>
                                      <p:cBhvr>
                                        <p:cTn id="39" dur="1" fill="hold">
                                          <p:stCondLst>
                                            <p:cond delay="0"/>
                                          </p:stCondLst>
                                        </p:cTn>
                                        <p:tgtEl>
                                          <p:spTgt spid="117"/>
                                        </p:tgtEl>
                                        <p:attrNameLst>
                                          <p:attrName>style.visibility</p:attrName>
                                        </p:attrNameLst>
                                      </p:cBhvr>
                                      <p:to>
                                        <p:strVal val="visible"/>
                                      </p:to>
                                    </p:set>
                                    <p:animEffect transition="in" filter="fade">
                                      <p:cBhvr>
                                        <p:cTn id="40" dur="500"/>
                                        <p:tgtEl>
                                          <p:spTgt spid="117"/>
                                        </p:tgtEl>
                                      </p:cBhvr>
                                    </p:animEffect>
                                  </p:childTnLst>
                                </p:cTn>
                              </p:par>
                              <p:par>
                                <p:cTn id="41" presetID="10" presetClass="entr" presetSubtype="0" fill="hold" nodeType="withEffect">
                                  <p:stCondLst>
                                    <p:cond delay="0"/>
                                  </p:stCondLst>
                                  <p:childTnLst>
                                    <p:set>
                                      <p:cBhvr>
                                        <p:cTn id="42" dur="1" fill="hold">
                                          <p:stCondLst>
                                            <p:cond delay="0"/>
                                          </p:stCondLst>
                                        </p:cTn>
                                        <p:tgtEl>
                                          <p:spTgt spid="113"/>
                                        </p:tgtEl>
                                        <p:attrNameLst>
                                          <p:attrName>style.visibility</p:attrName>
                                        </p:attrNameLst>
                                      </p:cBhvr>
                                      <p:to>
                                        <p:strVal val="visible"/>
                                      </p:to>
                                    </p:set>
                                    <p:animEffect transition="in" filter="fade">
                                      <p:cBhvr>
                                        <p:cTn id="43" dur="500"/>
                                        <p:tgtEl>
                                          <p:spTgt spid="113"/>
                                        </p:tgtEl>
                                      </p:cBhvr>
                                    </p:animEffect>
                                  </p:childTnLst>
                                </p:cTn>
                              </p:par>
                              <p:par>
                                <p:cTn id="44" presetID="10" presetClass="entr" presetSubtype="0" fill="hold" nodeType="withEffect">
                                  <p:stCondLst>
                                    <p:cond delay="0"/>
                                  </p:stCondLst>
                                  <p:childTnLst>
                                    <p:set>
                                      <p:cBhvr>
                                        <p:cTn id="45" dur="1" fill="hold">
                                          <p:stCondLst>
                                            <p:cond delay="0"/>
                                          </p:stCondLst>
                                        </p:cTn>
                                        <p:tgtEl>
                                          <p:spTgt spid="114"/>
                                        </p:tgtEl>
                                        <p:attrNameLst>
                                          <p:attrName>style.visibility</p:attrName>
                                        </p:attrNameLst>
                                      </p:cBhvr>
                                      <p:to>
                                        <p:strVal val="visible"/>
                                      </p:to>
                                    </p:set>
                                    <p:animEffect transition="in" filter="fade">
                                      <p:cBhvr>
                                        <p:cTn id="46" dur="500"/>
                                        <p:tgtEl>
                                          <p:spTgt spid="114"/>
                                        </p:tgtEl>
                                      </p:cBhvr>
                                    </p:animEffect>
                                  </p:childTnLst>
                                </p:cTn>
                              </p:par>
                              <p:par>
                                <p:cTn id="47" presetID="10" presetClass="entr" presetSubtype="0" fill="hold" nodeType="withEffect">
                                  <p:stCondLst>
                                    <p:cond delay="0"/>
                                  </p:stCondLst>
                                  <p:childTnLst>
                                    <p:set>
                                      <p:cBhvr>
                                        <p:cTn id="48" dur="1" fill="hold">
                                          <p:stCondLst>
                                            <p:cond delay="0"/>
                                          </p:stCondLst>
                                        </p:cTn>
                                        <p:tgtEl>
                                          <p:spTgt spid="115"/>
                                        </p:tgtEl>
                                        <p:attrNameLst>
                                          <p:attrName>style.visibility</p:attrName>
                                        </p:attrNameLst>
                                      </p:cBhvr>
                                      <p:to>
                                        <p:strVal val="visible"/>
                                      </p:to>
                                    </p:set>
                                    <p:animEffect transition="in" filter="fade">
                                      <p:cBhvr>
                                        <p:cTn id="49" dur="500"/>
                                        <p:tgtEl>
                                          <p:spTgt spid="115"/>
                                        </p:tgtEl>
                                      </p:cBhvr>
                                    </p:animEffect>
                                  </p:childTnLst>
                                </p:cTn>
                              </p:par>
                              <p:par>
                                <p:cTn id="50" presetID="10" presetClass="entr" presetSubtype="0" fill="hold" nodeType="withEffect">
                                  <p:stCondLst>
                                    <p:cond delay="0"/>
                                  </p:stCondLst>
                                  <p:childTnLst>
                                    <p:set>
                                      <p:cBhvr>
                                        <p:cTn id="51" dur="1" fill="hold">
                                          <p:stCondLst>
                                            <p:cond delay="0"/>
                                          </p:stCondLst>
                                        </p:cTn>
                                        <p:tgtEl>
                                          <p:spTgt spid="116"/>
                                        </p:tgtEl>
                                        <p:attrNameLst>
                                          <p:attrName>style.visibility</p:attrName>
                                        </p:attrNameLst>
                                      </p:cBhvr>
                                      <p:to>
                                        <p:strVal val="visible"/>
                                      </p:to>
                                    </p:set>
                                    <p:animEffect transition="in" filter="fade">
                                      <p:cBhvr>
                                        <p:cTn id="52" dur="500"/>
                                        <p:tgtEl>
                                          <p:spTgt spid="116"/>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110"/>
                                        </p:tgtEl>
                                        <p:attrNameLst>
                                          <p:attrName>style.visibility</p:attrName>
                                        </p:attrNameLst>
                                      </p:cBhvr>
                                      <p:to>
                                        <p:strVal val="visible"/>
                                      </p:to>
                                    </p:set>
                                    <p:animEffect transition="in" filter="fade">
                                      <p:cBhvr>
                                        <p:cTn id="56" dur="500"/>
                                        <p:tgtEl>
                                          <p:spTgt spid="11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1"/>
                                        </p:tgtEl>
                                        <p:attrNameLst>
                                          <p:attrName>style.visibility</p:attrName>
                                        </p:attrNameLst>
                                      </p:cBhvr>
                                      <p:to>
                                        <p:strVal val="visible"/>
                                      </p:to>
                                    </p:set>
                                    <p:animEffect transition="in" filter="fade">
                                      <p:cBhvr>
                                        <p:cTn id="59" dur="500"/>
                                        <p:tgtEl>
                                          <p:spTgt spid="11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28"/>
                                        </p:tgtEl>
                                        <p:attrNameLst>
                                          <p:attrName>style.visibility</p:attrName>
                                        </p:attrNameLst>
                                      </p:cBhvr>
                                      <p:to>
                                        <p:strVal val="visible"/>
                                      </p:to>
                                    </p:set>
                                    <p:animEffect transition="in" filter="fade">
                                      <p:cBhvr>
                                        <p:cTn id="64"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110" grpId="0"/>
      <p:bldP spid="111" grpId="0"/>
      <p:bldP spid="127" grpId="0" animBg="1"/>
      <p:bldP spid="100" grpId="0" animBg="1"/>
      <p:bldP spid="1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271" y="152400"/>
            <a:ext cx="8552329" cy="1371600"/>
          </a:xfrm>
        </p:spPr>
        <p:txBody>
          <a:bodyPr>
            <a:normAutofit/>
          </a:bodyPr>
          <a:lstStyle/>
          <a:p>
            <a:pPr>
              <a:tabLst>
                <a:tab pos="8170863" algn="r"/>
              </a:tabLst>
            </a:pPr>
            <a:r>
              <a:rPr lang="en-US" dirty="0" smtClean="0"/>
              <a:t>Seawall = </a:t>
            </a:r>
            <a:br>
              <a:rPr lang="en-US" dirty="0" smtClean="0"/>
            </a:br>
            <a:r>
              <a:rPr lang="en-US" dirty="0" smtClean="0"/>
              <a:t>Link-oriented congestion control</a:t>
            </a:r>
            <a:endParaRPr lang="en-US" sz="3200" dirty="0"/>
          </a:p>
        </p:txBody>
      </p:sp>
      <p:sp>
        <p:nvSpPr>
          <p:cNvPr id="3" name="Content Placeholder 2"/>
          <p:cNvSpPr>
            <a:spLocks noGrp="1"/>
          </p:cNvSpPr>
          <p:nvPr>
            <p:ph sz="quarter" idx="1"/>
          </p:nvPr>
        </p:nvSpPr>
        <p:spPr>
          <a:xfrm>
            <a:off x="381000" y="1447800"/>
            <a:ext cx="8458200" cy="5181600"/>
          </a:xfrm>
        </p:spPr>
        <p:txBody>
          <a:bodyPr>
            <a:normAutofit/>
          </a:bodyPr>
          <a:lstStyle/>
          <a:p>
            <a:pPr marL="274320" lvl="1" indent="-274320">
              <a:spcBef>
                <a:spcPts val="580"/>
              </a:spcBef>
              <a:buClr>
                <a:schemeClr val="accent1"/>
              </a:buClr>
            </a:pPr>
            <a:r>
              <a:rPr lang="en-US" sz="2800" dirty="0"/>
              <a:t>Builds on standard </a:t>
            </a:r>
            <a:r>
              <a:rPr lang="en-US" sz="2800" dirty="0" smtClean="0"/>
              <a:t>congestion control loops</a:t>
            </a:r>
            <a:endParaRPr lang="en-US" sz="2800" dirty="0"/>
          </a:p>
          <a:p>
            <a:pPr marL="548640" lvl="2" indent="-274320">
              <a:spcBef>
                <a:spcPts val="580"/>
              </a:spcBef>
              <a:buClr>
                <a:schemeClr val="accent1"/>
              </a:buClr>
            </a:pPr>
            <a:r>
              <a:rPr lang="en-US" dirty="0"/>
              <a:t>AIMD, CUBIC, DCTCP, </a:t>
            </a:r>
            <a:r>
              <a:rPr lang="en-US" dirty="0" err="1"/>
              <a:t>MulTCP</a:t>
            </a:r>
            <a:r>
              <a:rPr lang="en-US" dirty="0"/>
              <a:t>, MPAT, </a:t>
            </a:r>
            <a:r>
              <a:rPr lang="en-US" dirty="0" smtClean="0"/>
              <a:t>...</a:t>
            </a:r>
          </a:p>
          <a:p>
            <a:pPr marL="274320" lvl="1" indent="-274320">
              <a:spcBef>
                <a:spcPts val="580"/>
              </a:spcBef>
              <a:buClr>
                <a:schemeClr val="accent1"/>
              </a:buClr>
            </a:pPr>
            <a:r>
              <a:rPr lang="en-US" sz="2800" dirty="0" smtClean="0"/>
              <a:t>Run in rate limit mode</a:t>
            </a:r>
          </a:p>
          <a:p>
            <a:pPr marL="274320" lvl="1" indent="-274320">
              <a:spcBef>
                <a:spcPts val="580"/>
              </a:spcBef>
              <a:buClr>
                <a:schemeClr val="accent1"/>
              </a:buClr>
            </a:pPr>
            <a:r>
              <a:rPr lang="en-US" sz="2800" dirty="0" smtClean="0"/>
              <a:t>Extend congestion control loops to accept weight parameter</a:t>
            </a:r>
          </a:p>
          <a:p>
            <a:pPr marL="274320" lvl="1" indent="-274320">
              <a:spcBef>
                <a:spcPts val="580"/>
              </a:spcBef>
              <a:buClr>
                <a:schemeClr val="accent1"/>
              </a:buClr>
            </a:pPr>
            <a:r>
              <a:rPr lang="en-US" sz="2800" dirty="0" smtClean="0"/>
              <a:t>Allocates bandwidth according to </a:t>
            </a:r>
            <a:r>
              <a:rPr lang="en-US" sz="2800" dirty="0" smtClean="0">
                <a:solidFill>
                  <a:srgbClr val="C00000"/>
                </a:solidFill>
              </a:rPr>
              <a:t>per-link weighted fair share</a:t>
            </a:r>
          </a:p>
          <a:p>
            <a:pPr marL="274320" lvl="1" indent="-274320">
              <a:spcBef>
                <a:spcPts val="580"/>
              </a:spcBef>
              <a:buClr>
                <a:schemeClr val="accent1"/>
              </a:buClr>
            </a:pPr>
            <a:r>
              <a:rPr lang="en-US" altLang="zh-CN" sz="2800" dirty="0"/>
              <a:t>Works on commodity </a:t>
            </a:r>
            <a:r>
              <a:rPr lang="en-US" altLang="zh-CN" sz="2800" dirty="0" smtClean="0"/>
              <a:t>hardware</a:t>
            </a:r>
          </a:p>
          <a:p>
            <a:pPr marL="274320" lvl="1" indent="-274320">
              <a:spcBef>
                <a:spcPts val="580"/>
              </a:spcBef>
              <a:buClr>
                <a:schemeClr val="accent1"/>
              </a:buClr>
            </a:pPr>
            <a:endParaRPr lang="en-US" sz="2800" dirty="0" smtClean="0"/>
          </a:p>
          <a:p>
            <a:pPr marL="0" lvl="1" indent="0">
              <a:spcBef>
                <a:spcPts val="580"/>
              </a:spcBef>
              <a:buClr>
                <a:schemeClr val="accent1"/>
              </a:buClr>
              <a:buNone/>
            </a:pPr>
            <a:endParaRPr lang="en-US" sz="2800" dirty="0"/>
          </a:p>
          <a:p>
            <a:pPr marL="0" lvl="1" indent="0">
              <a:spcBef>
                <a:spcPts val="580"/>
              </a:spcBef>
              <a:buClr>
                <a:schemeClr val="accent1"/>
              </a:buClr>
              <a:buNone/>
            </a:pPr>
            <a:r>
              <a:rPr lang="en-US" sz="2800" dirty="0" smtClean="0"/>
              <a:t>Will show that the combination achieves our goal</a:t>
            </a:r>
            <a:endParaRPr lang="en-US" sz="2800" dirty="0"/>
          </a:p>
        </p:txBody>
      </p:sp>
    </p:spTree>
    <p:custDataLst>
      <p:tags r:id="rId1"/>
    </p:custDataLst>
    <p:extLst>
      <p:ext uri="{BB962C8B-B14F-4D97-AF65-F5344CB8AC3E}">
        <p14:creationId xmlns:p14="http://schemas.microsoft.com/office/powerpoint/2010/main" val="3248190855"/>
      </p:ext>
    </p:extLst>
  </p:cSld>
  <p:clrMapOvr>
    <a:masterClrMapping/>
  </p:clrMapOvr>
  <p:transition spd="slow" advTm="30090">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92477" y="2819400"/>
            <a:ext cx="3429000" cy="1828800"/>
            <a:chOff x="762000" y="569649"/>
            <a:chExt cx="3429000" cy="1828800"/>
          </a:xfrm>
        </p:grpSpPr>
        <p:sp>
          <p:nvSpPr>
            <p:cNvPr id="5" name="monitor"/>
            <p:cNvSpPr>
              <a:spLocks noEditPoints="1" noChangeArrowheads="1"/>
            </p:cNvSpPr>
            <p:nvPr/>
          </p:nvSpPr>
          <p:spPr bwMode="auto">
            <a:xfrm>
              <a:off x="3687612" y="1285461"/>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6" name="Straight Arrow Connector 5"/>
            <p:cNvCxnSpPr>
              <a:endCxn id="9" idx="3"/>
            </p:cNvCxnSpPr>
            <p:nvPr/>
          </p:nvCxnSpPr>
          <p:spPr>
            <a:xfrm>
              <a:off x="1769423" y="1526868"/>
              <a:ext cx="808099" cy="0"/>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 name="Straight Arrow Connector 6"/>
            <p:cNvCxnSpPr>
              <a:stCxn id="5" idx="3"/>
              <a:endCxn id="9" idx="3"/>
            </p:cNvCxnSpPr>
            <p:nvPr/>
          </p:nvCxnSpPr>
          <p:spPr>
            <a:xfrm flipH="1" flipV="1">
              <a:off x="2577522" y="1526868"/>
              <a:ext cx="1110090" cy="3482"/>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8" name="monitor"/>
            <p:cNvSpPr>
              <a:spLocks noEditPoints="1" noChangeArrowheads="1"/>
            </p:cNvSpPr>
            <p:nvPr/>
          </p:nvSpPr>
          <p:spPr bwMode="auto">
            <a:xfrm>
              <a:off x="762000" y="855399"/>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sp>
          <p:nvSpPr>
            <p:cNvPr id="9" name="Rectangle 8"/>
            <p:cNvSpPr/>
            <p:nvPr/>
          </p:nvSpPr>
          <p:spPr>
            <a:xfrm>
              <a:off x="1769423" y="1339560"/>
              <a:ext cx="808099" cy="37461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monitor"/>
            <p:cNvSpPr>
              <a:spLocks noEditPoints="1" noChangeArrowheads="1"/>
            </p:cNvSpPr>
            <p:nvPr/>
          </p:nvSpPr>
          <p:spPr bwMode="auto">
            <a:xfrm>
              <a:off x="3429000" y="1895061"/>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11" name="Straight Arrow Connector 10"/>
            <p:cNvCxnSpPr>
              <a:stCxn id="10" idx="3"/>
              <a:endCxn id="9" idx="3"/>
            </p:cNvCxnSpPr>
            <p:nvPr/>
          </p:nvCxnSpPr>
          <p:spPr>
            <a:xfrm flipH="1" flipV="1">
              <a:off x="2577522" y="1526868"/>
              <a:ext cx="851478" cy="613082"/>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2" name="monitor"/>
            <p:cNvSpPr>
              <a:spLocks noEditPoints="1" noChangeArrowheads="1"/>
            </p:cNvSpPr>
            <p:nvPr/>
          </p:nvSpPr>
          <p:spPr bwMode="auto">
            <a:xfrm>
              <a:off x="3429000" y="569649"/>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13" name="Straight Arrow Connector 12"/>
            <p:cNvCxnSpPr>
              <a:stCxn id="12" idx="3"/>
              <a:endCxn id="9" idx="3"/>
            </p:cNvCxnSpPr>
            <p:nvPr/>
          </p:nvCxnSpPr>
          <p:spPr>
            <a:xfrm flipH="1">
              <a:off x="2577522" y="814538"/>
              <a:ext cx="851478" cy="712330"/>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grpSp>
      <p:cxnSp>
        <p:nvCxnSpPr>
          <p:cNvPr id="14" name="Straight Arrow Connector 13"/>
          <p:cNvCxnSpPr/>
          <p:nvPr/>
        </p:nvCxnSpPr>
        <p:spPr>
          <a:xfrm>
            <a:off x="1095865" y="3350039"/>
            <a:ext cx="504035" cy="426580"/>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0" name="monitor"/>
          <p:cNvSpPr>
            <a:spLocks noEditPoints="1" noChangeArrowheads="1"/>
          </p:cNvSpPr>
          <p:nvPr/>
        </p:nvSpPr>
        <p:spPr bwMode="auto">
          <a:xfrm>
            <a:off x="592477" y="3978557"/>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0000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21" name="Straight Arrow Connector 20"/>
          <p:cNvCxnSpPr>
            <a:stCxn id="20" idx="8"/>
          </p:cNvCxnSpPr>
          <p:nvPr/>
        </p:nvCxnSpPr>
        <p:spPr>
          <a:xfrm flipV="1">
            <a:off x="1095865" y="3776619"/>
            <a:ext cx="504035" cy="446827"/>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3" name="monitor"/>
          <p:cNvSpPr>
            <a:spLocks noEditPoints="1" noChangeArrowheads="1"/>
          </p:cNvSpPr>
          <p:nvPr/>
        </p:nvSpPr>
        <p:spPr bwMode="auto">
          <a:xfrm>
            <a:off x="3073713" y="4754412"/>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0000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24" name="Straight Arrow Connector 23"/>
          <p:cNvCxnSpPr>
            <a:stCxn id="23" idx="3"/>
          </p:cNvCxnSpPr>
          <p:nvPr/>
        </p:nvCxnSpPr>
        <p:spPr>
          <a:xfrm flipH="1" flipV="1">
            <a:off x="2407999" y="3776619"/>
            <a:ext cx="665714" cy="1222682"/>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grpSp>
        <p:nvGrpSpPr>
          <p:cNvPr id="26" name="Group 25"/>
          <p:cNvGrpSpPr/>
          <p:nvPr/>
        </p:nvGrpSpPr>
        <p:grpSpPr>
          <a:xfrm>
            <a:off x="5179359" y="2590800"/>
            <a:ext cx="3429000" cy="1828800"/>
            <a:chOff x="762000" y="569649"/>
            <a:chExt cx="3429000" cy="1828800"/>
          </a:xfrm>
        </p:grpSpPr>
        <p:sp>
          <p:nvSpPr>
            <p:cNvPr id="27" name="monitor"/>
            <p:cNvSpPr>
              <a:spLocks noEditPoints="1" noChangeArrowheads="1"/>
            </p:cNvSpPr>
            <p:nvPr/>
          </p:nvSpPr>
          <p:spPr bwMode="auto">
            <a:xfrm>
              <a:off x="3687612" y="1285461"/>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28" name="Straight Arrow Connector 27"/>
            <p:cNvCxnSpPr>
              <a:endCxn id="31" idx="3"/>
            </p:cNvCxnSpPr>
            <p:nvPr/>
          </p:nvCxnSpPr>
          <p:spPr>
            <a:xfrm>
              <a:off x="1769423" y="1526868"/>
              <a:ext cx="808099" cy="0"/>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9" name="Straight Arrow Connector 28"/>
            <p:cNvCxnSpPr>
              <a:stCxn id="27" idx="3"/>
              <a:endCxn id="31" idx="3"/>
            </p:cNvCxnSpPr>
            <p:nvPr/>
          </p:nvCxnSpPr>
          <p:spPr>
            <a:xfrm flipH="1" flipV="1">
              <a:off x="2577522" y="1526868"/>
              <a:ext cx="1110090" cy="3482"/>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0" name="monitor"/>
            <p:cNvSpPr>
              <a:spLocks noEditPoints="1" noChangeArrowheads="1"/>
            </p:cNvSpPr>
            <p:nvPr/>
          </p:nvSpPr>
          <p:spPr bwMode="auto">
            <a:xfrm>
              <a:off x="762000" y="855399"/>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sp>
          <p:nvSpPr>
            <p:cNvPr id="31" name="Rectangle 30"/>
            <p:cNvSpPr/>
            <p:nvPr/>
          </p:nvSpPr>
          <p:spPr>
            <a:xfrm>
              <a:off x="1769423" y="1339560"/>
              <a:ext cx="808099" cy="37461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monitor"/>
            <p:cNvSpPr>
              <a:spLocks noEditPoints="1" noChangeArrowheads="1"/>
            </p:cNvSpPr>
            <p:nvPr/>
          </p:nvSpPr>
          <p:spPr bwMode="auto">
            <a:xfrm>
              <a:off x="3429000" y="1895061"/>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33" name="Straight Arrow Connector 32"/>
            <p:cNvCxnSpPr>
              <a:stCxn id="32" idx="3"/>
              <a:endCxn id="31" idx="3"/>
            </p:cNvCxnSpPr>
            <p:nvPr/>
          </p:nvCxnSpPr>
          <p:spPr>
            <a:xfrm flipH="1" flipV="1">
              <a:off x="2577522" y="1526868"/>
              <a:ext cx="851478" cy="613082"/>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4" name="monitor"/>
            <p:cNvSpPr>
              <a:spLocks noEditPoints="1" noChangeArrowheads="1"/>
            </p:cNvSpPr>
            <p:nvPr/>
          </p:nvSpPr>
          <p:spPr bwMode="auto">
            <a:xfrm>
              <a:off x="3429000" y="569649"/>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35" name="Straight Arrow Connector 34"/>
            <p:cNvCxnSpPr>
              <a:stCxn id="34" idx="3"/>
              <a:endCxn id="31" idx="3"/>
            </p:cNvCxnSpPr>
            <p:nvPr/>
          </p:nvCxnSpPr>
          <p:spPr>
            <a:xfrm flipH="1">
              <a:off x="2577522" y="814538"/>
              <a:ext cx="851478" cy="712330"/>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grpSp>
      <p:cxnSp>
        <p:nvCxnSpPr>
          <p:cNvPr id="36" name="Straight Arrow Connector 35"/>
          <p:cNvCxnSpPr/>
          <p:nvPr/>
        </p:nvCxnSpPr>
        <p:spPr>
          <a:xfrm>
            <a:off x="5682747" y="3121439"/>
            <a:ext cx="504035" cy="426580"/>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37" name="Picture 36"/>
          <p:cNvPicPr>
            <a:picLocks noChangeAspect="1" noChangeArrowheads="1"/>
          </p:cNvPicPr>
          <p:nvPr/>
        </p:nvPicPr>
        <p:blipFill>
          <a:blip r:embed="rId3" cstate="print"/>
          <a:srcRect/>
          <a:stretch>
            <a:fillRect/>
          </a:stretch>
        </p:blipFill>
        <p:spPr bwMode="auto">
          <a:xfrm>
            <a:off x="5768887" y="3193694"/>
            <a:ext cx="331753" cy="284944"/>
          </a:xfrm>
          <a:prstGeom prst="rect">
            <a:avLst/>
          </a:prstGeom>
          <a:noFill/>
          <a:ln w="9525">
            <a:noFill/>
            <a:miter lim="800000"/>
            <a:headEnd/>
            <a:tailEnd/>
          </a:ln>
          <a:effectLst/>
        </p:spPr>
      </p:pic>
      <p:pic>
        <p:nvPicPr>
          <p:cNvPr id="38" name="Picture 37"/>
          <p:cNvPicPr>
            <a:picLocks noChangeAspect="1" noChangeArrowheads="1"/>
          </p:cNvPicPr>
          <p:nvPr/>
        </p:nvPicPr>
        <p:blipFill>
          <a:blip r:embed="rId3" cstate="print"/>
          <a:srcRect/>
          <a:stretch>
            <a:fillRect/>
          </a:stretch>
        </p:blipFill>
        <p:spPr bwMode="auto">
          <a:xfrm>
            <a:off x="6474759" y="3405547"/>
            <a:ext cx="331753" cy="284944"/>
          </a:xfrm>
          <a:prstGeom prst="rect">
            <a:avLst/>
          </a:prstGeom>
          <a:noFill/>
          <a:ln w="9525">
            <a:noFill/>
            <a:miter lim="800000"/>
            <a:headEnd/>
            <a:tailEnd/>
          </a:ln>
          <a:effectLst/>
        </p:spPr>
      </p:pic>
      <p:pic>
        <p:nvPicPr>
          <p:cNvPr id="39" name="Picture 38"/>
          <p:cNvPicPr>
            <a:picLocks noChangeAspect="1" noChangeArrowheads="1"/>
          </p:cNvPicPr>
          <p:nvPr/>
        </p:nvPicPr>
        <p:blipFill>
          <a:blip r:embed="rId3" cstate="print"/>
          <a:srcRect/>
          <a:stretch>
            <a:fillRect/>
          </a:stretch>
        </p:blipFill>
        <p:spPr bwMode="auto">
          <a:xfrm>
            <a:off x="7286006" y="2971800"/>
            <a:ext cx="331753" cy="284944"/>
          </a:xfrm>
          <a:prstGeom prst="rect">
            <a:avLst/>
          </a:prstGeom>
          <a:noFill/>
          <a:ln w="9525">
            <a:noFill/>
            <a:miter lim="800000"/>
            <a:headEnd/>
            <a:tailEnd/>
          </a:ln>
          <a:effectLst/>
        </p:spPr>
      </p:pic>
      <p:pic>
        <p:nvPicPr>
          <p:cNvPr id="40" name="Picture 39"/>
          <p:cNvPicPr>
            <a:picLocks noChangeAspect="1" noChangeArrowheads="1"/>
          </p:cNvPicPr>
          <p:nvPr/>
        </p:nvPicPr>
        <p:blipFill>
          <a:blip r:embed="rId3" cstate="print"/>
          <a:srcRect/>
          <a:stretch>
            <a:fillRect/>
          </a:stretch>
        </p:blipFill>
        <p:spPr bwMode="auto">
          <a:xfrm>
            <a:off x="7420620" y="3429000"/>
            <a:ext cx="331753" cy="284944"/>
          </a:xfrm>
          <a:prstGeom prst="rect">
            <a:avLst/>
          </a:prstGeom>
          <a:noFill/>
          <a:ln w="9525">
            <a:noFill/>
            <a:miter lim="800000"/>
            <a:headEnd/>
            <a:tailEnd/>
          </a:ln>
          <a:effectLst/>
        </p:spPr>
      </p:pic>
      <p:pic>
        <p:nvPicPr>
          <p:cNvPr id="41" name="Picture 40"/>
          <p:cNvPicPr>
            <a:picLocks noChangeAspect="1" noChangeArrowheads="1"/>
          </p:cNvPicPr>
          <p:nvPr/>
        </p:nvPicPr>
        <p:blipFill>
          <a:blip r:embed="rId3" cstate="print"/>
          <a:srcRect/>
          <a:stretch>
            <a:fillRect/>
          </a:stretch>
        </p:blipFill>
        <p:spPr bwMode="auto">
          <a:xfrm>
            <a:off x="7321915" y="3810000"/>
            <a:ext cx="331753" cy="284944"/>
          </a:xfrm>
          <a:prstGeom prst="rect">
            <a:avLst/>
          </a:prstGeom>
          <a:noFill/>
          <a:ln w="9525">
            <a:noFill/>
            <a:miter lim="800000"/>
            <a:headEnd/>
            <a:tailEnd/>
          </a:ln>
          <a:effectLst/>
        </p:spPr>
      </p:pic>
      <p:grpSp>
        <p:nvGrpSpPr>
          <p:cNvPr id="82" name="Group 81"/>
          <p:cNvGrpSpPr/>
          <p:nvPr/>
        </p:nvGrpSpPr>
        <p:grpSpPr>
          <a:xfrm>
            <a:off x="1064559" y="3056351"/>
            <a:ext cx="2163612" cy="680184"/>
            <a:chOff x="1081682" y="1009770"/>
            <a:chExt cx="2163612" cy="680184"/>
          </a:xfrm>
        </p:grpSpPr>
        <p:cxnSp>
          <p:nvCxnSpPr>
            <p:cNvPr id="66" name="Straight Arrow Connector 65"/>
            <p:cNvCxnSpPr/>
            <p:nvPr/>
          </p:nvCxnSpPr>
          <p:spPr>
            <a:xfrm flipH="1">
              <a:off x="1617023" y="1689954"/>
              <a:ext cx="808099" cy="0"/>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7" name="Straight Arrow Connector 66"/>
            <p:cNvCxnSpPr/>
            <p:nvPr/>
          </p:nvCxnSpPr>
          <p:spPr>
            <a:xfrm flipH="1">
              <a:off x="2407094" y="1009770"/>
              <a:ext cx="838200" cy="669511"/>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8" name="Straight Arrow Connector 67"/>
            <p:cNvCxnSpPr/>
            <p:nvPr/>
          </p:nvCxnSpPr>
          <p:spPr>
            <a:xfrm>
              <a:off x="1081682" y="1295520"/>
              <a:ext cx="504035" cy="383761"/>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grpSp>
      <p:grpSp>
        <p:nvGrpSpPr>
          <p:cNvPr id="83" name="Group 82"/>
          <p:cNvGrpSpPr/>
          <p:nvPr/>
        </p:nvGrpSpPr>
        <p:grpSpPr>
          <a:xfrm>
            <a:off x="1125877" y="3426239"/>
            <a:ext cx="2392212" cy="386496"/>
            <a:chOff x="1112988" y="911639"/>
            <a:chExt cx="2392212" cy="386496"/>
          </a:xfrm>
        </p:grpSpPr>
        <p:cxnSp>
          <p:nvCxnSpPr>
            <p:cNvPr id="84" name="Straight Arrow Connector 83"/>
            <p:cNvCxnSpPr/>
            <p:nvPr/>
          </p:nvCxnSpPr>
          <p:spPr>
            <a:xfrm flipH="1">
              <a:off x="1617023" y="1295400"/>
              <a:ext cx="808099" cy="0"/>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5" name="Straight Arrow Connector 84"/>
            <p:cNvCxnSpPr/>
            <p:nvPr/>
          </p:nvCxnSpPr>
          <p:spPr>
            <a:xfrm flipH="1">
              <a:off x="2438400" y="1268236"/>
              <a:ext cx="1066800" cy="29899"/>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6" name="Straight Arrow Connector 85"/>
            <p:cNvCxnSpPr/>
            <p:nvPr/>
          </p:nvCxnSpPr>
          <p:spPr>
            <a:xfrm>
              <a:off x="1112988" y="911639"/>
              <a:ext cx="504035" cy="383761"/>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grpSp>
      <p:grpSp>
        <p:nvGrpSpPr>
          <p:cNvPr id="88" name="Group 87"/>
          <p:cNvGrpSpPr/>
          <p:nvPr/>
        </p:nvGrpSpPr>
        <p:grpSpPr>
          <a:xfrm>
            <a:off x="1125877" y="3479579"/>
            <a:ext cx="2133600" cy="918892"/>
            <a:chOff x="1112988" y="911639"/>
            <a:chExt cx="2133600" cy="918892"/>
          </a:xfrm>
        </p:grpSpPr>
        <p:cxnSp>
          <p:nvCxnSpPr>
            <p:cNvPr id="89" name="Straight Arrow Connector 88"/>
            <p:cNvCxnSpPr/>
            <p:nvPr/>
          </p:nvCxnSpPr>
          <p:spPr>
            <a:xfrm flipH="1">
              <a:off x="1617023" y="1295400"/>
              <a:ext cx="808099" cy="0"/>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0" name="Straight Arrow Connector 89"/>
            <p:cNvCxnSpPr/>
            <p:nvPr/>
          </p:nvCxnSpPr>
          <p:spPr>
            <a:xfrm flipH="1" flipV="1">
              <a:off x="2438400" y="1304170"/>
              <a:ext cx="808188" cy="526361"/>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1" name="Straight Arrow Connector 90"/>
            <p:cNvCxnSpPr/>
            <p:nvPr/>
          </p:nvCxnSpPr>
          <p:spPr>
            <a:xfrm>
              <a:off x="1112988" y="911639"/>
              <a:ext cx="504035" cy="383761"/>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grpSp>
      <p:grpSp>
        <p:nvGrpSpPr>
          <p:cNvPr id="93" name="Group 92"/>
          <p:cNvGrpSpPr/>
          <p:nvPr/>
        </p:nvGrpSpPr>
        <p:grpSpPr>
          <a:xfrm>
            <a:off x="1125877" y="3928732"/>
            <a:ext cx="1947836" cy="1180180"/>
            <a:chOff x="1143000" y="1295400"/>
            <a:chExt cx="1947836" cy="1180180"/>
          </a:xfrm>
        </p:grpSpPr>
        <p:cxnSp>
          <p:nvCxnSpPr>
            <p:cNvPr id="94" name="Straight Arrow Connector 93"/>
            <p:cNvCxnSpPr/>
            <p:nvPr/>
          </p:nvCxnSpPr>
          <p:spPr>
            <a:xfrm flipH="1">
              <a:off x="1570835" y="1295400"/>
              <a:ext cx="854288" cy="1"/>
            </a:xfrm>
            <a:prstGeom prst="straightConnector1">
              <a:avLst/>
            </a:prstGeom>
            <a:ln w="28575">
              <a:solidFill>
                <a:srgbClr val="0000FF"/>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5" name="Straight Arrow Connector 94"/>
            <p:cNvCxnSpPr/>
            <p:nvPr/>
          </p:nvCxnSpPr>
          <p:spPr>
            <a:xfrm flipH="1" flipV="1">
              <a:off x="2438400" y="1296178"/>
              <a:ext cx="652436" cy="1179402"/>
            </a:xfrm>
            <a:prstGeom prst="straightConnector1">
              <a:avLst/>
            </a:prstGeom>
            <a:ln w="28575">
              <a:solidFill>
                <a:srgbClr val="0000FF"/>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6" name="Straight Arrow Connector 95"/>
            <p:cNvCxnSpPr/>
            <p:nvPr/>
          </p:nvCxnSpPr>
          <p:spPr>
            <a:xfrm flipV="1">
              <a:off x="1143000" y="1295403"/>
              <a:ext cx="427834" cy="338465"/>
            </a:xfrm>
            <a:prstGeom prst="straightConnector1">
              <a:avLst/>
            </a:prstGeom>
            <a:ln w="28575">
              <a:solidFill>
                <a:srgbClr val="0000FF"/>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grpSp>
      <p:grpSp>
        <p:nvGrpSpPr>
          <p:cNvPr id="171" name="Group 170"/>
          <p:cNvGrpSpPr/>
          <p:nvPr/>
        </p:nvGrpSpPr>
        <p:grpSpPr>
          <a:xfrm>
            <a:off x="5148323" y="4658389"/>
            <a:ext cx="2984624" cy="1666211"/>
            <a:chOff x="866498" y="3048000"/>
            <a:chExt cx="2984624" cy="1666211"/>
          </a:xfrm>
        </p:grpSpPr>
        <p:sp>
          <p:nvSpPr>
            <p:cNvPr id="159" name="monitor"/>
            <p:cNvSpPr>
              <a:spLocks noEditPoints="1" noChangeArrowheads="1"/>
            </p:cNvSpPr>
            <p:nvPr/>
          </p:nvSpPr>
          <p:spPr bwMode="auto">
            <a:xfrm>
              <a:off x="866498" y="3434968"/>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0000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160" name="Straight Arrow Connector 159"/>
            <p:cNvCxnSpPr>
              <a:stCxn id="159" idx="8"/>
              <a:endCxn id="166" idx="1"/>
            </p:cNvCxnSpPr>
            <p:nvPr/>
          </p:nvCxnSpPr>
          <p:spPr>
            <a:xfrm flipV="1">
              <a:off x="1369886" y="3235308"/>
              <a:ext cx="535114" cy="444549"/>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61" name="monitor"/>
            <p:cNvSpPr>
              <a:spLocks noEditPoints="1" noChangeArrowheads="1"/>
            </p:cNvSpPr>
            <p:nvPr/>
          </p:nvSpPr>
          <p:spPr bwMode="auto">
            <a:xfrm>
              <a:off x="3347734" y="4210823"/>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0000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162" name="Straight Arrow Connector 161"/>
            <p:cNvCxnSpPr>
              <a:stCxn id="161" idx="3"/>
              <a:endCxn id="166" idx="3"/>
            </p:cNvCxnSpPr>
            <p:nvPr/>
          </p:nvCxnSpPr>
          <p:spPr>
            <a:xfrm flipH="1" flipV="1">
              <a:off x="2713099" y="3235308"/>
              <a:ext cx="634635" cy="1220404"/>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64" name="Straight Arrow Connector 163"/>
            <p:cNvCxnSpPr>
              <a:stCxn id="166" idx="1"/>
              <a:endCxn id="166" idx="3"/>
            </p:cNvCxnSpPr>
            <p:nvPr/>
          </p:nvCxnSpPr>
          <p:spPr>
            <a:xfrm>
              <a:off x="1905000" y="3235308"/>
              <a:ext cx="808099" cy="0"/>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66" name="Rectangle 165"/>
            <p:cNvSpPr/>
            <p:nvPr/>
          </p:nvSpPr>
          <p:spPr>
            <a:xfrm>
              <a:off x="1905000" y="3048000"/>
              <a:ext cx="808099" cy="37461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72" name="Picture 171"/>
          <p:cNvPicPr>
            <a:picLocks noChangeAspect="1" noChangeArrowheads="1"/>
          </p:cNvPicPr>
          <p:nvPr/>
        </p:nvPicPr>
        <p:blipFill>
          <a:blip r:embed="rId3" cstate="print"/>
          <a:srcRect/>
          <a:stretch>
            <a:fillRect/>
          </a:stretch>
        </p:blipFill>
        <p:spPr bwMode="auto">
          <a:xfrm>
            <a:off x="5768886" y="4925499"/>
            <a:ext cx="331753" cy="284944"/>
          </a:xfrm>
          <a:prstGeom prst="rect">
            <a:avLst/>
          </a:prstGeom>
          <a:noFill/>
          <a:ln w="9525">
            <a:noFill/>
            <a:miter lim="800000"/>
            <a:headEnd/>
            <a:tailEnd/>
          </a:ln>
          <a:effectLst/>
        </p:spPr>
      </p:pic>
      <p:pic>
        <p:nvPicPr>
          <p:cNvPr id="173" name="Picture 172"/>
          <p:cNvPicPr>
            <a:picLocks noChangeAspect="1" noChangeArrowheads="1"/>
          </p:cNvPicPr>
          <p:nvPr/>
        </p:nvPicPr>
        <p:blipFill>
          <a:blip r:embed="rId3" cstate="print"/>
          <a:srcRect/>
          <a:stretch>
            <a:fillRect/>
          </a:stretch>
        </p:blipFill>
        <p:spPr bwMode="auto">
          <a:xfrm>
            <a:off x="7120129" y="5326622"/>
            <a:ext cx="331753" cy="284944"/>
          </a:xfrm>
          <a:prstGeom prst="rect">
            <a:avLst/>
          </a:prstGeom>
          <a:noFill/>
          <a:ln w="9525">
            <a:noFill/>
            <a:miter lim="800000"/>
            <a:headEnd/>
            <a:tailEnd/>
          </a:ln>
          <a:effectLst/>
        </p:spPr>
      </p:pic>
      <p:pic>
        <p:nvPicPr>
          <p:cNvPr id="174" name="Picture 173"/>
          <p:cNvPicPr>
            <a:picLocks noChangeAspect="1" noChangeArrowheads="1"/>
          </p:cNvPicPr>
          <p:nvPr/>
        </p:nvPicPr>
        <p:blipFill>
          <a:blip r:embed="rId3" cstate="print"/>
          <a:srcRect/>
          <a:stretch>
            <a:fillRect/>
          </a:stretch>
        </p:blipFill>
        <p:spPr bwMode="auto">
          <a:xfrm>
            <a:off x="6424954" y="4703224"/>
            <a:ext cx="331753" cy="284944"/>
          </a:xfrm>
          <a:prstGeom prst="rect">
            <a:avLst/>
          </a:prstGeom>
          <a:noFill/>
          <a:ln w="9525">
            <a:noFill/>
            <a:miter lim="800000"/>
            <a:headEnd/>
            <a:tailEnd/>
          </a:ln>
          <a:effectLst/>
        </p:spPr>
      </p:pic>
      <p:grpSp>
        <p:nvGrpSpPr>
          <p:cNvPr id="184" name="Group 183"/>
          <p:cNvGrpSpPr/>
          <p:nvPr/>
        </p:nvGrpSpPr>
        <p:grpSpPr>
          <a:xfrm>
            <a:off x="1892173" y="3169060"/>
            <a:ext cx="4890250" cy="754415"/>
            <a:chOff x="2123014" y="1964586"/>
            <a:chExt cx="4890250" cy="754415"/>
          </a:xfrm>
        </p:grpSpPr>
        <p:pic>
          <p:nvPicPr>
            <p:cNvPr id="18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3014" y="2438400"/>
              <a:ext cx="283576"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9688" y="1964586"/>
              <a:ext cx="283576"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2" name="TextBox 201"/>
          <p:cNvSpPr txBox="1"/>
          <p:nvPr/>
        </p:nvSpPr>
        <p:spPr>
          <a:xfrm>
            <a:off x="6246159" y="5020052"/>
            <a:ext cx="708247" cy="276999"/>
          </a:xfrm>
          <a:prstGeom prst="rect">
            <a:avLst/>
          </a:prstGeom>
          <a:solidFill>
            <a:schemeClr val="bg1"/>
          </a:solidFill>
        </p:spPr>
        <p:txBody>
          <a:bodyPr wrap="square" tIns="0" bIns="0" rtlCol="0">
            <a:spAutoFit/>
          </a:bodyPr>
          <a:lstStyle/>
          <a:p>
            <a:pPr algn="ctr"/>
            <a:r>
              <a:rPr lang="en-US" dirty="0">
                <a:solidFill>
                  <a:srgbClr val="0000FF"/>
                </a:solidFill>
              </a:rPr>
              <a:t>5</a:t>
            </a:r>
            <a:r>
              <a:rPr lang="en-US" dirty="0" smtClean="0">
                <a:solidFill>
                  <a:srgbClr val="0000FF"/>
                </a:solidFill>
              </a:rPr>
              <a:t>0%</a:t>
            </a:r>
            <a:endParaRPr lang="en-US" dirty="0">
              <a:solidFill>
                <a:srgbClr val="0000FF"/>
              </a:solidFill>
            </a:endParaRPr>
          </a:p>
        </p:txBody>
      </p:sp>
      <p:sp>
        <p:nvSpPr>
          <p:cNvPr id="205" name="Right Arrow 204"/>
          <p:cNvSpPr/>
          <p:nvPr/>
        </p:nvSpPr>
        <p:spPr>
          <a:xfrm>
            <a:off x="4364560" y="3621084"/>
            <a:ext cx="662399" cy="498318"/>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a:p>
        </p:txBody>
      </p:sp>
      <p:sp>
        <p:nvSpPr>
          <p:cNvPr id="103" name="Rectangle 102"/>
          <p:cNvSpPr/>
          <p:nvPr/>
        </p:nvSpPr>
        <p:spPr>
          <a:xfrm>
            <a:off x="6331225" y="3761642"/>
            <a:ext cx="695591" cy="195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FF"/>
                </a:solidFill>
              </a:rPr>
              <a:t>50%</a:t>
            </a:r>
            <a:endParaRPr lang="en-US" dirty="0"/>
          </a:p>
        </p:txBody>
      </p:sp>
      <p:sp>
        <p:nvSpPr>
          <p:cNvPr id="76" name="Content Placeholder 2"/>
          <p:cNvSpPr txBox="1">
            <a:spLocks/>
          </p:cNvSpPr>
          <p:nvPr/>
        </p:nvSpPr>
        <p:spPr>
          <a:xfrm>
            <a:off x="370958" y="228600"/>
            <a:ext cx="8773041" cy="2590800"/>
          </a:xfrm>
          <a:prstGeom prst="rect">
            <a:avLst/>
          </a:prstGeom>
        </p:spPr>
        <p:txBody>
          <a:bodyPr>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Font typeface="Wingdings 2"/>
              <a:buNone/>
            </a:pPr>
            <a:r>
              <a:rPr lang="en-US" sz="2800" dirty="0" smtClean="0"/>
              <a:t>For every source VM</a:t>
            </a:r>
          </a:p>
          <a:p>
            <a:pPr marL="514350" indent="-514350">
              <a:buFont typeface="+mj-lt"/>
              <a:buAutoNum type="arabicPeriod"/>
            </a:pPr>
            <a:r>
              <a:rPr lang="en-US" sz="2800" b="1" dirty="0" smtClean="0"/>
              <a:t>Run a separate distributed control loop    </a:t>
            </a:r>
            <a:r>
              <a:rPr lang="en-US" sz="2000" b="1" dirty="0" smtClean="0"/>
              <a:t>(e.g., AIMD)</a:t>
            </a:r>
            <a:br>
              <a:rPr lang="en-US" sz="2000" b="1" dirty="0" smtClean="0"/>
            </a:br>
            <a:r>
              <a:rPr lang="en-US" sz="2800" b="1" dirty="0" smtClean="0"/>
              <a:t>instance for every active link to generate </a:t>
            </a:r>
            <a:br>
              <a:rPr lang="en-US" sz="2800" b="1" dirty="0" smtClean="0"/>
            </a:br>
            <a:r>
              <a:rPr lang="en-US" sz="2800" b="1" dirty="0" smtClean="0"/>
              <a:t>per-link rate limit</a:t>
            </a:r>
          </a:p>
          <a:p>
            <a:pPr marL="514350" indent="-514350">
              <a:buFont typeface="+mj-lt"/>
              <a:buAutoNum type="arabicPeriod"/>
            </a:pPr>
            <a:r>
              <a:rPr lang="en-US" sz="2800" dirty="0" smtClean="0"/>
              <a:t>Convert </a:t>
            </a:r>
            <a:r>
              <a:rPr lang="en-US" sz="2800" dirty="0" smtClean="0">
                <a:solidFill>
                  <a:srgbClr val="C00000"/>
                </a:solidFill>
              </a:rPr>
              <a:t>per-link</a:t>
            </a:r>
            <a:r>
              <a:rPr lang="en-US" sz="2800" dirty="0" smtClean="0"/>
              <a:t> rate limits to </a:t>
            </a:r>
            <a:r>
              <a:rPr lang="en-US" sz="2800" dirty="0" smtClean="0">
                <a:solidFill>
                  <a:srgbClr val="C00000"/>
                </a:solidFill>
              </a:rPr>
              <a:t>per-tunnel</a:t>
            </a:r>
            <a:r>
              <a:rPr lang="en-US" sz="2800" dirty="0" smtClean="0"/>
              <a:t> rate limits</a:t>
            </a:r>
          </a:p>
        </p:txBody>
      </p:sp>
      <p:sp>
        <p:nvSpPr>
          <p:cNvPr id="77" name="Rectangle 76"/>
          <p:cNvSpPr/>
          <p:nvPr/>
        </p:nvSpPr>
        <p:spPr>
          <a:xfrm>
            <a:off x="6324600" y="3733800"/>
            <a:ext cx="695591" cy="195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FF"/>
                </a:solidFill>
              </a:rPr>
              <a:t>100%</a:t>
            </a:r>
            <a:endParaRPr lang="en-US" dirty="0"/>
          </a:p>
        </p:txBody>
      </p:sp>
      <p:sp>
        <p:nvSpPr>
          <p:cNvPr id="78" name="Line Callout 1 77"/>
          <p:cNvSpPr/>
          <p:nvPr/>
        </p:nvSpPr>
        <p:spPr>
          <a:xfrm>
            <a:off x="363701" y="2524077"/>
            <a:ext cx="1348507" cy="447723"/>
          </a:xfrm>
          <a:prstGeom prst="borderCallout1">
            <a:avLst>
              <a:gd name="adj1" fmla="val 190120"/>
              <a:gd name="adj2" fmla="val 52529"/>
              <a:gd name="adj3" fmla="val 185317"/>
              <a:gd name="adj4" fmla="val 53462"/>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Weight 1</a:t>
            </a:r>
            <a:endParaRPr lang="en-US" b="1" dirty="0"/>
          </a:p>
        </p:txBody>
      </p:sp>
      <p:sp>
        <p:nvSpPr>
          <p:cNvPr id="79" name="Line Callout 1 78"/>
          <p:cNvSpPr/>
          <p:nvPr/>
        </p:nvSpPr>
        <p:spPr>
          <a:xfrm>
            <a:off x="370958" y="4587420"/>
            <a:ext cx="1348507" cy="447723"/>
          </a:xfrm>
          <a:prstGeom prst="borderCallout1">
            <a:avLst>
              <a:gd name="adj1" fmla="val -86546"/>
              <a:gd name="adj2" fmla="val 61059"/>
              <a:gd name="adj3" fmla="val -85950"/>
              <a:gd name="adj4" fmla="val 61938"/>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Weight 1</a:t>
            </a:r>
            <a:endParaRPr lang="en-US" b="1" dirty="0"/>
          </a:p>
        </p:txBody>
      </p:sp>
    </p:spTree>
    <p:extLst>
      <p:ext uri="{BB962C8B-B14F-4D97-AF65-F5344CB8AC3E}">
        <p14:creationId xmlns:p14="http://schemas.microsoft.com/office/powerpoint/2010/main" val="54380363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0" presetClass="entr" presetSubtype="0"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500"/>
                                        <p:tgtEl>
                                          <p:spTgt spid="83"/>
                                        </p:tgtEl>
                                      </p:cBhvr>
                                    </p:animEffect>
                                  </p:childTnLst>
                                </p:cTn>
                              </p:par>
                              <p:par>
                                <p:cTn id="11" presetID="10" presetClass="entr" presetSubtype="0" fill="hold" nodeType="with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fade">
                                      <p:cBhvr>
                                        <p:cTn id="13" dur="500"/>
                                        <p:tgtEl>
                                          <p:spTgt spid="8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5"/>
                                        </p:tgtEl>
                                        <p:attrNameLst>
                                          <p:attrName>style.visibility</p:attrName>
                                        </p:attrNameLst>
                                      </p:cBhvr>
                                      <p:to>
                                        <p:strVal val="visible"/>
                                      </p:to>
                                    </p:set>
                                    <p:animEffect transition="in" filter="fade">
                                      <p:cBhvr>
                                        <p:cTn id="21" dur="500"/>
                                        <p:tgtEl>
                                          <p:spTgt spid="205"/>
                                        </p:tgtEl>
                                      </p:cBhvr>
                                    </p:animEffect>
                                  </p:childTnLst>
                                </p:cTn>
                              </p:par>
                              <p:par>
                                <p:cTn id="22" presetID="10"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par>
                                <p:cTn id="25" presetID="10"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par>
                                <p:cTn id="28" presetID="10" presetClass="entr" presetSubtype="0" fill="hold"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par>
                                <p:cTn id="31" presetID="10"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par>
                                <p:cTn id="34" presetID="10" presetClass="entr" presetSubtype="0"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par>
                                <p:cTn id="37" presetID="10"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93"/>
                                        </p:tgtEl>
                                        <p:attrNameLst>
                                          <p:attrName>style.visibility</p:attrName>
                                        </p:attrNameLst>
                                      </p:cBhvr>
                                      <p:to>
                                        <p:strVal val="visible"/>
                                      </p:to>
                                    </p:set>
                                    <p:animEffect transition="in" filter="fade">
                                      <p:cBhvr>
                                        <p:cTn id="48" dur="500"/>
                                        <p:tgtEl>
                                          <p:spTgt spid="9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71"/>
                                        </p:tgtEl>
                                        <p:attrNameLst>
                                          <p:attrName>style.visibility</p:attrName>
                                        </p:attrNameLst>
                                      </p:cBhvr>
                                      <p:to>
                                        <p:strVal val="visible"/>
                                      </p:to>
                                    </p:set>
                                    <p:animEffect transition="in" filter="fade">
                                      <p:cBhvr>
                                        <p:cTn id="53" dur="500"/>
                                        <p:tgtEl>
                                          <p:spTgt spid="171"/>
                                        </p:tgtEl>
                                      </p:cBhvr>
                                    </p:animEffect>
                                  </p:childTnLst>
                                </p:cTn>
                              </p:par>
                              <p:par>
                                <p:cTn id="54" presetID="10" presetClass="entr" presetSubtype="0" fill="hold" nodeType="withEffect">
                                  <p:stCondLst>
                                    <p:cond delay="0"/>
                                  </p:stCondLst>
                                  <p:childTnLst>
                                    <p:set>
                                      <p:cBhvr>
                                        <p:cTn id="55" dur="1" fill="hold">
                                          <p:stCondLst>
                                            <p:cond delay="0"/>
                                          </p:stCondLst>
                                        </p:cTn>
                                        <p:tgtEl>
                                          <p:spTgt spid="174"/>
                                        </p:tgtEl>
                                        <p:attrNameLst>
                                          <p:attrName>style.visibility</p:attrName>
                                        </p:attrNameLst>
                                      </p:cBhvr>
                                      <p:to>
                                        <p:strVal val="visible"/>
                                      </p:to>
                                    </p:set>
                                    <p:animEffect transition="in" filter="fade">
                                      <p:cBhvr>
                                        <p:cTn id="56" dur="500"/>
                                        <p:tgtEl>
                                          <p:spTgt spid="174"/>
                                        </p:tgtEl>
                                      </p:cBhvr>
                                    </p:animEffect>
                                  </p:childTnLst>
                                </p:cTn>
                              </p:par>
                              <p:par>
                                <p:cTn id="57" presetID="10" presetClass="entr" presetSubtype="0" fill="hold" nodeType="withEffect">
                                  <p:stCondLst>
                                    <p:cond delay="0"/>
                                  </p:stCondLst>
                                  <p:childTnLst>
                                    <p:set>
                                      <p:cBhvr>
                                        <p:cTn id="58" dur="1" fill="hold">
                                          <p:stCondLst>
                                            <p:cond delay="0"/>
                                          </p:stCondLst>
                                        </p:cTn>
                                        <p:tgtEl>
                                          <p:spTgt spid="172"/>
                                        </p:tgtEl>
                                        <p:attrNameLst>
                                          <p:attrName>style.visibility</p:attrName>
                                        </p:attrNameLst>
                                      </p:cBhvr>
                                      <p:to>
                                        <p:strVal val="visible"/>
                                      </p:to>
                                    </p:set>
                                    <p:animEffect transition="in" filter="fade">
                                      <p:cBhvr>
                                        <p:cTn id="59" dur="500"/>
                                        <p:tgtEl>
                                          <p:spTgt spid="172"/>
                                        </p:tgtEl>
                                      </p:cBhvr>
                                    </p:animEffect>
                                  </p:childTnLst>
                                </p:cTn>
                              </p:par>
                              <p:par>
                                <p:cTn id="60" presetID="10" presetClass="entr" presetSubtype="0" fill="hold" nodeType="withEffect">
                                  <p:stCondLst>
                                    <p:cond delay="0"/>
                                  </p:stCondLst>
                                  <p:childTnLst>
                                    <p:set>
                                      <p:cBhvr>
                                        <p:cTn id="61" dur="1" fill="hold">
                                          <p:stCondLst>
                                            <p:cond delay="0"/>
                                          </p:stCondLst>
                                        </p:cTn>
                                        <p:tgtEl>
                                          <p:spTgt spid="173"/>
                                        </p:tgtEl>
                                        <p:attrNameLst>
                                          <p:attrName>style.visibility</p:attrName>
                                        </p:attrNameLst>
                                      </p:cBhvr>
                                      <p:to>
                                        <p:strVal val="visible"/>
                                      </p:to>
                                    </p:set>
                                    <p:animEffect transition="in" filter="fade">
                                      <p:cBhvr>
                                        <p:cTn id="62" dur="500"/>
                                        <p:tgtEl>
                                          <p:spTgt spid="17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84"/>
                                        </p:tgtEl>
                                        <p:attrNameLst>
                                          <p:attrName>style.visibility</p:attrName>
                                        </p:attrNameLst>
                                      </p:cBhvr>
                                      <p:to>
                                        <p:strVal val="visible"/>
                                      </p:to>
                                    </p:set>
                                    <p:animEffect transition="in" filter="fade">
                                      <p:cBhvr>
                                        <p:cTn id="67" dur="500"/>
                                        <p:tgtEl>
                                          <p:spTgt spid="184"/>
                                        </p:tgtEl>
                                      </p:cBhvr>
                                    </p:animEffect>
                                  </p:childTnLst>
                                </p:cTn>
                              </p:par>
                              <p:par>
                                <p:cTn id="68" presetID="1" presetClass="exit" presetSubtype="0" fill="hold" grpId="1" nodeType="withEffect">
                                  <p:stCondLst>
                                    <p:cond delay="0"/>
                                  </p:stCondLst>
                                  <p:childTnLst>
                                    <p:set>
                                      <p:cBhvr>
                                        <p:cTn id="69" dur="1" fill="hold">
                                          <p:stCondLst>
                                            <p:cond delay="0"/>
                                          </p:stCondLst>
                                        </p:cTn>
                                        <p:tgtEl>
                                          <p:spTgt spid="77"/>
                                        </p:tgtEl>
                                        <p:attrNameLst>
                                          <p:attrName>style.visibility</p:attrName>
                                        </p:attrNameLst>
                                      </p:cBhvr>
                                      <p:to>
                                        <p:strVal val="hidden"/>
                                      </p:to>
                                    </p:set>
                                  </p:childTnLst>
                                </p:cTn>
                              </p:par>
                            </p:childTnLst>
                          </p:cTn>
                        </p:par>
                        <p:par>
                          <p:cTn id="70" fill="hold">
                            <p:stCondLst>
                              <p:cond delay="500"/>
                            </p:stCondLst>
                            <p:childTnLst>
                              <p:par>
                                <p:cTn id="71" presetID="10" presetClass="exit" presetSubtype="0" fill="hold" nodeType="afterEffect">
                                  <p:stCondLst>
                                    <p:cond delay="0"/>
                                  </p:stCondLst>
                                  <p:childTnLst>
                                    <p:animEffect transition="out" filter="fade">
                                      <p:cBhvr>
                                        <p:cTn id="72" dur="500"/>
                                        <p:tgtEl>
                                          <p:spTgt spid="184"/>
                                        </p:tgtEl>
                                      </p:cBhvr>
                                    </p:animEffect>
                                    <p:set>
                                      <p:cBhvr>
                                        <p:cTn id="73" dur="1" fill="hold">
                                          <p:stCondLst>
                                            <p:cond delay="499"/>
                                          </p:stCondLst>
                                        </p:cTn>
                                        <p:tgtEl>
                                          <p:spTgt spid="184"/>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02"/>
                                        </p:tgtEl>
                                        <p:attrNameLst>
                                          <p:attrName>style.visibility</p:attrName>
                                        </p:attrNameLst>
                                      </p:cBhvr>
                                      <p:to>
                                        <p:strVal val="visible"/>
                                      </p:to>
                                    </p:set>
                                    <p:animEffect transition="in" filter="fade">
                                      <p:cBhvr>
                                        <p:cTn id="78" dur="500"/>
                                        <p:tgtEl>
                                          <p:spTgt spid="20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03"/>
                                        </p:tgtEl>
                                        <p:attrNameLst>
                                          <p:attrName>style.visibility</p:attrName>
                                        </p:attrNameLst>
                                      </p:cBhvr>
                                      <p:to>
                                        <p:strVal val="visible"/>
                                      </p:to>
                                    </p:set>
                                    <p:animEffect transition="in" filter="fade">
                                      <p:cBhvr>
                                        <p:cTn id="81"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animBg="1"/>
      <p:bldP spid="205" grpId="0" animBg="1"/>
      <p:bldP spid="103" grpId="0" animBg="1"/>
      <p:bldP spid="77" grpId="0" animBg="1"/>
      <p:bldP spid="7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92477" y="2819400"/>
            <a:ext cx="3429000" cy="1828800"/>
            <a:chOff x="762000" y="569649"/>
            <a:chExt cx="3429000" cy="1828800"/>
          </a:xfrm>
        </p:grpSpPr>
        <p:sp>
          <p:nvSpPr>
            <p:cNvPr id="5" name="monitor"/>
            <p:cNvSpPr>
              <a:spLocks noEditPoints="1" noChangeArrowheads="1"/>
            </p:cNvSpPr>
            <p:nvPr/>
          </p:nvSpPr>
          <p:spPr bwMode="auto">
            <a:xfrm>
              <a:off x="3687612" y="1285461"/>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6" name="Straight Arrow Connector 5"/>
            <p:cNvCxnSpPr>
              <a:endCxn id="9" idx="3"/>
            </p:cNvCxnSpPr>
            <p:nvPr/>
          </p:nvCxnSpPr>
          <p:spPr>
            <a:xfrm>
              <a:off x="1769423" y="1526868"/>
              <a:ext cx="808099" cy="0"/>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 name="Straight Arrow Connector 6"/>
            <p:cNvCxnSpPr>
              <a:stCxn id="5" idx="3"/>
              <a:endCxn id="9" idx="3"/>
            </p:cNvCxnSpPr>
            <p:nvPr/>
          </p:nvCxnSpPr>
          <p:spPr>
            <a:xfrm flipH="1" flipV="1">
              <a:off x="2577522" y="1526868"/>
              <a:ext cx="1110090" cy="3482"/>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8" name="monitor"/>
            <p:cNvSpPr>
              <a:spLocks noEditPoints="1" noChangeArrowheads="1"/>
            </p:cNvSpPr>
            <p:nvPr/>
          </p:nvSpPr>
          <p:spPr bwMode="auto">
            <a:xfrm>
              <a:off x="762000" y="855399"/>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sp>
          <p:nvSpPr>
            <p:cNvPr id="9" name="Rectangle 8"/>
            <p:cNvSpPr/>
            <p:nvPr/>
          </p:nvSpPr>
          <p:spPr>
            <a:xfrm>
              <a:off x="1769423" y="1339560"/>
              <a:ext cx="808099" cy="37461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monitor"/>
            <p:cNvSpPr>
              <a:spLocks noEditPoints="1" noChangeArrowheads="1"/>
            </p:cNvSpPr>
            <p:nvPr/>
          </p:nvSpPr>
          <p:spPr bwMode="auto">
            <a:xfrm>
              <a:off x="3429000" y="1895061"/>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11" name="Straight Arrow Connector 10"/>
            <p:cNvCxnSpPr>
              <a:stCxn id="10" idx="3"/>
              <a:endCxn id="9" idx="3"/>
            </p:cNvCxnSpPr>
            <p:nvPr/>
          </p:nvCxnSpPr>
          <p:spPr>
            <a:xfrm flipH="1" flipV="1">
              <a:off x="2577522" y="1526868"/>
              <a:ext cx="851478" cy="613082"/>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2" name="monitor"/>
            <p:cNvSpPr>
              <a:spLocks noEditPoints="1" noChangeArrowheads="1"/>
            </p:cNvSpPr>
            <p:nvPr/>
          </p:nvSpPr>
          <p:spPr bwMode="auto">
            <a:xfrm>
              <a:off x="3429000" y="569649"/>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13" name="Straight Arrow Connector 12"/>
            <p:cNvCxnSpPr>
              <a:stCxn id="12" idx="3"/>
              <a:endCxn id="9" idx="3"/>
            </p:cNvCxnSpPr>
            <p:nvPr/>
          </p:nvCxnSpPr>
          <p:spPr>
            <a:xfrm flipH="1">
              <a:off x="2577522" y="814538"/>
              <a:ext cx="851478" cy="712330"/>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grpSp>
      <p:cxnSp>
        <p:nvCxnSpPr>
          <p:cNvPr id="14" name="Straight Arrow Connector 13"/>
          <p:cNvCxnSpPr/>
          <p:nvPr/>
        </p:nvCxnSpPr>
        <p:spPr>
          <a:xfrm>
            <a:off x="1095865" y="3350039"/>
            <a:ext cx="504035" cy="426580"/>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0" name="monitor"/>
          <p:cNvSpPr>
            <a:spLocks noEditPoints="1" noChangeArrowheads="1"/>
          </p:cNvSpPr>
          <p:nvPr/>
        </p:nvSpPr>
        <p:spPr bwMode="auto">
          <a:xfrm>
            <a:off x="592477" y="3978557"/>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0000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21" name="Straight Arrow Connector 20"/>
          <p:cNvCxnSpPr>
            <a:stCxn id="20" idx="8"/>
          </p:cNvCxnSpPr>
          <p:nvPr/>
        </p:nvCxnSpPr>
        <p:spPr>
          <a:xfrm flipV="1">
            <a:off x="1095865" y="3776619"/>
            <a:ext cx="504035" cy="446827"/>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3" name="monitor"/>
          <p:cNvSpPr>
            <a:spLocks noEditPoints="1" noChangeArrowheads="1"/>
          </p:cNvSpPr>
          <p:nvPr/>
        </p:nvSpPr>
        <p:spPr bwMode="auto">
          <a:xfrm>
            <a:off x="3073713" y="4754412"/>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0000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24" name="Straight Arrow Connector 23"/>
          <p:cNvCxnSpPr>
            <a:stCxn id="23" idx="3"/>
          </p:cNvCxnSpPr>
          <p:nvPr/>
        </p:nvCxnSpPr>
        <p:spPr>
          <a:xfrm flipH="1" flipV="1">
            <a:off x="2407999" y="3776619"/>
            <a:ext cx="665714" cy="1222682"/>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grpSp>
        <p:nvGrpSpPr>
          <p:cNvPr id="26" name="Group 25"/>
          <p:cNvGrpSpPr/>
          <p:nvPr/>
        </p:nvGrpSpPr>
        <p:grpSpPr>
          <a:xfrm>
            <a:off x="5179359" y="2590800"/>
            <a:ext cx="3429000" cy="1828800"/>
            <a:chOff x="762000" y="569649"/>
            <a:chExt cx="3429000" cy="1828800"/>
          </a:xfrm>
        </p:grpSpPr>
        <p:sp>
          <p:nvSpPr>
            <p:cNvPr id="27" name="monitor"/>
            <p:cNvSpPr>
              <a:spLocks noEditPoints="1" noChangeArrowheads="1"/>
            </p:cNvSpPr>
            <p:nvPr/>
          </p:nvSpPr>
          <p:spPr bwMode="auto">
            <a:xfrm>
              <a:off x="3687612" y="1285461"/>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28" name="Straight Arrow Connector 27"/>
            <p:cNvCxnSpPr>
              <a:endCxn id="31" idx="3"/>
            </p:cNvCxnSpPr>
            <p:nvPr/>
          </p:nvCxnSpPr>
          <p:spPr>
            <a:xfrm>
              <a:off x="1769423" y="1526868"/>
              <a:ext cx="808099" cy="0"/>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9" name="Straight Arrow Connector 28"/>
            <p:cNvCxnSpPr>
              <a:stCxn id="27" idx="3"/>
              <a:endCxn id="31" idx="3"/>
            </p:cNvCxnSpPr>
            <p:nvPr/>
          </p:nvCxnSpPr>
          <p:spPr>
            <a:xfrm flipH="1" flipV="1">
              <a:off x="2577522" y="1526868"/>
              <a:ext cx="1110090" cy="3482"/>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0" name="monitor"/>
            <p:cNvSpPr>
              <a:spLocks noEditPoints="1" noChangeArrowheads="1"/>
            </p:cNvSpPr>
            <p:nvPr/>
          </p:nvSpPr>
          <p:spPr bwMode="auto">
            <a:xfrm>
              <a:off x="762000" y="855399"/>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sp>
          <p:nvSpPr>
            <p:cNvPr id="31" name="Rectangle 30"/>
            <p:cNvSpPr/>
            <p:nvPr/>
          </p:nvSpPr>
          <p:spPr>
            <a:xfrm>
              <a:off x="1769423" y="1339560"/>
              <a:ext cx="808099" cy="37461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monitor"/>
            <p:cNvSpPr>
              <a:spLocks noEditPoints="1" noChangeArrowheads="1"/>
            </p:cNvSpPr>
            <p:nvPr/>
          </p:nvSpPr>
          <p:spPr bwMode="auto">
            <a:xfrm>
              <a:off x="3429000" y="1895061"/>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33" name="Straight Arrow Connector 32"/>
            <p:cNvCxnSpPr>
              <a:stCxn id="32" idx="3"/>
              <a:endCxn id="31" idx="3"/>
            </p:cNvCxnSpPr>
            <p:nvPr/>
          </p:nvCxnSpPr>
          <p:spPr>
            <a:xfrm flipH="1" flipV="1">
              <a:off x="2577522" y="1526868"/>
              <a:ext cx="851478" cy="613082"/>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4" name="monitor"/>
            <p:cNvSpPr>
              <a:spLocks noEditPoints="1" noChangeArrowheads="1"/>
            </p:cNvSpPr>
            <p:nvPr/>
          </p:nvSpPr>
          <p:spPr bwMode="auto">
            <a:xfrm>
              <a:off x="3429000" y="569649"/>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35" name="Straight Arrow Connector 34"/>
            <p:cNvCxnSpPr>
              <a:stCxn id="34" idx="3"/>
              <a:endCxn id="31" idx="3"/>
            </p:cNvCxnSpPr>
            <p:nvPr/>
          </p:nvCxnSpPr>
          <p:spPr>
            <a:xfrm flipH="1">
              <a:off x="2577522" y="814538"/>
              <a:ext cx="851478" cy="712330"/>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grpSp>
      <p:cxnSp>
        <p:nvCxnSpPr>
          <p:cNvPr id="36" name="Straight Arrow Connector 35"/>
          <p:cNvCxnSpPr/>
          <p:nvPr/>
        </p:nvCxnSpPr>
        <p:spPr>
          <a:xfrm>
            <a:off x="5682747" y="3121439"/>
            <a:ext cx="504035" cy="426580"/>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37" name="Picture 36"/>
          <p:cNvPicPr>
            <a:picLocks noChangeAspect="1" noChangeArrowheads="1"/>
          </p:cNvPicPr>
          <p:nvPr/>
        </p:nvPicPr>
        <p:blipFill>
          <a:blip r:embed="rId3" cstate="print"/>
          <a:srcRect/>
          <a:stretch>
            <a:fillRect/>
          </a:stretch>
        </p:blipFill>
        <p:spPr bwMode="auto">
          <a:xfrm>
            <a:off x="5768887" y="3193694"/>
            <a:ext cx="331753" cy="284944"/>
          </a:xfrm>
          <a:prstGeom prst="rect">
            <a:avLst/>
          </a:prstGeom>
          <a:noFill/>
          <a:ln w="9525">
            <a:noFill/>
            <a:miter lim="800000"/>
            <a:headEnd/>
            <a:tailEnd/>
          </a:ln>
          <a:effectLst/>
        </p:spPr>
      </p:pic>
      <p:pic>
        <p:nvPicPr>
          <p:cNvPr id="38" name="Picture 37"/>
          <p:cNvPicPr>
            <a:picLocks noChangeAspect="1" noChangeArrowheads="1"/>
          </p:cNvPicPr>
          <p:nvPr/>
        </p:nvPicPr>
        <p:blipFill>
          <a:blip r:embed="rId3" cstate="print"/>
          <a:srcRect/>
          <a:stretch>
            <a:fillRect/>
          </a:stretch>
        </p:blipFill>
        <p:spPr bwMode="auto">
          <a:xfrm>
            <a:off x="6474759" y="3405547"/>
            <a:ext cx="331753" cy="284944"/>
          </a:xfrm>
          <a:prstGeom prst="rect">
            <a:avLst/>
          </a:prstGeom>
          <a:noFill/>
          <a:ln w="9525">
            <a:noFill/>
            <a:miter lim="800000"/>
            <a:headEnd/>
            <a:tailEnd/>
          </a:ln>
          <a:effectLst/>
        </p:spPr>
      </p:pic>
      <p:pic>
        <p:nvPicPr>
          <p:cNvPr id="39" name="Picture 38"/>
          <p:cNvPicPr>
            <a:picLocks noChangeAspect="1" noChangeArrowheads="1"/>
          </p:cNvPicPr>
          <p:nvPr/>
        </p:nvPicPr>
        <p:blipFill>
          <a:blip r:embed="rId3" cstate="print"/>
          <a:srcRect/>
          <a:stretch>
            <a:fillRect/>
          </a:stretch>
        </p:blipFill>
        <p:spPr bwMode="auto">
          <a:xfrm>
            <a:off x="7286006" y="2971800"/>
            <a:ext cx="331753" cy="284944"/>
          </a:xfrm>
          <a:prstGeom prst="rect">
            <a:avLst/>
          </a:prstGeom>
          <a:noFill/>
          <a:ln w="9525">
            <a:noFill/>
            <a:miter lim="800000"/>
            <a:headEnd/>
            <a:tailEnd/>
          </a:ln>
          <a:effectLst/>
        </p:spPr>
      </p:pic>
      <p:pic>
        <p:nvPicPr>
          <p:cNvPr id="40" name="Picture 39"/>
          <p:cNvPicPr>
            <a:picLocks noChangeAspect="1" noChangeArrowheads="1"/>
          </p:cNvPicPr>
          <p:nvPr/>
        </p:nvPicPr>
        <p:blipFill>
          <a:blip r:embed="rId3" cstate="print"/>
          <a:srcRect/>
          <a:stretch>
            <a:fillRect/>
          </a:stretch>
        </p:blipFill>
        <p:spPr bwMode="auto">
          <a:xfrm>
            <a:off x="7420620" y="3429000"/>
            <a:ext cx="331753" cy="284944"/>
          </a:xfrm>
          <a:prstGeom prst="rect">
            <a:avLst/>
          </a:prstGeom>
          <a:noFill/>
          <a:ln w="9525">
            <a:noFill/>
            <a:miter lim="800000"/>
            <a:headEnd/>
            <a:tailEnd/>
          </a:ln>
          <a:effectLst/>
        </p:spPr>
      </p:pic>
      <p:pic>
        <p:nvPicPr>
          <p:cNvPr id="41" name="Picture 40"/>
          <p:cNvPicPr>
            <a:picLocks noChangeAspect="1" noChangeArrowheads="1"/>
          </p:cNvPicPr>
          <p:nvPr/>
        </p:nvPicPr>
        <p:blipFill>
          <a:blip r:embed="rId3" cstate="print"/>
          <a:srcRect/>
          <a:stretch>
            <a:fillRect/>
          </a:stretch>
        </p:blipFill>
        <p:spPr bwMode="auto">
          <a:xfrm>
            <a:off x="7321915" y="3810000"/>
            <a:ext cx="331753" cy="284944"/>
          </a:xfrm>
          <a:prstGeom prst="rect">
            <a:avLst/>
          </a:prstGeom>
          <a:noFill/>
          <a:ln w="9525">
            <a:noFill/>
            <a:miter lim="800000"/>
            <a:headEnd/>
            <a:tailEnd/>
          </a:ln>
          <a:effectLst/>
        </p:spPr>
      </p:pic>
      <p:grpSp>
        <p:nvGrpSpPr>
          <p:cNvPr id="82" name="Group 81"/>
          <p:cNvGrpSpPr/>
          <p:nvPr/>
        </p:nvGrpSpPr>
        <p:grpSpPr>
          <a:xfrm>
            <a:off x="1064559" y="3056351"/>
            <a:ext cx="2163612" cy="680184"/>
            <a:chOff x="1081682" y="1009770"/>
            <a:chExt cx="2163612" cy="680184"/>
          </a:xfrm>
        </p:grpSpPr>
        <p:cxnSp>
          <p:nvCxnSpPr>
            <p:cNvPr id="66" name="Straight Arrow Connector 65"/>
            <p:cNvCxnSpPr/>
            <p:nvPr/>
          </p:nvCxnSpPr>
          <p:spPr>
            <a:xfrm flipH="1">
              <a:off x="1617023" y="1689954"/>
              <a:ext cx="808099" cy="0"/>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7" name="Straight Arrow Connector 66"/>
            <p:cNvCxnSpPr/>
            <p:nvPr/>
          </p:nvCxnSpPr>
          <p:spPr>
            <a:xfrm flipH="1">
              <a:off x="2407094" y="1009770"/>
              <a:ext cx="838200" cy="669511"/>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8" name="Straight Arrow Connector 67"/>
            <p:cNvCxnSpPr/>
            <p:nvPr/>
          </p:nvCxnSpPr>
          <p:spPr>
            <a:xfrm>
              <a:off x="1081682" y="1295520"/>
              <a:ext cx="504035" cy="383761"/>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grpSp>
      <p:grpSp>
        <p:nvGrpSpPr>
          <p:cNvPr id="83" name="Group 82"/>
          <p:cNvGrpSpPr/>
          <p:nvPr/>
        </p:nvGrpSpPr>
        <p:grpSpPr>
          <a:xfrm>
            <a:off x="1125877" y="3426239"/>
            <a:ext cx="2392212" cy="386496"/>
            <a:chOff x="1112988" y="911639"/>
            <a:chExt cx="2392212" cy="386496"/>
          </a:xfrm>
        </p:grpSpPr>
        <p:cxnSp>
          <p:nvCxnSpPr>
            <p:cNvPr id="84" name="Straight Arrow Connector 83"/>
            <p:cNvCxnSpPr/>
            <p:nvPr/>
          </p:nvCxnSpPr>
          <p:spPr>
            <a:xfrm flipH="1">
              <a:off x="1617023" y="1295400"/>
              <a:ext cx="808099" cy="0"/>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5" name="Straight Arrow Connector 84"/>
            <p:cNvCxnSpPr/>
            <p:nvPr/>
          </p:nvCxnSpPr>
          <p:spPr>
            <a:xfrm flipH="1">
              <a:off x="2438400" y="1268236"/>
              <a:ext cx="1066800" cy="29899"/>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6" name="Straight Arrow Connector 85"/>
            <p:cNvCxnSpPr/>
            <p:nvPr/>
          </p:nvCxnSpPr>
          <p:spPr>
            <a:xfrm>
              <a:off x="1112988" y="911639"/>
              <a:ext cx="504035" cy="383761"/>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grpSp>
      <p:grpSp>
        <p:nvGrpSpPr>
          <p:cNvPr id="88" name="Group 87"/>
          <p:cNvGrpSpPr/>
          <p:nvPr/>
        </p:nvGrpSpPr>
        <p:grpSpPr>
          <a:xfrm>
            <a:off x="1125877" y="3479579"/>
            <a:ext cx="2133600" cy="918892"/>
            <a:chOff x="1112988" y="911639"/>
            <a:chExt cx="2133600" cy="918892"/>
          </a:xfrm>
        </p:grpSpPr>
        <p:cxnSp>
          <p:nvCxnSpPr>
            <p:cNvPr id="89" name="Straight Arrow Connector 88"/>
            <p:cNvCxnSpPr/>
            <p:nvPr/>
          </p:nvCxnSpPr>
          <p:spPr>
            <a:xfrm flipH="1">
              <a:off x="1617023" y="1295400"/>
              <a:ext cx="808099" cy="0"/>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0" name="Straight Arrow Connector 89"/>
            <p:cNvCxnSpPr/>
            <p:nvPr/>
          </p:nvCxnSpPr>
          <p:spPr>
            <a:xfrm flipH="1" flipV="1">
              <a:off x="2438400" y="1304170"/>
              <a:ext cx="808188" cy="526361"/>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1" name="Straight Arrow Connector 90"/>
            <p:cNvCxnSpPr/>
            <p:nvPr/>
          </p:nvCxnSpPr>
          <p:spPr>
            <a:xfrm>
              <a:off x="1112988" y="911639"/>
              <a:ext cx="504035" cy="383761"/>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grpSp>
      <p:grpSp>
        <p:nvGrpSpPr>
          <p:cNvPr id="93" name="Group 92"/>
          <p:cNvGrpSpPr/>
          <p:nvPr/>
        </p:nvGrpSpPr>
        <p:grpSpPr>
          <a:xfrm>
            <a:off x="1125877" y="3928732"/>
            <a:ext cx="1947836" cy="1180180"/>
            <a:chOff x="1143000" y="1295400"/>
            <a:chExt cx="1947836" cy="1180180"/>
          </a:xfrm>
        </p:grpSpPr>
        <p:cxnSp>
          <p:nvCxnSpPr>
            <p:cNvPr id="94" name="Straight Arrow Connector 93"/>
            <p:cNvCxnSpPr/>
            <p:nvPr/>
          </p:nvCxnSpPr>
          <p:spPr>
            <a:xfrm flipH="1">
              <a:off x="1570835" y="1295400"/>
              <a:ext cx="854288" cy="1"/>
            </a:xfrm>
            <a:prstGeom prst="straightConnector1">
              <a:avLst/>
            </a:prstGeom>
            <a:ln w="28575">
              <a:solidFill>
                <a:srgbClr val="0000FF"/>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5" name="Straight Arrow Connector 94"/>
            <p:cNvCxnSpPr/>
            <p:nvPr/>
          </p:nvCxnSpPr>
          <p:spPr>
            <a:xfrm flipH="1" flipV="1">
              <a:off x="2438400" y="1296178"/>
              <a:ext cx="652436" cy="1179402"/>
            </a:xfrm>
            <a:prstGeom prst="straightConnector1">
              <a:avLst/>
            </a:prstGeom>
            <a:ln w="28575">
              <a:solidFill>
                <a:srgbClr val="0000FF"/>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6" name="Straight Arrow Connector 95"/>
            <p:cNvCxnSpPr/>
            <p:nvPr/>
          </p:nvCxnSpPr>
          <p:spPr>
            <a:xfrm flipV="1">
              <a:off x="1143000" y="1295403"/>
              <a:ext cx="427834" cy="338465"/>
            </a:xfrm>
            <a:prstGeom prst="straightConnector1">
              <a:avLst/>
            </a:prstGeom>
            <a:ln w="28575">
              <a:solidFill>
                <a:srgbClr val="0000FF"/>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grpSp>
      <p:grpSp>
        <p:nvGrpSpPr>
          <p:cNvPr id="171" name="Group 170"/>
          <p:cNvGrpSpPr/>
          <p:nvPr/>
        </p:nvGrpSpPr>
        <p:grpSpPr>
          <a:xfrm>
            <a:off x="5148323" y="4658389"/>
            <a:ext cx="2984624" cy="1666211"/>
            <a:chOff x="866498" y="3048000"/>
            <a:chExt cx="2984624" cy="1666211"/>
          </a:xfrm>
        </p:grpSpPr>
        <p:sp>
          <p:nvSpPr>
            <p:cNvPr id="159" name="monitor"/>
            <p:cNvSpPr>
              <a:spLocks noEditPoints="1" noChangeArrowheads="1"/>
            </p:cNvSpPr>
            <p:nvPr/>
          </p:nvSpPr>
          <p:spPr bwMode="auto">
            <a:xfrm>
              <a:off x="866498" y="3434968"/>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0000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160" name="Straight Arrow Connector 159"/>
            <p:cNvCxnSpPr>
              <a:stCxn id="159" idx="8"/>
              <a:endCxn id="166" idx="1"/>
            </p:cNvCxnSpPr>
            <p:nvPr/>
          </p:nvCxnSpPr>
          <p:spPr>
            <a:xfrm flipV="1">
              <a:off x="1369886" y="3235308"/>
              <a:ext cx="535114" cy="444549"/>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61" name="monitor"/>
            <p:cNvSpPr>
              <a:spLocks noEditPoints="1" noChangeArrowheads="1"/>
            </p:cNvSpPr>
            <p:nvPr/>
          </p:nvSpPr>
          <p:spPr bwMode="auto">
            <a:xfrm>
              <a:off x="3347734" y="4210823"/>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0000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162" name="Straight Arrow Connector 161"/>
            <p:cNvCxnSpPr>
              <a:stCxn id="161" idx="3"/>
              <a:endCxn id="166" idx="3"/>
            </p:cNvCxnSpPr>
            <p:nvPr/>
          </p:nvCxnSpPr>
          <p:spPr>
            <a:xfrm flipH="1" flipV="1">
              <a:off x="2713099" y="3235308"/>
              <a:ext cx="634635" cy="1220404"/>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64" name="Straight Arrow Connector 163"/>
            <p:cNvCxnSpPr>
              <a:stCxn id="166" idx="1"/>
              <a:endCxn id="166" idx="3"/>
            </p:cNvCxnSpPr>
            <p:nvPr/>
          </p:nvCxnSpPr>
          <p:spPr>
            <a:xfrm>
              <a:off x="1905000" y="3235308"/>
              <a:ext cx="808099" cy="0"/>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66" name="Rectangle 165"/>
            <p:cNvSpPr/>
            <p:nvPr/>
          </p:nvSpPr>
          <p:spPr>
            <a:xfrm>
              <a:off x="1905000" y="3048000"/>
              <a:ext cx="808099" cy="37461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72" name="Picture 171"/>
          <p:cNvPicPr>
            <a:picLocks noChangeAspect="1" noChangeArrowheads="1"/>
          </p:cNvPicPr>
          <p:nvPr/>
        </p:nvPicPr>
        <p:blipFill>
          <a:blip r:embed="rId3" cstate="print"/>
          <a:srcRect/>
          <a:stretch>
            <a:fillRect/>
          </a:stretch>
        </p:blipFill>
        <p:spPr bwMode="auto">
          <a:xfrm>
            <a:off x="5768886" y="4925499"/>
            <a:ext cx="331753" cy="284944"/>
          </a:xfrm>
          <a:prstGeom prst="rect">
            <a:avLst/>
          </a:prstGeom>
          <a:noFill/>
          <a:ln w="9525">
            <a:noFill/>
            <a:miter lim="800000"/>
            <a:headEnd/>
            <a:tailEnd/>
          </a:ln>
          <a:effectLst/>
        </p:spPr>
      </p:pic>
      <p:pic>
        <p:nvPicPr>
          <p:cNvPr id="173" name="Picture 172"/>
          <p:cNvPicPr>
            <a:picLocks noChangeAspect="1" noChangeArrowheads="1"/>
          </p:cNvPicPr>
          <p:nvPr/>
        </p:nvPicPr>
        <p:blipFill>
          <a:blip r:embed="rId3" cstate="print"/>
          <a:srcRect/>
          <a:stretch>
            <a:fillRect/>
          </a:stretch>
        </p:blipFill>
        <p:spPr bwMode="auto">
          <a:xfrm>
            <a:off x="7120129" y="5326622"/>
            <a:ext cx="331753" cy="284944"/>
          </a:xfrm>
          <a:prstGeom prst="rect">
            <a:avLst/>
          </a:prstGeom>
          <a:noFill/>
          <a:ln w="9525">
            <a:noFill/>
            <a:miter lim="800000"/>
            <a:headEnd/>
            <a:tailEnd/>
          </a:ln>
          <a:effectLst/>
        </p:spPr>
      </p:pic>
      <p:pic>
        <p:nvPicPr>
          <p:cNvPr id="174" name="Picture 173"/>
          <p:cNvPicPr>
            <a:picLocks noChangeAspect="1" noChangeArrowheads="1"/>
          </p:cNvPicPr>
          <p:nvPr/>
        </p:nvPicPr>
        <p:blipFill>
          <a:blip r:embed="rId3" cstate="print"/>
          <a:srcRect/>
          <a:stretch>
            <a:fillRect/>
          </a:stretch>
        </p:blipFill>
        <p:spPr bwMode="auto">
          <a:xfrm>
            <a:off x="6424954" y="4703224"/>
            <a:ext cx="331753" cy="284944"/>
          </a:xfrm>
          <a:prstGeom prst="rect">
            <a:avLst/>
          </a:prstGeom>
          <a:noFill/>
          <a:ln w="9525">
            <a:noFill/>
            <a:miter lim="800000"/>
            <a:headEnd/>
            <a:tailEnd/>
          </a:ln>
          <a:effectLst/>
        </p:spPr>
      </p:pic>
      <p:sp>
        <p:nvSpPr>
          <p:cNvPr id="202" name="TextBox 201"/>
          <p:cNvSpPr txBox="1"/>
          <p:nvPr/>
        </p:nvSpPr>
        <p:spPr>
          <a:xfrm>
            <a:off x="6246159" y="5020052"/>
            <a:ext cx="708247" cy="276999"/>
          </a:xfrm>
          <a:prstGeom prst="rect">
            <a:avLst/>
          </a:prstGeom>
          <a:solidFill>
            <a:schemeClr val="bg1"/>
          </a:solidFill>
        </p:spPr>
        <p:txBody>
          <a:bodyPr wrap="square" tIns="0" bIns="0" rtlCol="0">
            <a:spAutoFit/>
          </a:bodyPr>
          <a:lstStyle/>
          <a:p>
            <a:pPr algn="ctr"/>
            <a:r>
              <a:rPr lang="en-US" dirty="0">
                <a:solidFill>
                  <a:srgbClr val="0000FF"/>
                </a:solidFill>
              </a:rPr>
              <a:t>5</a:t>
            </a:r>
            <a:r>
              <a:rPr lang="en-US" dirty="0" smtClean="0">
                <a:solidFill>
                  <a:srgbClr val="0000FF"/>
                </a:solidFill>
              </a:rPr>
              <a:t>0%</a:t>
            </a:r>
            <a:endParaRPr lang="en-US" dirty="0">
              <a:solidFill>
                <a:srgbClr val="0000FF"/>
              </a:solidFill>
            </a:endParaRPr>
          </a:p>
        </p:txBody>
      </p:sp>
      <p:sp>
        <p:nvSpPr>
          <p:cNvPr id="205" name="Right Arrow 204"/>
          <p:cNvSpPr/>
          <p:nvPr/>
        </p:nvSpPr>
        <p:spPr>
          <a:xfrm>
            <a:off x="4364560" y="3621084"/>
            <a:ext cx="662399" cy="498318"/>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a:p>
        </p:txBody>
      </p:sp>
      <p:sp>
        <p:nvSpPr>
          <p:cNvPr id="103" name="Rectangle 102"/>
          <p:cNvSpPr/>
          <p:nvPr/>
        </p:nvSpPr>
        <p:spPr>
          <a:xfrm>
            <a:off x="6331225" y="3761642"/>
            <a:ext cx="695591" cy="195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FF"/>
                </a:solidFill>
              </a:rPr>
              <a:t>50%</a:t>
            </a:r>
            <a:endParaRPr lang="en-US" dirty="0"/>
          </a:p>
        </p:txBody>
      </p:sp>
      <p:sp>
        <p:nvSpPr>
          <p:cNvPr id="76" name="Content Placeholder 2"/>
          <p:cNvSpPr txBox="1">
            <a:spLocks/>
          </p:cNvSpPr>
          <p:nvPr/>
        </p:nvSpPr>
        <p:spPr>
          <a:xfrm>
            <a:off x="370958" y="228600"/>
            <a:ext cx="8773041" cy="2590800"/>
          </a:xfrm>
          <a:prstGeom prst="rect">
            <a:avLst/>
          </a:prstGeom>
        </p:spPr>
        <p:txBody>
          <a:bodyPr>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Font typeface="Wingdings 2"/>
              <a:buNone/>
            </a:pPr>
            <a:r>
              <a:rPr lang="en-US" sz="2800" dirty="0" smtClean="0"/>
              <a:t>For every source VM</a:t>
            </a:r>
          </a:p>
          <a:p>
            <a:pPr marL="514350" indent="-514350">
              <a:buFont typeface="+mj-lt"/>
              <a:buAutoNum type="arabicPeriod"/>
            </a:pPr>
            <a:r>
              <a:rPr lang="en-US" sz="2800" dirty="0" smtClean="0"/>
              <a:t>Run a separate distributed control loop    </a:t>
            </a:r>
            <a:r>
              <a:rPr lang="en-US" sz="2000" dirty="0" smtClean="0"/>
              <a:t>(e.g., AIMD)</a:t>
            </a:r>
            <a:br>
              <a:rPr lang="en-US" sz="2000" dirty="0" smtClean="0"/>
            </a:br>
            <a:r>
              <a:rPr lang="en-US" sz="2800" dirty="0" smtClean="0"/>
              <a:t>instance for every active link to generate </a:t>
            </a:r>
            <a:br>
              <a:rPr lang="en-US" sz="2800" dirty="0" smtClean="0"/>
            </a:br>
            <a:r>
              <a:rPr lang="en-US" sz="2800" dirty="0" smtClean="0"/>
              <a:t>per-link rate limit</a:t>
            </a:r>
          </a:p>
          <a:p>
            <a:pPr marL="514350" indent="-514350">
              <a:buFont typeface="+mj-lt"/>
              <a:buAutoNum type="arabicPeriod"/>
            </a:pPr>
            <a:r>
              <a:rPr lang="en-US" sz="2800" b="1" dirty="0" smtClean="0"/>
              <a:t>Convert </a:t>
            </a:r>
            <a:r>
              <a:rPr lang="en-US" sz="2800" b="1" dirty="0" smtClean="0">
                <a:solidFill>
                  <a:srgbClr val="C00000"/>
                </a:solidFill>
              </a:rPr>
              <a:t>per-link</a:t>
            </a:r>
            <a:r>
              <a:rPr lang="en-US" sz="2800" b="1" dirty="0" smtClean="0"/>
              <a:t> rate limits to </a:t>
            </a:r>
            <a:r>
              <a:rPr lang="en-US" sz="2800" b="1" dirty="0" smtClean="0">
                <a:solidFill>
                  <a:srgbClr val="C00000"/>
                </a:solidFill>
              </a:rPr>
              <a:t>per-tunnel</a:t>
            </a:r>
            <a:r>
              <a:rPr lang="en-US" sz="2800" b="1" dirty="0" smtClean="0"/>
              <a:t> rate limits</a:t>
            </a:r>
          </a:p>
        </p:txBody>
      </p:sp>
      <p:sp>
        <p:nvSpPr>
          <p:cNvPr id="78" name="Line Callout 1 77"/>
          <p:cNvSpPr/>
          <p:nvPr/>
        </p:nvSpPr>
        <p:spPr>
          <a:xfrm>
            <a:off x="363701" y="2524077"/>
            <a:ext cx="1348507" cy="447723"/>
          </a:xfrm>
          <a:prstGeom prst="borderCallout1">
            <a:avLst>
              <a:gd name="adj1" fmla="val 190120"/>
              <a:gd name="adj2" fmla="val 52529"/>
              <a:gd name="adj3" fmla="val 185317"/>
              <a:gd name="adj4" fmla="val 53462"/>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Weight 1</a:t>
            </a:r>
            <a:endParaRPr lang="en-US" b="1" dirty="0"/>
          </a:p>
        </p:txBody>
      </p:sp>
      <p:sp>
        <p:nvSpPr>
          <p:cNvPr id="79" name="Line Callout 1 78"/>
          <p:cNvSpPr/>
          <p:nvPr/>
        </p:nvSpPr>
        <p:spPr>
          <a:xfrm>
            <a:off x="370958" y="4587420"/>
            <a:ext cx="1348507" cy="447723"/>
          </a:xfrm>
          <a:prstGeom prst="borderCallout1">
            <a:avLst>
              <a:gd name="adj1" fmla="val -86546"/>
              <a:gd name="adj2" fmla="val 61059"/>
              <a:gd name="adj3" fmla="val -85950"/>
              <a:gd name="adj4" fmla="val 61938"/>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Weight 1</a:t>
            </a:r>
            <a:endParaRPr lang="en-US" b="1" dirty="0"/>
          </a:p>
        </p:txBody>
      </p:sp>
    </p:spTree>
    <p:extLst>
      <p:ext uri="{BB962C8B-B14F-4D97-AF65-F5344CB8AC3E}">
        <p14:creationId xmlns:p14="http://schemas.microsoft.com/office/powerpoint/2010/main" val="430706317"/>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92477" y="2819400"/>
            <a:ext cx="3429000" cy="1828800"/>
            <a:chOff x="762000" y="569649"/>
            <a:chExt cx="3429000" cy="1828800"/>
          </a:xfrm>
        </p:grpSpPr>
        <p:sp>
          <p:nvSpPr>
            <p:cNvPr id="5" name="monitor"/>
            <p:cNvSpPr>
              <a:spLocks noEditPoints="1" noChangeArrowheads="1"/>
            </p:cNvSpPr>
            <p:nvPr/>
          </p:nvSpPr>
          <p:spPr bwMode="auto">
            <a:xfrm>
              <a:off x="3687612" y="1285461"/>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6" name="Straight Arrow Connector 5"/>
            <p:cNvCxnSpPr>
              <a:endCxn id="9" idx="3"/>
            </p:cNvCxnSpPr>
            <p:nvPr/>
          </p:nvCxnSpPr>
          <p:spPr>
            <a:xfrm>
              <a:off x="1769423" y="1526868"/>
              <a:ext cx="808099" cy="0"/>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 name="Straight Arrow Connector 6"/>
            <p:cNvCxnSpPr>
              <a:stCxn id="5" idx="3"/>
              <a:endCxn id="9" idx="3"/>
            </p:cNvCxnSpPr>
            <p:nvPr/>
          </p:nvCxnSpPr>
          <p:spPr>
            <a:xfrm flipH="1" flipV="1">
              <a:off x="2577522" y="1526868"/>
              <a:ext cx="1110090" cy="3482"/>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8" name="monitor"/>
            <p:cNvSpPr>
              <a:spLocks noEditPoints="1" noChangeArrowheads="1"/>
            </p:cNvSpPr>
            <p:nvPr/>
          </p:nvSpPr>
          <p:spPr bwMode="auto">
            <a:xfrm>
              <a:off x="762000" y="855399"/>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sp>
          <p:nvSpPr>
            <p:cNvPr id="9" name="Rectangle 8"/>
            <p:cNvSpPr/>
            <p:nvPr/>
          </p:nvSpPr>
          <p:spPr>
            <a:xfrm>
              <a:off x="1769423" y="1339560"/>
              <a:ext cx="808099" cy="37461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monitor"/>
            <p:cNvSpPr>
              <a:spLocks noEditPoints="1" noChangeArrowheads="1"/>
            </p:cNvSpPr>
            <p:nvPr/>
          </p:nvSpPr>
          <p:spPr bwMode="auto">
            <a:xfrm>
              <a:off x="3429000" y="1895061"/>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11" name="Straight Arrow Connector 10"/>
            <p:cNvCxnSpPr>
              <a:stCxn id="10" idx="3"/>
              <a:endCxn id="9" idx="3"/>
            </p:cNvCxnSpPr>
            <p:nvPr/>
          </p:nvCxnSpPr>
          <p:spPr>
            <a:xfrm flipH="1" flipV="1">
              <a:off x="2577522" y="1526868"/>
              <a:ext cx="851478" cy="613082"/>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2" name="monitor"/>
            <p:cNvSpPr>
              <a:spLocks noEditPoints="1" noChangeArrowheads="1"/>
            </p:cNvSpPr>
            <p:nvPr/>
          </p:nvSpPr>
          <p:spPr bwMode="auto">
            <a:xfrm>
              <a:off x="3429000" y="569649"/>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13" name="Straight Arrow Connector 12"/>
            <p:cNvCxnSpPr>
              <a:stCxn id="12" idx="3"/>
              <a:endCxn id="9" idx="3"/>
            </p:cNvCxnSpPr>
            <p:nvPr/>
          </p:nvCxnSpPr>
          <p:spPr>
            <a:xfrm flipH="1">
              <a:off x="2577522" y="814538"/>
              <a:ext cx="851478" cy="712330"/>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grpSp>
      <p:cxnSp>
        <p:nvCxnSpPr>
          <p:cNvPr id="14" name="Straight Arrow Connector 13"/>
          <p:cNvCxnSpPr/>
          <p:nvPr/>
        </p:nvCxnSpPr>
        <p:spPr>
          <a:xfrm>
            <a:off x="1095865" y="3350039"/>
            <a:ext cx="504035" cy="426580"/>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0" name="monitor"/>
          <p:cNvSpPr>
            <a:spLocks noEditPoints="1" noChangeArrowheads="1"/>
          </p:cNvSpPr>
          <p:nvPr/>
        </p:nvSpPr>
        <p:spPr bwMode="auto">
          <a:xfrm>
            <a:off x="592477" y="3978557"/>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0000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21" name="Straight Arrow Connector 20"/>
          <p:cNvCxnSpPr>
            <a:stCxn id="20" idx="8"/>
          </p:cNvCxnSpPr>
          <p:nvPr/>
        </p:nvCxnSpPr>
        <p:spPr>
          <a:xfrm flipV="1">
            <a:off x="1095865" y="3776619"/>
            <a:ext cx="504035" cy="446827"/>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3" name="monitor"/>
          <p:cNvSpPr>
            <a:spLocks noEditPoints="1" noChangeArrowheads="1"/>
          </p:cNvSpPr>
          <p:nvPr/>
        </p:nvSpPr>
        <p:spPr bwMode="auto">
          <a:xfrm>
            <a:off x="3073713" y="4754412"/>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0000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24" name="Straight Arrow Connector 23"/>
          <p:cNvCxnSpPr>
            <a:stCxn id="23" idx="3"/>
          </p:cNvCxnSpPr>
          <p:nvPr/>
        </p:nvCxnSpPr>
        <p:spPr>
          <a:xfrm flipH="1" flipV="1">
            <a:off x="2407999" y="3776619"/>
            <a:ext cx="665714" cy="1222682"/>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grpSp>
        <p:nvGrpSpPr>
          <p:cNvPr id="26" name="Group 25"/>
          <p:cNvGrpSpPr/>
          <p:nvPr/>
        </p:nvGrpSpPr>
        <p:grpSpPr>
          <a:xfrm>
            <a:off x="5179359" y="2590800"/>
            <a:ext cx="3429000" cy="1828800"/>
            <a:chOff x="762000" y="569649"/>
            <a:chExt cx="3429000" cy="1828800"/>
          </a:xfrm>
        </p:grpSpPr>
        <p:sp>
          <p:nvSpPr>
            <p:cNvPr id="27" name="monitor"/>
            <p:cNvSpPr>
              <a:spLocks noEditPoints="1" noChangeArrowheads="1"/>
            </p:cNvSpPr>
            <p:nvPr/>
          </p:nvSpPr>
          <p:spPr bwMode="auto">
            <a:xfrm>
              <a:off x="3687612" y="1285461"/>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28" name="Straight Arrow Connector 27"/>
            <p:cNvCxnSpPr>
              <a:endCxn id="31" idx="3"/>
            </p:cNvCxnSpPr>
            <p:nvPr/>
          </p:nvCxnSpPr>
          <p:spPr>
            <a:xfrm>
              <a:off x="1769423" y="1526868"/>
              <a:ext cx="808099" cy="0"/>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9" name="Straight Arrow Connector 28"/>
            <p:cNvCxnSpPr>
              <a:stCxn id="27" idx="3"/>
              <a:endCxn id="31" idx="3"/>
            </p:cNvCxnSpPr>
            <p:nvPr/>
          </p:nvCxnSpPr>
          <p:spPr>
            <a:xfrm flipH="1" flipV="1">
              <a:off x="2577522" y="1526868"/>
              <a:ext cx="1110090" cy="3482"/>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0" name="monitor"/>
            <p:cNvSpPr>
              <a:spLocks noEditPoints="1" noChangeArrowheads="1"/>
            </p:cNvSpPr>
            <p:nvPr/>
          </p:nvSpPr>
          <p:spPr bwMode="auto">
            <a:xfrm>
              <a:off x="762000" y="855399"/>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sp>
          <p:nvSpPr>
            <p:cNvPr id="31" name="Rectangle 30"/>
            <p:cNvSpPr/>
            <p:nvPr/>
          </p:nvSpPr>
          <p:spPr>
            <a:xfrm>
              <a:off x="1769423" y="1339560"/>
              <a:ext cx="808099" cy="37461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monitor"/>
            <p:cNvSpPr>
              <a:spLocks noEditPoints="1" noChangeArrowheads="1"/>
            </p:cNvSpPr>
            <p:nvPr/>
          </p:nvSpPr>
          <p:spPr bwMode="auto">
            <a:xfrm>
              <a:off x="3429000" y="1895061"/>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33" name="Straight Arrow Connector 32"/>
            <p:cNvCxnSpPr>
              <a:stCxn id="32" idx="3"/>
              <a:endCxn id="31" idx="3"/>
            </p:cNvCxnSpPr>
            <p:nvPr/>
          </p:nvCxnSpPr>
          <p:spPr>
            <a:xfrm flipH="1" flipV="1">
              <a:off x="2577522" y="1526868"/>
              <a:ext cx="851478" cy="613082"/>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4" name="monitor"/>
            <p:cNvSpPr>
              <a:spLocks noEditPoints="1" noChangeArrowheads="1"/>
            </p:cNvSpPr>
            <p:nvPr/>
          </p:nvSpPr>
          <p:spPr bwMode="auto">
            <a:xfrm>
              <a:off x="3429000" y="569649"/>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35" name="Straight Arrow Connector 34"/>
            <p:cNvCxnSpPr>
              <a:stCxn id="34" idx="3"/>
              <a:endCxn id="31" idx="3"/>
            </p:cNvCxnSpPr>
            <p:nvPr/>
          </p:nvCxnSpPr>
          <p:spPr>
            <a:xfrm flipH="1">
              <a:off x="2577522" y="814538"/>
              <a:ext cx="851478" cy="712330"/>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grpSp>
      <p:cxnSp>
        <p:nvCxnSpPr>
          <p:cNvPr id="36" name="Straight Arrow Connector 35"/>
          <p:cNvCxnSpPr/>
          <p:nvPr/>
        </p:nvCxnSpPr>
        <p:spPr>
          <a:xfrm>
            <a:off x="5682747" y="3121439"/>
            <a:ext cx="504035" cy="426580"/>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37" name="Picture 36"/>
          <p:cNvPicPr>
            <a:picLocks noChangeAspect="1" noChangeArrowheads="1"/>
          </p:cNvPicPr>
          <p:nvPr/>
        </p:nvPicPr>
        <p:blipFill>
          <a:blip r:embed="rId3" cstate="print"/>
          <a:srcRect/>
          <a:stretch>
            <a:fillRect/>
          </a:stretch>
        </p:blipFill>
        <p:spPr bwMode="auto">
          <a:xfrm>
            <a:off x="5768887" y="3193694"/>
            <a:ext cx="331753" cy="284944"/>
          </a:xfrm>
          <a:prstGeom prst="rect">
            <a:avLst/>
          </a:prstGeom>
          <a:noFill/>
          <a:ln w="9525">
            <a:noFill/>
            <a:miter lim="800000"/>
            <a:headEnd/>
            <a:tailEnd/>
          </a:ln>
          <a:effectLst/>
        </p:spPr>
      </p:pic>
      <p:pic>
        <p:nvPicPr>
          <p:cNvPr id="38" name="Picture 37"/>
          <p:cNvPicPr>
            <a:picLocks noChangeAspect="1" noChangeArrowheads="1"/>
          </p:cNvPicPr>
          <p:nvPr/>
        </p:nvPicPr>
        <p:blipFill>
          <a:blip r:embed="rId3" cstate="print"/>
          <a:srcRect/>
          <a:stretch>
            <a:fillRect/>
          </a:stretch>
        </p:blipFill>
        <p:spPr bwMode="auto">
          <a:xfrm>
            <a:off x="6474759" y="3405547"/>
            <a:ext cx="331753" cy="284944"/>
          </a:xfrm>
          <a:prstGeom prst="rect">
            <a:avLst/>
          </a:prstGeom>
          <a:noFill/>
          <a:ln w="9525">
            <a:noFill/>
            <a:miter lim="800000"/>
            <a:headEnd/>
            <a:tailEnd/>
          </a:ln>
          <a:effectLst/>
        </p:spPr>
      </p:pic>
      <p:pic>
        <p:nvPicPr>
          <p:cNvPr id="39" name="Picture 38"/>
          <p:cNvPicPr>
            <a:picLocks noChangeAspect="1" noChangeArrowheads="1"/>
          </p:cNvPicPr>
          <p:nvPr/>
        </p:nvPicPr>
        <p:blipFill>
          <a:blip r:embed="rId3" cstate="print"/>
          <a:srcRect/>
          <a:stretch>
            <a:fillRect/>
          </a:stretch>
        </p:blipFill>
        <p:spPr bwMode="auto">
          <a:xfrm>
            <a:off x="7286006" y="2971800"/>
            <a:ext cx="331753" cy="284944"/>
          </a:xfrm>
          <a:prstGeom prst="rect">
            <a:avLst/>
          </a:prstGeom>
          <a:noFill/>
          <a:ln w="9525">
            <a:noFill/>
            <a:miter lim="800000"/>
            <a:headEnd/>
            <a:tailEnd/>
          </a:ln>
          <a:effectLst/>
        </p:spPr>
      </p:pic>
      <p:pic>
        <p:nvPicPr>
          <p:cNvPr id="40" name="Picture 39"/>
          <p:cNvPicPr>
            <a:picLocks noChangeAspect="1" noChangeArrowheads="1"/>
          </p:cNvPicPr>
          <p:nvPr/>
        </p:nvPicPr>
        <p:blipFill>
          <a:blip r:embed="rId3" cstate="print"/>
          <a:srcRect/>
          <a:stretch>
            <a:fillRect/>
          </a:stretch>
        </p:blipFill>
        <p:spPr bwMode="auto">
          <a:xfrm>
            <a:off x="7420620" y="3429000"/>
            <a:ext cx="331753" cy="284944"/>
          </a:xfrm>
          <a:prstGeom prst="rect">
            <a:avLst/>
          </a:prstGeom>
          <a:noFill/>
          <a:ln w="9525">
            <a:noFill/>
            <a:miter lim="800000"/>
            <a:headEnd/>
            <a:tailEnd/>
          </a:ln>
          <a:effectLst/>
        </p:spPr>
      </p:pic>
      <p:pic>
        <p:nvPicPr>
          <p:cNvPr id="41" name="Picture 40"/>
          <p:cNvPicPr>
            <a:picLocks noChangeAspect="1" noChangeArrowheads="1"/>
          </p:cNvPicPr>
          <p:nvPr/>
        </p:nvPicPr>
        <p:blipFill>
          <a:blip r:embed="rId3" cstate="print"/>
          <a:srcRect/>
          <a:stretch>
            <a:fillRect/>
          </a:stretch>
        </p:blipFill>
        <p:spPr bwMode="auto">
          <a:xfrm>
            <a:off x="7321915" y="3810000"/>
            <a:ext cx="331753" cy="284944"/>
          </a:xfrm>
          <a:prstGeom prst="rect">
            <a:avLst/>
          </a:prstGeom>
          <a:noFill/>
          <a:ln w="9525">
            <a:noFill/>
            <a:miter lim="800000"/>
            <a:headEnd/>
            <a:tailEnd/>
          </a:ln>
          <a:effectLst/>
        </p:spPr>
      </p:pic>
      <p:grpSp>
        <p:nvGrpSpPr>
          <p:cNvPr id="82" name="Group 81"/>
          <p:cNvGrpSpPr/>
          <p:nvPr/>
        </p:nvGrpSpPr>
        <p:grpSpPr>
          <a:xfrm>
            <a:off x="1064559" y="3056351"/>
            <a:ext cx="2163612" cy="680184"/>
            <a:chOff x="1081682" y="1009770"/>
            <a:chExt cx="2163612" cy="680184"/>
          </a:xfrm>
        </p:grpSpPr>
        <p:cxnSp>
          <p:nvCxnSpPr>
            <p:cNvPr id="66" name="Straight Arrow Connector 65"/>
            <p:cNvCxnSpPr/>
            <p:nvPr/>
          </p:nvCxnSpPr>
          <p:spPr>
            <a:xfrm flipH="1">
              <a:off x="1617023" y="1689954"/>
              <a:ext cx="808099" cy="0"/>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7" name="Straight Arrow Connector 66"/>
            <p:cNvCxnSpPr/>
            <p:nvPr/>
          </p:nvCxnSpPr>
          <p:spPr>
            <a:xfrm flipH="1">
              <a:off x="2407094" y="1009770"/>
              <a:ext cx="838200" cy="669511"/>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8" name="Straight Arrow Connector 67"/>
            <p:cNvCxnSpPr/>
            <p:nvPr/>
          </p:nvCxnSpPr>
          <p:spPr>
            <a:xfrm>
              <a:off x="1081682" y="1295520"/>
              <a:ext cx="504035" cy="383761"/>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grpSp>
      <p:grpSp>
        <p:nvGrpSpPr>
          <p:cNvPr id="83" name="Group 82"/>
          <p:cNvGrpSpPr/>
          <p:nvPr/>
        </p:nvGrpSpPr>
        <p:grpSpPr>
          <a:xfrm>
            <a:off x="1125877" y="3426239"/>
            <a:ext cx="2392212" cy="386496"/>
            <a:chOff x="1112988" y="911639"/>
            <a:chExt cx="2392212" cy="386496"/>
          </a:xfrm>
        </p:grpSpPr>
        <p:cxnSp>
          <p:nvCxnSpPr>
            <p:cNvPr id="84" name="Straight Arrow Connector 83"/>
            <p:cNvCxnSpPr/>
            <p:nvPr/>
          </p:nvCxnSpPr>
          <p:spPr>
            <a:xfrm flipH="1">
              <a:off x="1617023" y="1295400"/>
              <a:ext cx="808099" cy="0"/>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5" name="Straight Arrow Connector 84"/>
            <p:cNvCxnSpPr/>
            <p:nvPr/>
          </p:nvCxnSpPr>
          <p:spPr>
            <a:xfrm flipH="1">
              <a:off x="2438400" y="1268236"/>
              <a:ext cx="1066800" cy="29899"/>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6" name="Straight Arrow Connector 85"/>
            <p:cNvCxnSpPr/>
            <p:nvPr/>
          </p:nvCxnSpPr>
          <p:spPr>
            <a:xfrm>
              <a:off x="1112988" y="911639"/>
              <a:ext cx="504035" cy="383761"/>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grpSp>
      <p:grpSp>
        <p:nvGrpSpPr>
          <p:cNvPr id="88" name="Group 87"/>
          <p:cNvGrpSpPr/>
          <p:nvPr/>
        </p:nvGrpSpPr>
        <p:grpSpPr>
          <a:xfrm>
            <a:off x="1125877" y="3479579"/>
            <a:ext cx="2133600" cy="918892"/>
            <a:chOff x="1112988" y="911639"/>
            <a:chExt cx="2133600" cy="918892"/>
          </a:xfrm>
        </p:grpSpPr>
        <p:cxnSp>
          <p:nvCxnSpPr>
            <p:cNvPr id="89" name="Straight Arrow Connector 88"/>
            <p:cNvCxnSpPr/>
            <p:nvPr/>
          </p:nvCxnSpPr>
          <p:spPr>
            <a:xfrm flipH="1">
              <a:off x="1617023" y="1295400"/>
              <a:ext cx="808099" cy="0"/>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0" name="Straight Arrow Connector 89"/>
            <p:cNvCxnSpPr/>
            <p:nvPr/>
          </p:nvCxnSpPr>
          <p:spPr>
            <a:xfrm flipH="1" flipV="1">
              <a:off x="2438400" y="1304170"/>
              <a:ext cx="808188" cy="526361"/>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1" name="Straight Arrow Connector 90"/>
            <p:cNvCxnSpPr/>
            <p:nvPr/>
          </p:nvCxnSpPr>
          <p:spPr>
            <a:xfrm>
              <a:off x="1112988" y="911639"/>
              <a:ext cx="504035" cy="383761"/>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grpSp>
      <p:grpSp>
        <p:nvGrpSpPr>
          <p:cNvPr id="93" name="Group 92"/>
          <p:cNvGrpSpPr/>
          <p:nvPr/>
        </p:nvGrpSpPr>
        <p:grpSpPr>
          <a:xfrm>
            <a:off x="1125877" y="3928732"/>
            <a:ext cx="1947836" cy="1180180"/>
            <a:chOff x="1143000" y="1295400"/>
            <a:chExt cx="1947836" cy="1180180"/>
          </a:xfrm>
        </p:grpSpPr>
        <p:cxnSp>
          <p:nvCxnSpPr>
            <p:cNvPr id="94" name="Straight Arrow Connector 93"/>
            <p:cNvCxnSpPr/>
            <p:nvPr/>
          </p:nvCxnSpPr>
          <p:spPr>
            <a:xfrm flipH="1">
              <a:off x="1570835" y="1295400"/>
              <a:ext cx="854288" cy="1"/>
            </a:xfrm>
            <a:prstGeom prst="straightConnector1">
              <a:avLst/>
            </a:prstGeom>
            <a:ln w="28575">
              <a:solidFill>
                <a:srgbClr val="0000FF"/>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5" name="Straight Arrow Connector 94"/>
            <p:cNvCxnSpPr/>
            <p:nvPr/>
          </p:nvCxnSpPr>
          <p:spPr>
            <a:xfrm flipH="1" flipV="1">
              <a:off x="2438400" y="1296178"/>
              <a:ext cx="652436" cy="1179402"/>
            </a:xfrm>
            <a:prstGeom prst="straightConnector1">
              <a:avLst/>
            </a:prstGeom>
            <a:ln w="28575">
              <a:solidFill>
                <a:srgbClr val="0000FF"/>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6" name="Straight Arrow Connector 95"/>
            <p:cNvCxnSpPr/>
            <p:nvPr/>
          </p:nvCxnSpPr>
          <p:spPr>
            <a:xfrm flipV="1">
              <a:off x="1143000" y="1295403"/>
              <a:ext cx="427834" cy="338465"/>
            </a:xfrm>
            <a:prstGeom prst="straightConnector1">
              <a:avLst/>
            </a:prstGeom>
            <a:ln w="28575">
              <a:solidFill>
                <a:srgbClr val="0000FF"/>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grpSp>
      <p:sp>
        <p:nvSpPr>
          <p:cNvPr id="205" name="Right Arrow 204"/>
          <p:cNvSpPr/>
          <p:nvPr/>
        </p:nvSpPr>
        <p:spPr>
          <a:xfrm>
            <a:off x="4364560" y="3621084"/>
            <a:ext cx="662399" cy="498318"/>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a:p>
        </p:txBody>
      </p:sp>
      <p:sp>
        <p:nvSpPr>
          <p:cNvPr id="103" name="Rectangle 102"/>
          <p:cNvSpPr/>
          <p:nvPr/>
        </p:nvSpPr>
        <p:spPr>
          <a:xfrm>
            <a:off x="6331225" y="3761642"/>
            <a:ext cx="695591" cy="195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FF"/>
                </a:solidFill>
              </a:rPr>
              <a:t>50%</a:t>
            </a:r>
            <a:endParaRPr lang="en-US" dirty="0"/>
          </a:p>
        </p:txBody>
      </p:sp>
      <p:sp>
        <p:nvSpPr>
          <p:cNvPr id="76" name="Content Placeholder 2"/>
          <p:cNvSpPr txBox="1">
            <a:spLocks/>
          </p:cNvSpPr>
          <p:nvPr/>
        </p:nvSpPr>
        <p:spPr>
          <a:xfrm>
            <a:off x="370958" y="228600"/>
            <a:ext cx="8773041" cy="2590800"/>
          </a:xfrm>
          <a:prstGeom prst="rect">
            <a:avLst/>
          </a:prstGeom>
        </p:spPr>
        <p:txBody>
          <a:bodyPr>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Font typeface="Wingdings 2"/>
              <a:buNone/>
            </a:pPr>
            <a:r>
              <a:rPr lang="en-US" sz="2800" dirty="0" smtClean="0"/>
              <a:t>For every source VM</a:t>
            </a:r>
          </a:p>
          <a:p>
            <a:pPr marL="514350" indent="-514350">
              <a:buFont typeface="+mj-lt"/>
              <a:buAutoNum type="arabicPeriod"/>
            </a:pPr>
            <a:r>
              <a:rPr lang="en-US" sz="2800" dirty="0" smtClean="0"/>
              <a:t>Run a separate distributed control loop    </a:t>
            </a:r>
            <a:r>
              <a:rPr lang="en-US" sz="2000" dirty="0" smtClean="0"/>
              <a:t>(e.g., AIMD)</a:t>
            </a:r>
            <a:br>
              <a:rPr lang="en-US" sz="2000" dirty="0" smtClean="0"/>
            </a:br>
            <a:r>
              <a:rPr lang="en-US" sz="2800" dirty="0" smtClean="0"/>
              <a:t>instance for every active link to generate </a:t>
            </a:r>
            <a:br>
              <a:rPr lang="en-US" sz="2800" dirty="0" smtClean="0"/>
            </a:br>
            <a:r>
              <a:rPr lang="en-US" sz="2800" dirty="0" smtClean="0"/>
              <a:t>per-link rate limit</a:t>
            </a:r>
          </a:p>
          <a:p>
            <a:pPr marL="514350" indent="-514350">
              <a:buFont typeface="+mj-lt"/>
              <a:buAutoNum type="arabicPeriod"/>
            </a:pPr>
            <a:r>
              <a:rPr lang="en-US" sz="2800" b="1" dirty="0" smtClean="0"/>
              <a:t>Convert </a:t>
            </a:r>
            <a:r>
              <a:rPr lang="en-US" sz="2800" b="1" dirty="0" smtClean="0">
                <a:solidFill>
                  <a:srgbClr val="C00000"/>
                </a:solidFill>
              </a:rPr>
              <a:t>per-link</a:t>
            </a:r>
            <a:r>
              <a:rPr lang="en-US" sz="2800" b="1" dirty="0" smtClean="0"/>
              <a:t> rate limits to </a:t>
            </a:r>
            <a:r>
              <a:rPr lang="en-US" sz="2800" b="1" dirty="0" smtClean="0">
                <a:solidFill>
                  <a:srgbClr val="C00000"/>
                </a:solidFill>
              </a:rPr>
              <a:t>per-tunnel</a:t>
            </a:r>
            <a:r>
              <a:rPr lang="en-US" sz="2800" b="1" dirty="0" smtClean="0"/>
              <a:t> rate limits</a:t>
            </a:r>
          </a:p>
        </p:txBody>
      </p:sp>
      <p:sp>
        <p:nvSpPr>
          <p:cNvPr id="78" name="Line Callout 1 77"/>
          <p:cNvSpPr/>
          <p:nvPr/>
        </p:nvSpPr>
        <p:spPr>
          <a:xfrm>
            <a:off x="363701" y="2524077"/>
            <a:ext cx="1348507" cy="447723"/>
          </a:xfrm>
          <a:prstGeom prst="borderCallout1">
            <a:avLst>
              <a:gd name="adj1" fmla="val 190120"/>
              <a:gd name="adj2" fmla="val 52529"/>
              <a:gd name="adj3" fmla="val 185317"/>
              <a:gd name="adj4" fmla="val 53462"/>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Weight 1</a:t>
            </a:r>
            <a:endParaRPr lang="en-US" b="1" dirty="0"/>
          </a:p>
        </p:txBody>
      </p:sp>
      <p:sp>
        <p:nvSpPr>
          <p:cNvPr id="79" name="Line Callout 1 78"/>
          <p:cNvSpPr/>
          <p:nvPr/>
        </p:nvSpPr>
        <p:spPr>
          <a:xfrm>
            <a:off x="370958" y="4587420"/>
            <a:ext cx="1348507" cy="447723"/>
          </a:xfrm>
          <a:prstGeom prst="borderCallout1">
            <a:avLst>
              <a:gd name="adj1" fmla="val -86546"/>
              <a:gd name="adj2" fmla="val 61059"/>
              <a:gd name="adj3" fmla="val -85950"/>
              <a:gd name="adj4" fmla="val 61938"/>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Weight 1</a:t>
            </a:r>
            <a:endParaRPr lang="en-US" b="1" dirty="0"/>
          </a:p>
        </p:txBody>
      </p:sp>
      <p:grpSp>
        <p:nvGrpSpPr>
          <p:cNvPr id="65" name="Group 64"/>
          <p:cNvGrpSpPr/>
          <p:nvPr/>
        </p:nvGrpSpPr>
        <p:grpSpPr>
          <a:xfrm>
            <a:off x="5302985" y="3962400"/>
            <a:ext cx="2955361" cy="869840"/>
            <a:chOff x="5554135" y="3348550"/>
            <a:chExt cx="2955361" cy="906982"/>
          </a:xfrm>
        </p:grpSpPr>
        <p:sp>
          <p:nvSpPr>
            <p:cNvPr id="69" name="Right Arrow 68"/>
            <p:cNvSpPr/>
            <p:nvPr/>
          </p:nvSpPr>
          <p:spPr>
            <a:xfrm rot="5400000">
              <a:off x="6575219" y="3423133"/>
              <a:ext cx="602181" cy="453016"/>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a:p>
          </p:txBody>
        </p:sp>
        <p:sp>
          <p:nvSpPr>
            <p:cNvPr id="70" name="TextBox 69"/>
            <p:cNvSpPr txBox="1"/>
            <p:nvPr/>
          </p:nvSpPr>
          <p:spPr>
            <a:xfrm>
              <a:off x="5554135" y="3886200"/>
              <a:ext cx="2955361" cy="369332"/>
            </a:xfrm>
            <a:prstGeom prst="rect">
              <a:avLst/>
            </a:prstGeom>
            <a:noFill/>
          </p:spPr>
          <p:txBody>
            <a:bodyPr wrap="none" rtlCol="0">
              <a:spAutoFit/>
            </a:bodyPr>
            <a:lstStyle/>
            <a:p>
              <a:pPr algn="ctr"/>
              <a:r>
                <a:rPr lang="en-US" dirty="0" smtClean="0"/>
                <a:t>Greedy + exponential smoothing</a:t>
              </a:r>
            </a:p>
          </p:txBody>
        </p:sp>
      </p:grpSp>
      <p:grpSp>
        <p:nvGrpSpPr>
          <p:cNvPr id="71" name="Group 70"/>
          <p:cNvGrpSpPr/>
          <p:nvPr/>
        </p:nvGrpSpPr>
        <p:grpSpPr>
          <a:xfrm>
            <a:off x="5629737" y="4990256"/>
            <a:ext cx="2163612" cy="680184"/>
            <a:chOff x="1081682" y="1009770"/>
            <a:chExt cx="2163612" cy="680184"/>
          </a:xfrm>
        </p:grpSpPr>
        <p:cxnSp>
          <p:nvCxnSpPr>
            <p:cNvPr id="72" name="Straight Arrow Connector 71"/>
            <p:cNvCxnSpPr/>
            <p:nvPr/>
          </p:nvCxnSpPr>
          <p:spPr>
            <a:xfrm flipH="1">
              <a:off x="1570001" y="1689954"/>
              <a:ext cx="880108" cy="0"/>
            </a:xfrm>
            <a:prstGeom prst="straightConnector1">
              <a:avLst/>
            </a:prstGeom>
            <a:ln w="60325">
              <a:solidFill>
                <a:schemeClr val="tx2">
                  <a:lumMod val="40000"/>
                  <a:lumOff val="60000"/>
                </a:schemeClr>
              </a:solidFill>
              <a:prstDash val="solid"/>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3" name="Straight Arrow Connector 72"/>
            <p:cNvCxnSpPr/>
            <p:nvPr/>
          </p:nvCxnSpPr>
          <p:spPr>
            <a:xfrm flipH="1">
              <a:off x="2407094" y="1009770"/>
              <a:ext cx="838200" cy="669511"/>
            </a:xfrm>
            <a:prstGeom prst="straightConnector1">
              <a:avLst/>
            </a:prstGeom>
            <a:ln w="60325">
              <a:solidFill>
                <a:schemeClr val="tx2">
                  <a:lumMod val="40000"/>
                  <a:lumOff val="60000"/>
                </a:schemeClr>
              </a:solidFill>
              <a:prstDash val="solid"/>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4" name="Straight Arrow Connector 73"/>
            <p:cNvCxnSpPr/>
            <p:nvPr/>
          </p:nvCxnSpPr>
          <p:spPr>
            <a:xfrm>
              <a:off x="1081682" y="1295520"/>
              <a:ext cx="504035" cy="383761"/>
            </a:xfrm>
            <a:prstGeom prst="straightConnector1">
              <a:avLst/>
            </a:prstGeom>
            <a:ln w="60325">
              <a:solidFill>
                <a:schemeClr val="tx2">
                  <a:lumMod val="40000"/>
                  <a:lumOff val="60000"/>
                </a:schemeClr>
              </a:solidFill>
              <a:prstDash val="solid"/>
              <a:headEnd type="none" w="med" len="med"/>
              <a:tailEnd type="none" w="med" len="med"/>
            </a:ln>
          </p:spPr>
          <p:style>
            <a:lnRef idx="2">
              <a:schemeClr val="dk1"/>
            </a:lnRef>
            <a:fillRef idx="0">
              <a:schemeClr val="dk1"/>
            </a:fillRef>
            <a:effectRef idx="1">
              <a:schemeClr val="dk1"/>
            </a:effectRef>
            <a:fontRef idx="minor">
              <a:schemeClr val="tx1"/>
            </a:fontRef>
          </p:style>
        </p:cxnSp>
      </p:grpSp>
      <p:grpSp>
        <p:nvGrpSpPr>
          <p:cNvPr id="75" name="Group 74"/>
          <p:cNvGrpSpPr/>
          <p:nvPr/>
        </p:nvGrpSpPr>
        <p:grpSpPr>
          <a:xfrm>
            <a:off x="5624953" y="5392276"/>
            <a:ext cx="2408872" cy="386496"/>
            <a:chOff x="1112988" y="911639"/>
            <a:chExt cx="2408872" cy="386496"/>
          </a:xfrm>
        </p:grpSpPr>
        <p:cxnSp>
          <p:nvCxnSpPr>
            <p:cNvPr id="77" name="Straight Arrow Connector 76"/>
            <p:cNvCxnSpPr/>
            <p:nvPr/>
          </p:nvCxnSpPr>
          <p:spPr>
            <a:xfrm flipH="1">
              <a:off x="1617023" y="1295400"/>
              <a:ext cx="808099" cy="0"/>
            </a:xfrm>
            <a:prstGeom prst="straightConnector1">
              <a:avLst/>
            </a:prstGeom>
            <a:ln w="60325">
              <a:solidFill>
                <a:schemeClr val="tx2">
                  <a:lumMod val="40000"/>
                  <a:lumOff val="60000"/>
                </a:schemeClr>
              </a:solidFill>
              <a:prstDash val="solid"/>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0" name="Straight Arrow Connector 79"/>
            <p:cNvCxnSpPr/>
            <p:nvPr/>
          </p:nvCxnSpPr>
          <p:spPr>
            <a:xfrm flipH="1">
              <a:off x="2433617" y="1268236"/>
              <a:ext cx="1088243" cy="29899"/>
            </a:xfrm>
            <a:prstGeom prst="straightConnector1">
              <a:avLst/>
            </a:prstGeom>
            <a:ln w="60325">
              <a:solidFill>
                <a:schemeClr val="tx2">
                  <a:lumMod val="40000"/>
                  <a:lumOff val="60000"/>
                </a:schemeClr>
              </a:solidFill>
              <a:prstDash val="solid"/>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1" name="Straight Arrow Connector 80"/>
            <p:cNvCxnSpPr/>
            <p:nvPr/>
          </p:nvCxnSpPr>
          <p:spPr>
            <a:xfrm>
              <a:off x="1112988" y="911639"/>
              <a:ext cx="504035" cy="383761"/>
            </a:xfrm>
            <a:prstGeom prst="straightConnector1">
              <a:avLst/>
            </a:prstGeom>
            <a:ln w="60325">
              <a:solidFill>
                <a:schemeClr val="tx2">
                  <a:lumMod val="40000"/>
                  <a:lumOff val="60000"/>
                </a:schemeClr>
              </a:solidFill>
              <a:prstDash val="solid"/>
              <a:headEnd type="none" w="med" len="med"/>
              <a:tailEnd type="none" w="med" len="med"/>
            </a:ln>
          </p:spPr>
          <p:style>
            <a:lnRef idx="2">
              <a:schemeClr val="dk1"/>
            </a:lnRef>
            <a:fillRef idx="0">
              <a:schemeClr val="dk1"/>
            </a:fillRef>
            <a:effectRef idx="1">
              <a:schemeClr val="dk1"/>
            </a:effectRef>
            <a:fontRef idx="minor">
              <a:schemeClr val="tx1"/>
            </a:fontRef>
          </p:style>
        </p:cxnSp>
      </p:grpSp>
      <p:grpSp>
        <p:nvGrpSpPr>
          <p:cNvPr id="87" name="Group 86"/>
          <p:cNvGrpSpPr/>
          <p:nvPr/>
        </p:nvGrpSpPr>
        <p:grpSpPr>
          <a:xfrm>
            <a:off x="5641072" y="5513548"/>
            <a:ext cx="2133600" cy="918892"/>
            <a:chOff x="1112988" y="911639"/>
            <a:chExt cx="2133600" cy="918892"/>
          </a:xfrm>
        </p:grpSpPr>
        <p:cxnSp>
          <p:nvCxnSpPr>
            <p:cNvPr id="92" name="Straight Arrow Connector 91"/>
            <p:cNvCxnSpPr/>
            <p:nvPr/>
          </p:nvCxnSpPr>
          <p:spPr>
            <a:xfrm flipH="1">
              <a:off x="1593960" y="1295400"/>
              <a:ext cx="854224" cy="0"/>
            </a:xfrm>
            <a:prstGeom prst="straightConnector1">
              <a:avLst/>
            </a:prstGeom>
            <a:ln w="60325">
              <a:solidFill>
                <a:schemeClr val="tx2">
                  <a:lumMod val="40000"/>
                  <a:lumOff val="60000"/>
                </a:schemeClr>
              </a:solidFill>
              <a:prstDash val="solid"/>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7" name="Straight Arrow Connector 96"/>
            <p:cNvCxnSpPr/>
            <p:nvPr/>
          </p:nvCxnSpPr>
          <p:spPr>
            <a:xfrm flipH="1" flipV="1">
              <a:off x="2438400" y="1304170"/>
              <a:ext cx="808188" cy="526361"/>
            </a:xfrm>
            <a:prstGeom prst="straightConnector1">
              <a:avLst/>
            </a:prstGeom>
            <a:ln w="60325">
              <a:solidFill>
                <a:schemeClr val="tx2">
                  <a:lumMod val="40000"/>
                  <a:lumOff val="60000"/>
                </a:schemeClr>
              </a:solidFill>
              <a:prstDash val="solid"/>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8" name="Straight Arrow Connector 97"/>
            <p:cNvCxnSpPr/>
            <p:nvPr/>
          </p:nvCxnSpPr>
          <p:spPr>
            <a:xfrm>
              <a:off x="1112988" y="911639"/>
              <a:ext cx="504035" cy="383761"/>
            </a:xfrm>
            <a:prstGeom prst="straightConnector1">
              <a:avLst/>
            </a:prstGeom>
            <a:ln w="60325">
              <a:solidFill>
                <a:schemeClr val="tx2">
                  <a:lumMod val="40000"/>
                  <a:lumOff val="60000"/>
                </a:schemeClr>
              </a:solidFill>
              <a:prstDash val="solid"/>
              <a:headEnd type="none" w="med" len="med"/>
              <a:tailEnd type="none" w="med" len="med"/>
            </a:ln>
          </p:spPr>
          <p:style>
            <a:lnRef idx="2">
              <a:schemeClr val="dk1"/>
            </a:lnRef>
            <a:fillRef idx="0">
              <a:schemeClr val="dk1"/>
            </a:fillRef>
            <a:effectRef idx="1">
              <a:schemeClr val="dk1"/>
            </a:effectRef>
            <a:fontRef idx="minor">
              <a:schemeClr val="tx1"/>
            </a:fontRef>
          </p:style>
        </p:cxnSp>
      </p:grpSp>
      <p:grpSp>
        <p:nvGrpSpPr>
          <p:cNvPr id="99" name="Group 98"/>
          <p:cNvGrpSpPr/>
          <p:nvPr/>
        </p:nvGrpSpPr>
        <p:grpSpPr>
          <a:xfrm>
            <a:off x="5142306" y="4863152"/>
            <a:ext cx="3394366" cy="1828800"/>
            <a:chOff x="796634" y="569649"/>
            <a:chExt cx="3394366" cy="1828800"/>
          </a:xfrm>
        </p:grpSpPr>
        <p:sp>
          <p:nvSpPr>
            <p:cNvPr id="100" name="monitor"/>
            <p:cNvSpPr>
              <a:spLocks noEditPoints="1" noChangeArrowheads="1"/>
            </p:cNvSpPr>
            <p:nvPr/>
          </p:nvSpPr>
          <p:spPr bwMode="auto">
            <a:xfrm>
              <a:off x="3687612" y="1285461"/>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sp>
          <p:nvSpPr>
            <p:cNvPr id="101" name="Rectangle 100"/>
            <p:cNvSpPr/>
            <p:nvPr/>
          </p:nvSpPr>
          <p:spPr>
            <a:xfrm>
              <a:off x="1769423" y="1339560"/>
              <a:ext cx="808099" cy="37461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monitor"/>
            <p:cNvSpPr>
              <a:spLocks noEditPoints="1" noChangeArrowheads="1"/>
            </p:cNvSpPr>
            <p:nvPr/>
          </p:nvSpPr>
          <p:spPr bwMode="auto">
            <a:xfrm>
              <a:off x="3429000" y="1895061"/>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sp>
          <p:nvSpPr>
            <p:cNvPr id="104" name="monitor"/>
            <p:cNvSpPr>
              <a:spLocks noEditPoints="1" noChangeArrowheads="1"/>
            </p:cNvSpPr>
            <p:nvPr/>
          </p:nvSpPr>
          <p:spPr bwMode="auto">
            <a:xfrm>
              <a:off x="3429000" y="569649"/>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sp>
          <p:nvSpPr>
            <p:cNvPr id="105" name="monitor"/>
            <p:cNvSpPr>
              <a:spLocks noEditPoints="1" noChangeArrowheads="1"/>
            </p:cNvSpPr>
            <p:nvPr/>
          </p:nvSpPr>
          <p:spPr bwMode="auto">
            <a:xfrm>
              <a:off x="796634" y="904461"/>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grpSp>
      <p:sp>
        <p:nvSpPr>
          <p:cNvPr id="106" name="Rectangle 105"/>
          <p:cNvSpPr/>
          <p:nvPr/>
        </p:nvSpPr>
        <p:spPr>
          <a:xfrm>
            <a:off x="6936472" y="5017726"/>
            <a:ext cx="695591" cy="195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FF"/>
                </a:solidFill>
              </a:rPr>
              <a:t>10%</a:t>
            </a:r>
            <a:endParaRPr lang="en-US" dirty="0"/>
          </a:p>
        </p:txBody>
      </p:sp>
      <p:sp>
        <p:nvSpPr>
          <p:cNvPr id="107" name="Rectangle 106"/>
          <p:cNvSpPr/>
          <p:nvPr/>
        </p:nvSpPr>
        <p:spPr>
          <a:xfrm>
            <a:off x="7230267" y="5476608"/>
            <a:ext cx="695591" cy="195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FF"/>
                </a:solidFill>
              </a:rPr>
              <a:t>25%</a:t>
            </a:r>
            <a:endParaRPr lang="en-US" dirty="0"/>
          </a:p>
        </p:txBody>
      </p:sp>
      <p:sp>
        <p:nvSpPr>
          <p:cNvPr id="108" name="Rectangle 107"/>
          <p:cNvSpPr/>
          <p:nvPr/>
        </p:nvSpPr>
        <p:spPr>
          <a:xfrm>
            <a:off x="7130459" y="5906079"/>
            <a:ext cx="695591" cy="195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00FF"/>
                </a:solidFill>
              </a:rPr>
              <a:t>15%</a:t>
            </a:r>
            <a:endParaRPr lang="en-US" dirty="0"/>
          </a:p>
        </p:txBody>
      </p:sp>
    </p:spTree>
    <p:extLst>
      <p:ext uri="{BB962C8B-B14F-4D97-AF65-F5344CB8AC3E}">
        <p14:creationId xmlns:p14="http://schemas.microsoft.com/office/powerpoint/2010/main" val="72847383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Achieving link-oriented </a:t>
            </a:r>
            <a:r>
              <a:rPr lang="en-US" dirty="0"/>
              <a:t>control loop</a:t>
            </a:r>
          </a:p>
        </p:txBody>
      </p:sp>
      <p:sp>
        <p:nvSpPr>
          <p:cNvPr id="3" name="Content Placeholder 2"/>
          <p:cNvSpPr>
            <a:spLocks noGrp="1"/>
          </p:cNvSpPr>
          <p:nvPr>
            <p:ph sz="quarter" idx="1"/>
          </p:nvPr>
        </p:nvSpPr>
        <p:spPr>
          <a:xfrm>
            <a:off x="533400" y="1600200"/>
            <a:ext cx="8229600" cy="4572000"/>
          </a:xfrm>
        </p:spPr>
        <p:txBody>
          <a:bodyPr>
            <a:normAutofit/>
          </a:bodyPr>
          <a:lstStyle/>
          <a:p>
            <a:pPr marL="514350" indent="-514350">
              <a:buFont typeface="+mj-lt"/>
              <a:buAutoNum type="arabicPeriod"/>
            </a:pPr>
            <a:r>
              <a:rPr lang="en-US" dirty="0" smtClean="0"/>
              <a:t>How to map paths to links?</a:t>
            </a:r>
          </a:p>
          <a:p>
            <a:pPr lvl="1"/>
            <a:r>
              <a:rPr lang="en-US" dirty="0" smtClean="0"/>
              <a:t>Easy to get topology in the data center</a:t>
            </a:r>
          </a:p>
          <a:p>
            <a:pPr lvl="1"/>
            <a:r>
              <a:rPr lang="en-US" dirty="0"/>
              <a:t>C</a:t>
            </a:r>
            <a:r>
              <a:rPr lang="en-US" dirty="0" smtClean="0"/>
              <a:t>hanges are rare and easy to disseminate</a:t>
            </a:r>
          </a:p>
          <a:p>
            <a:pPr marL="514350" indent="-514350">
              <a:buFont typeface="+mj-lt"/>
              <a:buAutoNum type="arabicPeriod" startAt="2"/>
            </a:pPr>
            <a:r>
              <a:rPr lang="en-US" dirty="0" smtClean="0"/>
              <a:t>How to obtain link-level congestion feedback?</a:t>
            </a:r>
          </a:p>
          <a:p>
            <a:pPr lvl="1"/>
            <a:r>
              <a:rPr lang="en-US" dirty="0" smtClean="0"/>
              <a:t>Such feedback requires switch mods that are not yet available</a:t>
            </a:r>
          </a:p>
          <a:p>
            <a:pPr lvl="1"/>
            <a:r>
              <a:rPr lang="en-US" dirty="0" smtClean="0">
                <a:solidFill>
                  <a:srgbClr val="C00000"/>
                </a:solidFill>
              </a:rPr>
              <a:t>Use path-congestion feedback</a:t>
            </a:r>
            <a:r>
              <a:rPr lang="en-US" i="1" dirty="0" smtClean="0"/>
              <a:t> </a:t>
            </a:r>
            <a:r>
              <a:rPr lang="en-US" dirty="0" smtClean="0"/>
              <a:t>(e.g., ECN, losses)</a:t>
            </a:r>
          </a:p>
          <a:p>
            <a:pPr marL="320040" lvl="1" indent="0">
              <a:buNone/>
            </a:pPr>
            <a:endParaRPr lang="en-US" dirty="0" smtClean="0"/>
          </a:p>
        </p:txBody>
      </p:sp>
    </p:spTree>
    <p:extLst>
      <p:ext uri="{BB962C8B-B14F-4D97-AF65-F5344CB8AC3E}">
        <p14:creationId xmlns:p14="http://schemas.microsoft.com/office/powerpoint/2010/main" val="3560614748"/>
      </p:ext>
    </p:extLst>
  </p:cSld>
  <p:clrMapOvr>
    <a:masterClrMapping/>
  </p:clrMapOvr>
  <p:transition spd="slow" advTm="4458">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2667000"/>
            <a:ext cx="4510166"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76200"/>
            <a:ext cx="7772400" cy="1143000"/>
          </a:xfrm>
        </p:spPr>
        <p:txBody>
          <a:bodyPr/>
          <a:lstStyle/>
          <a:p>
            <a:r>
              <a:rPr lang="en-US" dirty="0" smtClean="0"/>
              <a:t>Implementation</a:t>
            </a:r>
            <a:endParaRPr lang="en-US" dirty="0"/>
          </a:p>
        </p:txBody>
      </p:sp>
      <p:sp>
        <p:nvSpPr>
          <p:cNvPr id="3" name="Content Placeholder 2"/>
          <p:cNvSpPr>
            <a:spLocks noGrp="1"/>
          </p:cNvSpPr>
          <p:nvPr>
            <p:ph sz="quarter" idx="1"/>
          </p:nvPr>
        </p:nvSpPr>
        <p:spPr>
          <a:xfrm>
            <a:off x="533400" y="2750574"/>
            <a:ext cx="4876800" cy="3421626"/>
          </a:xfrm>
        </p:spPr>
        <p:txBody>
          <a:bodyPr>
            <a:normAutofit/>
          </a:bodyPr>
          <a:lstStyle/>
          <a:p>
            <a:r>
              <a:rPr lang="en-US" dirty="0" smtClean="0"/>
              <a:t>Userspace rate controller</a:t>
            </a:r>
            <a:endParaRPr lang="en-US" dirty="0"/>
          </a:p>
          <a:p>
            <a:r>
              <a:rPr lang="en-US" dirty="0" smtClean="0"/>
              <a:t>Kernel datapath shim </a:t>
            </a:r>
            <a:br>
              <a:rPr lang="en-US" dirty="0" smtClean="0"/>
            </a:br>
            <a:r>
              <a:rPr lang="en-US" sz="2000" dirty="0" smtClean="0"/>
              <a:t>(NDIS filter)</a:t>
            </a:r>
          </a:p>
        </p:txBody>
      </p:sp>
      <p:sp>
        <p:nvSpPr>
          <p:cNvPr id="44" name="Content Placeholder 2"/>
          <p:cNvSpPr txBox="1">
            <a:spLocks/>
          </p:cNvSpPr>
          <p:nvPr/>
        </p:nvSpPr>
        <p:spPr>
          <a:xfrm>
            <a:off x="533400" y="1447800"/>
            <a:ext cx="7848600" cy="1066800"/>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dirty="0" smtClean="0"/>
              <a:t>Prototype runs on Microsoft Hyper-V root partition and native Windows</a:t>
            </a:r>
            <a:br>
              <a:rPr lang="en-US" dirty="0" smtClean="0"/>
            </a:br>
            <a:r>
              <a:rPr lang="en-US" dirty="0" smtClean="0"/>
              <a:t/>
            </a:r>
            <a:br>
              <a:rPr lang="en-US" dirty="0" smtClean="0"/>
            </a:br>
            <a:endParaRPr lang="en-US" dirty="0" smtClean="0"/>
          </a:p>
        </p:txBody>
      </p:sp>
      <p:sp>
        <p:nvSpPr>
          <p:cNvPr id="7" name="Rectangle 6"/>
          <p:cNvSpPr/>
          <p:nvPr/>
        </p:nvSpPr>
        <p:spPr>
          <a:xfrm>
            <a:off x="5984175" y="3429000"/>
            <a:ext cx="1066800" cy="997974"/>
          </a:xfrm>
          <a:prstGeom prst="rect">
            <a:avLst/>
          </a:prstGeom>
          <a:solidFill>
            <a:srgbClr val="002060">
              <a:alpha val="27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90700" y="3200400"/>
            <a:ext cx="2743200" cy="861950"/>
          </a:xfrm>
          <a:prstGeom prst="rect">
            <a:avLst/>
          </a:prstGeom>
          <a:solidFill>
            <a:srgbClr val="002060">
              <a:alpha val="27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850575" y="2743200"/>
            <a:ext cx="1524000" cy="381000"/>
          </a:xfrm>
          <a:prstGeom prst="rect">
            <a:avLst/>
          </a:prstGeom>
          <a:solidFill>
            <a:schemeClr val="accent1">
              <a:alpha val="27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90700" y="2667000"/>
            <a:ext cx="3276600" cy="609600"/>
          </a:xfrm>
          <a:prstGeom prst="rect">
            <a:avLst/>
          </a:prstGeom>
          <a:solidFill>
            <a:schemeClr val="accent1">
              <a:alpha val="27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812879884"/>
      </p:ext>
    </p:extLst>
  </p:cSld>
  <p:clrMapOvr>
    <a:masterClrMapping/>
  </p:clrMapOvr>
  <p:transition spd="slow" advTm="41575">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4"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772400" cy="1143000"/>
          </a:xfrm>
        </p:spPr>
        <p:txBody>
          <a:bodyPr>
            <a:normAutofit/>
          </a:bodyPr>
          <a:lstStyle/>
          <a:p>
            <a:r>
              <a:rPr lang="en-US" dirty="0" smtClean="0"/>
              <a:t>Achieving line-rate performance</a:t>
            </a:r>
            <a:endParaRPr lang="en-US" dirty="0"/>
          </a:p>
        </p:txBody>
      </p:sp>
      <p:sp>
        <p:nvSpPr>
          <p:cNvPr id="3" name="Content Placeholder 2"/>
          <p:cNvSpPr>
            <a:spLocks noGrp="1"/>
          </p:cNvSpPr>
          <p:nvPr>
            <p:ph sz="quarter" idx="1"/>
          </p:nvPr>
        </p:nvSpPr>
        <p:spPr>
          <a:xfrm>
            <a:off x="304800" y="1130248"/>
            <a:ext cx="8839200" cy="5880152"/>
          </a:xfrm>
        </p:spPr>
        <p:txBody>
          <a:bodyPr>
            <a:noAutofit/>
          </a:bodyPr>
          <a:lstStyle/>
          <a:p>
            <a:r>
              <a:rPr lang="en-US" sz="2800" dirty="0" smtClean="0"/>
              <a:t>How to add congestion control header to packets?</a:t>
            </a:r>
          </a:p>
          <a:p>
            <a:r>
              <a:rPr lang="en-US" sz="2800" dirty="0" smtClean="0"/>
              <a:t>Naïve approach: Use encapsulation, but poses problems</a:t>
            </a:r>
          </a:p>
          <a:p>
            <a:pPr lvl="1"/>
            <a:r>
              <a:rPr lang="en-US" sz="2800" dirty="0" smtClean="0"/>
              <a:t>More code in shim</a:t>
            </a:r>
          </a:p>
          <a:p>
            <a:pPr lvl="1"/>
            <a:r>
              <a:rPr lang="en-US" sz="2800" dirty="0" smtClean="0"/>
              <a:t>Breaks hardware optimizations that depend on header format</a:t>
            </a:r>
          </a:p>
          <a:p>
            <a:r>
              <a:rPr lang="en-US" sz="2800" dirty="0" smtClean="0"/>
              <a:t>Bit-stealing: reuse redundant/predictable </a:t>
            </a:r>
            <a:r>
              <a:rPr lang="en-US" sz="2800" dirty="0"/>
              <a:t>parts of </a:t>
            </a:r>
            <a:r>
              <a:rPr lang="en-US" sz="2800" dirty="0" smtClean="0"/>
              <a:t>existing headers</a:t>
            </a:r>
            <a:endParaRPr lang="en-US" sz="2800" dirty="0"/>
          </a:p>
          <a:p>
            <a:pPr marL="0" indent="0">
              <a:buNone/>
            </a:pPr>
            <a:r>
              <a:rPr lang="en-US" sz="2800" dirty="0"/>
              <a:t/>
            </a:r>
            <a:br>
              <a:rPr lang="en-US" sz="2800" dirty="0"/>
            </a:br>
            <a:r>
              <a:rPr lang="en-US" sz="2800" dirty="0"/>
              <a:t/>
            </a:r>
            <a:br>
              <a:rPr lang="en-US" sz="2800" dirty="0"/>
            </a:br>
            <a:r>
              <a:rPr lang="en-US" sz="2800" dirty="0"/>
              <a:t/>
            </a:r>
            <a:br>
              <a:rPr lang="en-US" sz="2800" dirty="0"/>
            </a:br>
            <a:endParaRPr lang="en-US" sz="2800" dirty="0" smtClean="0"/>
          </a:p>
          <a:p>
            <a:r>
              <a:rPr lang="en-US" sz="2800" dirty="0" smtClean="0"/>
              <a:t>Other protocols: might need </a:t>
            </a:r>
            <a:r>
              <a:rPr lang="en-US" sz="2800" dirty="0" err="1" smtClean="0"/>
              <a:t>paravirtualization</a:t>
            </a:r>
            <a:r>
              <a:rPr lang="en-US" sz="2800" dirty="0" smtClean="0"/>
              <a:t>.</a:t>
            </a:r>
          </a:p>
        </p:txBody>
      </p:sp>
      <p:graphicFrame>
        <p:nvGraphicFramePr>
          <p:cNvPr id="5" name="Table 4"/>
          <p:cNvGraphicFramePr>
            <a:graphicFrameLocks noGrp="1"/>
          </p:cNvGraphicFramePr>
          <p:nvPr>
            <p:extLst>
              <p:ext uri="{D42A27DB-BD31-4B8C-83A1-F6EECF244321}">
                <p14:modId xmlns:p14="http://schemas.microsoft.com/office/powerpoint/2010/main" val="605463204"/>
              </p:ext>
            </p:extLst>
          </p:nvPr>
        </p:nvGraphicFramePr>
        <p:xfrm>
          <a:off x="2895600" y="4355068"/>
          <a:ext cx="1447800" cy="381000"/>
        </p:xfrm>
        <a:graphic>
          <a:graphicData uri="http://schemas.openxmlformats.org/drawingml/2006/table">
            <a:tbl>
              <a:tblPr bandRow="1">
                <a:tableStyleId>{5C22544A-7EE6-4342-B048-85BDC9FD1C3A}</a:tableStyleId>
              </a:tblPr>
              <a:tblGrid>
                <a:gridCol w="800100"/>
                <a:gridCol w="647700"/>
              </a:tblGrid>
              <a:tr h="381000">
                <a:tc>
                  <a:txBody>
                    <a:bodyPr/>
                    <a:lstStyle/>
                    <a:p>
                      <a:r>
                        <a:rPr lang="en-US" b="1" dirty="0" smtClean="0"/>
                        <a:t>IP</a:t>
                      </a:r>
                      <a:endParaRPr lang="en-US" b="1" dirty="0"/>
                    </a:p>
                  </a:txBody>
                  <a:tcPr/>
                </a:tc>
                <a:tc>
                  <a:txBody>
                    <a:bodyPr/>
                    <a:lstStyle/>
                    <a:p>
                      <a:pPr algn="ctr"/>
                      <a:r>
                        <a:rPr lang="en-US" dirty="0" smtClean="0"/>
                        <a:t>IP-ID</a:t>
                      </a: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91699078"/>
              </p:ext>
            </p:extLst>
          </p:nvPr>
        </p:nvGraphicFramePr>
        <p:xfrm>
          <a:off x="2895601" y="4888468"/>
          <a:ext cx="3505199" cy="731520"/>
        </p:xfrm>
        <a:graphic>
          <a:graphicData uri="http://schemas.openxmlformats.org/drawingml/2006/table">
            <a:tbl>
              <a:tblPr bandRow="1">
                <a:tableStyleId>{5C22544A-7EE6-4342-B048-85BDC9FD1C3A}</a:tableStyleId>
              </a:tblPr>
              <a:tblGrid>
                <a:gridCol w="807971"/>
                <a:gridCol w="610267"/>
                <a:gridCol w="590975"/>
                <a:gridCol w="733986"/>
                <a:gridCol w="762000"/>
              </a:tblGrid>
              <a:tr h="342900">
                <a:tc rowSpan="2">
                  <a:txBody>
                    <a:bodyPr/>
                    <a:lstStyle/>
                    <a:p>
                      <a:r>
                        <a:rPr lang="en-US" b="1" dirty="0" smtClean="0"/>
                        <a:t>TCP</a:t>
                      </a:r>
                      <a:endParaRPr lang="en-US" b="1" dirty="0"/>
                    </a:p>
                  </a:txBody>
                  <a:tcPr/>
                </a:tc>
                <a:tc gridSpan="4">
                  <a:txBody>
                    <a:bodyPr/>
                    <a:lstStyle/>
                    <a:p>
                      <a:pPr algn="ctr"/>
                      <a:r>
                        <a:rPr lang="en-US" dirty="0" smtClean="0"/>
                        <a:t>Timestamp option</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2900">
                <a:tc vMerge="1">
                  <a:txBody>
                    <a:bodyPr/>
                    <a:lstStyle/>
                    <a:p>
                      <a:endParaRPr lang="en-US"/>
                    </a:p>
                  </a:txBody>
                  <a:tcPr/>
                </a:tc>
                <a:tc>
                  <a:txBody>
                    <a:bodyPr/>
                    <a:lstStyle/>
                    <a:p>
                      <a:pPr algn="ctr"/>
                      <a:r>
                        <a:rPr lang="en-US" dirty="0" smtClean="0"/>
                        <a:t>0x08</a:t>
                      </a:r>
                      <a:endParaRPr lang="en-US" dirty="0"/>
                    </a:p>
                  </a:txBody>
                  <a:tcPr/>
                </a:tc>
                <a:tc>
                  <a:txBody>
                    <a:bodyPr/>
                    <a:lstStyle/>
                    <a:p>
                      <a:pPr algn="ctr"/>
                      <a:r>
                        <a:rPr lang="en-US" dirty="0" smtClean="0"/>
                        <a:t>0x0a</a:t>
                      </a:r>
                      <a:endParaRPr lang="en-US" dirty="0"/>
                    </a:p>
                  </a:txBody>
                  <a:tcPr/>
                </a:tc>
                <a:tc>
                  <a:txBody>
                    <a:bodyPr/>
                    <a:lstStyle/>
                    <a:p>
                      <a:pPr algn="ctr"/>
                      <a:r>
                        <a:rPr lang="en-US" dirty="0" smtClean="0"/>
                        <a:t>TSval</a:t>
                      </a:r>
                      <a:endParaRPr lang="en-US" dirty="0"/>
                    </a:p>
                  </a:txBody>
                  <a:tcPr/>
                </a:tc>
                <a:tc>
                  <a:txBody>
                    <a:bodyPr/>
                    <a:lstStyle/>
                    <a:p>
                      <a:r>
                        <a:rPr lang="en-US" dirty="0" smtClean="0"/>
                        <a:t>TSecr</a:t>
                      </a:r>
                      <a:endParaRPr lang="en-US" dirty="0"/>
                    </a:p>
                  </a:txBody>
                  <a:tcPr/>
                </a:tc>
              </a:tr>
            </a:tbl>
          </a:graphicData>
        </a:graphic>
      </p:graphicFrame>
      <p:grpSp>
        <p:nvGrpSpPr>
          <p:cNvPr id="7" name="Group 6"/>
          <p:cNvGrpSpPr/>
          <p:nvPr/>
        </p:nvGrpSpPr>
        <p:grpSpPr>
          <a:xfrm>
            <a:off x="4905380" y="5536168"/>
            <a:ext cx="733420" cy="76200"/>
            <a:chOff x="3381380" y="4686300"/>
            <a:chExt cx="733420" cy="76200"/>
          </a:xfrm>
        </p:grpSpPr>
        <p:cxnSp>
          <p:nvCxnSpPr>
            <p:cNvPr id="8" name="Straight Connector 7"/>
            <p:cNvCxnSpPr/>
            <p:nvPr/>
          </p:nvCxnSpPr>
          <p:spPr>
            <a:xfrm rot="5400000">
              <a:off x="3526635" y="4724400"/>
              <a:ext cx="76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3709990" y="4724400"/>
              <a:ext cx="76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893345" y="4724400"/>
              <a:ext cx="76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4076700" y="4724400"/>
              <a:ext cx="76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343280" y="4724400"/>
              <a:ext cx="76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5829306" y="5536172"/>
            <a:ext cx="366710" cy="76200"/>
            <a:chOff x="3564735" y="4686300"/>
            <a:chExt cx="366710" cy="76200"/>
          </a:xfrm>
        </p:grpSpPr>
        <p:cxnSp>
          <p:nvCxnSpPr>
            <p:cNvPr id="14" name="Straight Connector 13"/>
            <p:cNvCxnSpPr/>
            <p:nvPr/>
          </p:nvCxnSpPr>
          <p:spPr>
            <a:xfrm rot="5400000">
              <a:off x="3526635" y="4724400"/>
              <a:ext cx="76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709990" y="4724400"/>
              <a:ext cx="76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3893345" y="4724400"/>
              <a:ext cx="76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rot="5400000">
            <a:off x="3978275" y="4704953"/>
            <a:ext cx="76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733800" y="5269468"/>
            <a:ext cx="1143000" cy="369332"/>
          </a:xfrm>
          <a:prstGeom prst="rect">
            <a:avLst/>
          </a:prstGeom>
          <a:solidFill>
            <a:srgbClr val="00B0F0"/>
          </a:solidFill>
        </p:spPr>
        <p:txBody>
          <a:bodyPr wrap="square">
            <a:spAutoFit/>
          </a:bodyPr>
          <a:lstStyle/>
          <a:p>
            <a:pPr algn="ctr"/>
            <a:r>
              <a:rPr lang="en-US" dirty="0" smtClean="0"/>
              <a:t>Seq #</a:t>
            </a:r>
            <a:endParaRPr lang="en-US" dirty="0"/>
          </a:p>
        </p:txBody>
      </p:sp>
      <p:grpSp>
        <p:nvGrpSpPr>
          <p:cNvPr id="19" name="Group 18"/>
          <p:cNvGrpSpPr/>
          <p:nvPr/>
        </p:nvGrpSpPr>
        <p:grpSpPr>
          <a:xfrm>
            <a:off x="3670300" y="3732716"/>
            <a:ext cx="750332" cy="1003352"/>
            <a:chOff x="1612900" y="3721048"/>
            <a:chExt cx="750332" cy="1003352"/>
          </a:xfrm>
        </p:grpSpPr>
        <p:sp>
          <p:nvSpPr>
            <p:cNvPr id="20" name="Rectangle 19"/>
            <p:cNvSpPr/>
            <p:nvPr/>
          </p:nvSpPr>
          <p:spPr>
            <a:xfrm rot="16200000">
              <a:off x="1295890" y="4038058"/>
              <a:ext cx="1003352" cy="369332"/>
            </a:xfrm>
            <a:prstGeom prst="rect">
              <a:avLst/>
            </a:prstGeom>
            <a:solidFill>
              <a:srgbClr val="00B0F0"/>
            </a:solidFill>
            <a:ln>
              <a:noFill/>
            </a:ln>
            <a:scene3d>
              <a:camera prst="orthographicFront">
                <a:rot lat="0" lon="0" rev="0"/>
              </a:camera>
              <a:lightRig rig="threePt" dir="t"/>
            </a:scene3d>
          </p:spPr>
          <p:txBody>
            <a:bodyPr wrap="none">
              <a:spAutoFit/>
            </a:bodyPr>
            <a:lstStyle/>
            <a:p>
              <a:r>
                <a:rPr lang="en-US" dirty="0" smtClean="0"/>
                <a:t># packets</a:t>
              </a:r>
            </a:p>
          </p:txBody>
        </p:sp>
        <p:sp>
          <p:nvSpPr>
            <p:cNvPr id="21" name="Rectangle 20"/>
            <p:cNvSpPr/>
            <p:nvPr/>
          </p:nvSpPr>
          <p:spPr>
            <a:xfrm rot="16200000">
              <a:off x="1759466" y="4120634"/>
              <a:ext cx="838200" cy="369332"/>
            </a:xfrm>
            <a:prstGeom prst="rect">
              <a:avLst/>
            </a:prstGeom>
            <a:solidFill>
              <a:srgbClr val="00B0F0"/>
            </a:solidFill>
            <a:ln>
              <a:noFill/>
            </a:ln>
          </p:spPr>
          <p:txBody>
            <a:bodyPr wrap="square">
              <a:spAutoFit/>
            </a:bodyPr>
            <a:lstStyle/>
            <a:p>
              <a:pPr algn="ctr"/>
              <a:r>
                <a:rPr lang="en-US" dirty="0" smtClean="0"/>
                <a:t>Seq #</a:t>
              </a:r>
              <a:endParaRPr lang="en-US" dirty="0"/>
            </a:p>
          </p:txBody>
        </p:sp>
      </p:grpSp>
      <p:sp>
        <p:nvSpPr>
          <p:cNvPr id="22" name="Line Callout 1 (No Border) 21"/>
          <p:cNvSpPr/>
          <p:nvPr/>
        </p:nvSpPr>
        <p:spPr>
          <a:xfrm>
            <a:off x="1524000" y="5301734"/>
            <a:ext cx="1066800" cy="304800"/>
          </a:xfrm>
          <a:prstGeom prst="callout1">
            <a:avLst>
              <a:gd name="adj1" fmla="val 21875"/>
              <a:gd name="adj2" fmla="val 109524"/>
              <a:gd name="adj3" fmla="val 59290"/>
              <a:gd name="adj4" fmla="val 22402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Constant</a:t>
            </a:r>
            <a:endParaRPr lang="en-US" dirty="0"/>
          </a:p>
        </p:txBody>
      </p:sp>
      <p:sp>
        <p:nvSpPr>
          <p:cNvPr id="23" name="Line Callout 1 (No Border) 22"/>
          <p:cNvSpPr/>
          <p:nvPr/>
        </p:nvSpPr>
        <p:spPr>
          <a:xfrm>
            <a:off x="4876800" y="4126468"/>
            <a:ext cx="1066800" cy="304800"/>
          </a:xfrm>
          <a:prstGeom prst="callout1">
            <a:avLst>
              <a:gd name="adj1" fmla="val 18750"/>
              <a:gd name="adj2" fmla="val -8333"/>
              <a:gd name="adj3" fmla="val 145387"/>
              <a:gd name="adj4" fmla="val -42798"/>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Unused</a:t>
            </a:r>
            <a:endParaRPr lang="en-US" dirty="0"/>
          </a:p>
        </p:txBody>
      </p:sp>
    </p:spTree>
  </p:cSld>
  <p:clrMapOvr>
    <a:masterClrMapping/>
  </p:clrMapOvr>
  <p:transition spd="slow" advTm="52709">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533400" y="457199"/>
            <a:ext cx="8382000" cy="3276601"/>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lvl="0" indent="0">
              <a:spcBef>
                <a:spcPct val="0"/>
              </a:spcBef>
              <a:buClrTx/>
              <a:buSzTx/>
              <a:buNone/>
            </a:pPr>
            <a:r>
              <a:rPr lang="en-US" sz="3000" dirty="0" smtClean="0">
                <a:solidFill>
                  <a:prstClr val="black"/>
                </a:solidFill>
                <a:latin typeface="Franklin Gothic Book"/>
              </a:rPr>
              <a:t>Ability to multiplex is a key driver for the datacenter business</a:t>
            </a:r>
            <a:endParaRPr lang="en-US" sz="3000" dirty="0">
              <a:solidFill>
                <a:prstClr val="black"/>
              </a:solidFill>
              <a:latin typeface="Franklin Gothic Book"/>
            </a:endParaRPr>
          </a:p>
          <a:p>
            <a:pPr marL="0" lvl="0" indent="0">
              <a:spcBef>
                <a:spcPct val="0"/>
              </a:spcBef>
              <a:buClrTx/>
              <a:buSzTx/>
              <a:buNone/>
            </a:pPr>
            <a:endParaRPr lang="en-US" sz="1000" dirty="0">
              <a:solidFill>
                <a:prstClr val="black"/>
              </a:solidFill>
              <a:latin typeface="Franklin Gothic Book"/>
            </a:endParaRPr>
          </a:p>
          <a:p>
            <a:pPr marL="463550" lvl="0" indent="0">
              <a:spcBef>
                <a:spcPct val="0"/>
              </a:spcBef>
              <a:buClrTx/>
              <a:buSzTx/>
              <a:buNone/>
            </a:pPr>
            <a:r>
              <a:rPr lang="en-US" sz="3000" dirty="0" smtClean="0">
                <a:solidFill>
                  <a:prstClr val="black"/>
                </a:solidFill>
                <a:latin typeface="Franklin Gothic Book"/>
              </a:rPr>
              <a:t/>
            </a:r>
            <a:br>
              <a:rPr lang="en-US" sz="3000" dirty="0" smtClean="0">
                <a:solidFill>
                  <a:prstClr val="black"/>
                </a:solidFill>
                <a:latin typeface="Franklin Gothic Book"/>
              </a:rPr>
            </a:br>
            <a:r>
              <a:rPr lang="en-US" sz="3000" dirty="0" smtClean="0">
                <a:solidFill>
                  <a:prstClr val="black"/>
                </a:solidFill>
                <a:latin typeface="Franklin Gothic Book"/>
              </a:rPr>
              <a:t/>
            </a:r>
            <a:br>
              <a:rPr lang="en-US" sz="3000" dirty="0" smtClean="0">
                <a:solidFill>
                  <a:prstClr val="black"/>
                </a:solidFill>
                <a:latin typeface="Franklin Gothic Book"/>
              </a:rPr>
            </a:br>
            <a:r>
              <a:rPr lang="en-US" sz="3000" dirty="0" smtClean="0">
                <a:solidFill>
                  <a:prstClr val="black"/>
                </a:solidFill>
                <a:latin typeface="Franklin Gothic Book"/>
              </a:rPr>
              <a:t>Diverse </a:t>
            </a:r>
            <a:r>
              <a:rPr lang="en-US" sz="3000" dirty="0">
                <a:solidFill>
                  <a:prstClr val="black"/>
                </a:solidFill>
                <a:latin typeface="Franklin Gothic Book"/>
              </a:rPr>
              <a:t>applications, jobs, and tenants share common infrastructure</a:t>
            </a:r>
          </a:p>
          <a:p>
            <a:pPr marL="0" indent="0">
              <a:spcBef>
                <a:spcPct val="0"/>
              </a:spcBef>
              <a:buClr>
                <a:srgbClr val="D34817"/>
              </a:buClr>
              <a:buFont typeface="Wingdings 2"/>
              <a:buNone/>
            </a:pPr>
            <a:endParaRPr lang="en-US" sz="2900" dirty="0" smtClean="0">
              <a:solidFill>
                <a:prstClr val="black"/>
              </a:solidFill>
              <a:latin typeface="Franklin Gothic Book"/>
            </a:endParaRPr>
          </a:p>
        </p:txBody>
      </p:sp>
      <p:sp>
        <p:nvSpPr>
          <p:cNvPr id="13" name="Text Box 13"/>
          <p:cNvSpPr txBox="1">
            <a:spLocks noChangeArrowheads="1"/>
          </p:cNvSpPr>
          <p:nvPr/>
        </p:nvSpPr>
        <p:spPr bwMode="auto">
          <a:xfrm>
            <a:off x="533399" y="5186064"/>
            <a:ext cx="7628266" cy="1214736"/>
          </a:xfrm>
          <a:prstGeom prst="rect">
            <a:avLst/>
          </a:prstGeom>
          <a:solidFill>
            <a:srgbClr val="000080"/>
          </a:solidFill>
          <a:ln>
            <a:noFill/>
          </a:ln>
          <a:effectLst>
            <a:outerShdw dist="107763" dir="2700000" algn="ctr" rotWithShape="0">
              <a:srgbClr val="808080"/>
            </a:outerShdw>
          </a:effectLst>
          <a:extLst>
            <a:ext uri="{91240B29-F687-4F45-9708-019B960494DF}">
              <a14:hiddenLine xmlns:a14="http://schemas.microsoft.com/office/drawing/2010/main" w="12700">
                <a:solidFill>
                  <a:srgbClr val="660066"/>
                </a:solidFill>
                <a:miter lim="800000"/>
                <a:headEnd type="none" w="sm" len="sm"/>
                <a:tailEnd type="none" w="sm" len="sm"/>
              </a14:hiddenLine>
            </a:ext>
          </a:extLst>
        </p:spPr>
        <p:txBody>
          <a:bodyPr lIns="365760" tIns="9144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30000"/>
              </a:spcAft>
              <a:defRPr/>
            </a:pPr>
            <a:r>
              <a:rPr lang="en-US" sz="3200" dirty="0" smtClean="0">
                <a:solidFill>
                  <a:srgbClr val="66FFFF"/>
                </a:solidFill>
                <a:latin typeface="Arial" charset="0"/>
                <a:ea typeface="ＭＳ Ｐゴシック" pitchFamily="80" charset="-128"/>
                <a:sym typeface="Symbol" pitchFamily="80" charset="2"/>
              </a:rPr>
              <a:t>Congestion Control at flow granularity (TCP)</a:t>
            </a:r>
            <a:endParaRPr lang="en-US" sz="3200" dirty="0">
              <a:solidFill>
                <a:srgbClr val="66FFFF"/>
              </a:solidFill>
              <a:latin typeface="Arial" charset="0"/>
              <a:ea typeface="ＭＳ Ｐゴシック" pitchFamily="80" charset="-128"/>
              <a:sym typeface="Symbol" pitchFamily="80" charset="2"/>
            </a:endParaRPr>
          </a:p>
        </p:txBody>
      </p:sp>
      <p:sp>
        <p:nvSpPr>
          <p:cNvPr id="14" name="TextBox 4"/>
          <p:cNvSpPr txBox="1"/>
          <p:nvPr/>
        </p:nvSpPr>
        <p:spPr>
          <a:xfrm>
            <a:off x="457200" y="4415135"/>
            <a:ext cx="5727850"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2"/>
            <a:r>
              <a:rPr lang="en-US" sz="2400" u="sng" dirty="0" smtClean="0">
                <a:solidFill>
                  <a:srgbClr val="FF0000"/>
                </a:solidFill>
                <a:latin typeface="Arial" charset="0"/>
                <a:ea typeface="ＭＳ Ｐゴシック" pitchFamily="80" charset="-128"/>
              </a:rPr>
              <a:t>The de-facto way to </a:t>
            </a:r>
            <a:r>
              <a:rPr lang="en-US" sz="2400" u="sng" dirty="0">
                <a:solidFill>
                  <a:srgbClr val="FF0000"/>
                </a:solidFill>
                <a:latin typeface="Arial" charset="0"/>
                <a:ea typeface="ＭＳ Ｐゴシック" pitchFamily="80" charset="-128"/>
              </a:rPr>
              <a:t>share the </a:t>
            </a:r>
            <a:r>
              <a:rPr lang="en-US" sz="2400" u="sng" dirty="0" smtClean="0">
                <a:solidFill>
                  <a:srgbClr val="FF0000"/>
                </a:solidFill>
                <a:latin typeface="Arial" charset="0"/>
                <a:ea typeface="ＭＳ Ｐゴシック" pitchFamily="80" charset="-128"/>
              </a:rPr>
              <a:t>network</a:t>
            </a:r>
            <a:r>
              <a:rPr lang="en-US" sz="2400" u="sng" dirty="0">
                <a:solidFill>
                  <a:srgbClr val="FF0000"/>
                </a:solidFill>
                <a:latin typeface="Arial" charset="0"/>
                <a:ea typeface="ＭＳ Ｐゴシック" pitchFamily="80" charset="-128"/>
              </a:rPr>
              <a:t> </a:t>
            </a:r>
            <a:r>
              <a:rPr lang="en-US" sz="2400" u="sng" dirty="0" smtClean="0">
                <a:solidFill>
                  <a:srgbClr val="FF0000"/>
                </a:solidFill>
                <a:latin typeface="Arial" charset="0"/>
                <a:ea typeface="ＭＳ Ｐゴシック" pitchFamily="80" charset="-128"/>
              </a:rPr>
              <a:t>is</a:t>
            </a:r>
            <a:endParaRPr lang="en-US" sz="2400" u="sng" dirty="0">
              <a:solidFill>
                <a:srgbClr val="FF0000"/>
              </a:solidFill>
              <a:latin typeface="Arial" charset="0"/>
              <a:ea typeface="ＭＳ Ｐゴシック" pitchFamily="80" charset="-128"/>
            </a:endParaRPr>
          </a:p>
        </p:txBody>
      </p:sp>
      <p:pic>
        <p:nvPicPr>
          <p:cNvPr id="15" name="Picture 14" descr="http://techtribenews.files.wordpress.com/2009/07/windows_azure_small.jpg"/>
          <p:cNvPicPr>
            <a:picLocks noChangeAspect="1" noChangeArrowheads="1"/>
          </p:cNvPicPr>
          <p:nvPr/>
        </p:nvPicPr>
        <p:blipFill>
          <a:blip r:embed="rId3" cstate="print"/>
          <a:srcRect/>
          <a:stretch>
            <a:fillRect/>
          </a:stretch>
        </p:blipFill>
        <p:spPr bwMode="auto">
          <a:xfrm>
            <a:off x="4123065" y="1392164"/>
            <a:ext cx="1298997" cy="731768"/>
          </a:xfrm>
          <a:prstGeom prst="rect">
            <a:avLst/>
          </a:prstGeom>
          <a:noFill/>
        </p:spPr>
      </p:pic>
      <p:pic>
        <p:nvPicPr>
          <p:cNvPr id="16" name="Picture 15" descr="http://www.techwall.org/wp-content/uploads/2009/09/google-app-engine.jpg"/>
          <p:cNvPicPr>
            <a:picLocks noChangeAspect="1" noChangeArrowheads="1"/>
          </p:cNvPicPr>
          <p:nvPr/>
        </p:nvPicPr>
        <p:blipFill>
          <a:blip r:embed="rId4" cstate="print"/>
          <a:srcRect/>
          <a:stretch>
            <a:fillRect/>
          </a:stretch>
        </p:blipFill>
        <p:spPr bwMode="auto">
          <a:xfrm>
            <a:off x="5570865" y="1334729"/>
            <a:ext cx="827398" cy="846639"/>
          </a:xfrm>
          <a:prstGeom prst="rect">
            <a:avLst/>
          </a:prstGeom>
          <a:noFill/>
        </p:spPr>
      </p:pic>
      <p:pic>
        <p:nvPicPr>
          <p:cNvPr id="17" name="Picture 16"/>
          <p:cNvPicPr>
            <a:picLocks noChangeAspect="1" noChangeArrowheads="1"/>
          </p:cNvPicPr>
          <p:nvPr/>
        </p:nvPicPr>
        <p:blipFill>
          <a:blip r:embed="rId5" cstate="print"/>
          <a:srcRect/>
          <a:stretch>
            <a:fillRect/>
          </a:stretch>
        </p:blipFill>
        <p:spPr bwMode="auto">
          <a:xfrm>
            <a:off x="6485265" y="1476233"/>
            <a:ext cx="1189124" cy="563631"/>
          </a:xfrm>
          <a:prstGeom prst="rect">
            <a:avLst/>
          </a:prstGeom>
          <a:noFill/>
          <a:ln w="9525">
            <a:noFill/>
            <a:miter lim="800000"/>
            <a:headEnd/>
            <a:tailEnd/>
          </a:ln>
        </p:spPr>
      </p:pic>
      <p:pic>
        <p:nvPicPr>
          <p:cNvPr id="18" name="Picture 2" descr="http://www.vyatta.com/images/partners/openstack.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80665" y="1377048"/>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38400" y="5483088"/>
            <a:ext cx="2260834" cy="533400"/>
          </a:xfrm>
          <a:prstGeom prst="rect">
            <a:avLst/>
          </a:prstGeom>
        </p:spPr>
      </p:pic>
    </p:spTree>
    <p:extLst>
      <p:ext uri="{BB962C8B-B14F-4D97-AF65-F5344CB8AC3E}">
        <p14:creationId xmlns:p14="http://schemas.microsoft.com/office/powerpoint/2010/main" val="1749620741"/>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lstStyle/>
          <a:p>
            <a:r>
              <a:rPr lang="en-US" dirty="0" smtClean="0"/>
              <a:t>Evaluation</a:t>
            </a:r>
            <a:endParaRPr lang="en-US" dirty="0"/>
          </a:p>
        </p:txBody>
      </p:sp>
      <p:sp>
        <p:nvSpPr>
          <p:cNvPr id="3" name="Content Placeholder 2"/>
          <p:cNvSpPr>
            <a:spLocks noGrp="1"/>
          </p:cNvSpPr>
          <p:nvPr>
            <p:ph sz="quarter" idx="1"/>
          </p:nvPr>
        </p:nvSpPr>
        <p:spPr>
          <a:xfrm>
            <a:off x="609600" y="1447800"/>
            <a:ext cx="8077200" cy="4572000"/>
          </a:xfrm>
        </p:spPr>
        <p:txBody>
          <a:bodyPr>
            <a:noAutofit/>
          </a:bodyPr>
          <a:lstStyle/>
          <a:p>
            <a:pPr marL="514350" indent="-514350">
              <a:buFont typeface="+mj-lt"/>
              <a:buAutoNum type="arabicPeriod"/>
            </a:pPr>
            <a:r>
              <a:rPr lang="en-US" sz="3000" dirty="0" smtClean="0"/>
              <a:t>Evaluate performance</a:t>
            </a:r>
          </a:p>
          <a:p>
            <a:pPr marL="514350" indent="-514350">
              <a:buFont typeface="+mj-lt"/>
              <a:buAutoNum type="arabicPeriod"/>
            </a:pPr>
            <a:r>
              <a:rPr lang="en-US" sz="3000" dirty="0" smtClean="0"/>
              <a:t>Examine protection in presence of malicious nodes</a:t>
            </a:r>
          </a:p>
          <a:p>
            <a:pPr marL="0" indent="0">
              <a:buNone/>
            </a:pPr>
            <a:r>
              <a:rPr lang="en-US" sz="2800" dirty="0" smtClean="0"/>
              <a:t/>
            </a:r>
            <a:br>
              <a:rPr lang="en-US" sz="2800" dirty="0" smtClean="0"/>
            </a:br>
            <a:r>
              <a:rPr lang="en-US" sz="2800" dirty="0" err="1" smtClean="0"/>
              <a:t>Testbed</a:t>
            </a:r>
            <a:endParaRPr lang="en-US" sz="2800" dirty="0"/>
          </a:p>
          <a:p>
            <a:pPr lvl="1"/>
            <a:r>
              <a:rPr lang="en-US" sz="2800" dirty="0"/>
              <a:t>Xeon L5520 2.26Ghz (4 core Nehalem)</a:t>
            </a:r>
          </a:p>
          <a:p>
            <a:pPr lvl="1"/>
            <a:r>
              <a:rPr lang="en-US" sz="2800" dirty="0"/>
              <a:t>1 Gb/s access links</a:t>
            </a:r>
          </a:p>
          <a:p>
            <a:pPr lvl="1"/>
            <a:r>
              <a:rPr lang="en-US" sz="2800" dirty="0" err="1"/>
              <a:t>IaaS</a:t>
            </a:r>
            <a:r>
              <a:rPr lang="en-US" sz="2800" dirty="0"/>
              <a:t> model: entities = </a:t>
            </a:r>
            <a:r>
              <a:rPr lang="en-US" sz="2800" dirty="0" smtClean="0"/>
              <a:t>VMs</a:t>
            </a:r>
            <a:endParaRPr lang="en-US" sz="2800" dirty="0"/>
          </a:p>
        </p:txBody>
      </p:sp>
    </p:spTree>
    <p:extLst>
      <p:ext uri="{BB962C8B-B14F-4D97-AF65-F5344CB8AC3E}">
        <p14:creationId xmlns:p14="http://schemas.microsoft.com/office/powerpoint/2010/main" val="2809008973"/>
      </p:ext>
    </p:extLst>
  </p:cSld>
  <p:clrMapOvr>
    <a:masterClrMapping/>
  </p:clrMapOvr>
  <p:transition spd="slow" advTm="51437">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34104" y="632683"/>
            <a:ext cx="7019296" cy="4878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 y="-228600"/>
            <a:ext cx="7772400" cy="1143000"/>
          </a:xfrm>
        </p:spPr>
        <p:txBody>
          <a:bodyPr>
            <a:noAutofit/>
          </a:bodyPr>
          <a:lstStyle/>
          <a:p>
            <a:pPr lvl="0"/>
            <a:r>
              <a:rPr lang="en-US" dirty="0" smtClean="0"/>
              <a:t>Performance</a:t>
            </a:r>
            <a:endParaRPr lang="en-US" sz="3200" dirty="0"/>
          </a:p>
        </p:txBody>
      </p:sp>
      <p:sp>
        <p:nvSpPr>
          <p:cNvPr id="11" name="Content Placeholder 2"/>
          <p:cNvSpPr txBox="1">
            <a:spLocks/>
          </p:cNvSpPr>
          <p:nvPr/>
        </p:nvSpPr>
        <p:spPr>
          <a:xfrm>
            <a:off x="838200" y="5410200"/>
            <a:ext cx="7696200" cy="1219200"/>
          </a:xfrm>
          <a:prstGeom prst="rect">
            <a:avLst/>
          </a:prstGeom>
          <a:solidFill>
            <a:schemeClr val="lt1"/>
          </a:solidFill>
          <a:ln>
            <a:solidFill>
              <a:srgbClr val="C00000"/>
            </a:solidFill>
          </a:ln>
          <a:effectLst>
            <a:outerShdw blurRad="50800" dist="38100" dir="2700000" algn="tl" rotWithShape="0">
              <a:prstClr val="black">
                <a:alpha val="40000"/>
              </a:prstClr>
            </a:outerShdw>
          </a:effectLst>
        </p:spPr>
        <p:txBody>
          <a:bodyPr vert="horz">
            <a:noAutofit/>
          </a:bodyPr>
          <a:lstStyle/>
          <a:p>
            <a:pPr marL="91440" indent="-228600" algn="ctr">
              <a:spcBef>
                <a:spcPts val="370"/>
              </a:spcBef>
              <a:buClr>
                <a:schemeClr val="accent2"/>
              </a:buClr>
              <a:buSzPct val="85000"/>
            </a:pPr>
            <a:r>
              <a:rPr lang="en-US" sz="3600" dirty="0" smtClean="0"/>
              <a:t>Minimal overhead beyond null NDIS filter</a:t>
            </a:r>
            <a:br>
              <a:rPr lang="en-US" sz="3600" dirty="0" smtClean="0"/>
            </a:br>
            <a:r>
              <a:rPr lang="en-US" sz="3600" dirty="0" smtClean="0"/>
              <a:t>(metrics = </a:t>
            </a:r>
            <a:r>
              <a:rPr lang="en-US" sz="3600" dirty="0" err="1" smtClean="0"/>
              <a:t>cpu</a:t>
            </a:r>
            <a:r>
              <a:rPr lang="en-US" sz="3600" dirty="0" smtClean="0"/>
              <a:t>, memory, throughput)</a:t>
            </a:r>
            <a:endParaRPr kumimoji="0" lang="en-US" sz="3600" b="0" i="0" u="none" strike="noStrike" kern="1200" cap="none" spc="0" normalizeH="0" baseline="0" noProof="0" dirty="0" smtClean="0">
              <a:ln>
                <a:noFill/>
              </a:ln>
              <a:solidFill>
                <a:schemeClr val="tx1"/>
              </a:solidFill>
              <a:effectLst/>
              <a:uLnTx/>
              <a:uFillTx/>
            </a:endParaRPr>
          </a:p>
        </p:txBody>
      </p:sp>
      <p:sp>
        <p:nvSpPr>
          <p:cNvPr id="4" name="Rectangle 3"/>
          <p:cNvSpPr/>
          <p:nvPr/>
        </p:nvSpPr>
        <p:spPr>
          <a:xfrm>
            <a:off x="4104181" y="457200"/>
            <a:ext cx="1846980" cy="646331"/>
          </a:xfrm>
          <a:prstGeom prst="rect">
            <a:avLst/>
          </a:prstGeom>
        </p:spPr>
        <p:txBody>
          <a:bodyPr wrap="none">
            <a:spAutoFit/>
          </a:bodyPr>
          <a:lstStyle/>
          <a:p>
            <a:r>
              <a:rPr lang="en-US" sz="3600" dirty="0" smtClean="0"/>
              <a:t>At Sender</a:t>
            </a:r>
            <a:endParaRPr lang="en-US" sz="3600" dirty="0"/>
          </a:p>
        </p:txBody>
      </p:sp>
      <p:sp>
        <p:nvSpPr>
          <p:cNvPr id="5" name="Rectangle 4"/>
          <p:cNvSpPr/>
          <p:nvPr/>
        </p:nvSpPr>
        <p:spPr>
          <a:xfrm>
            <a:off x="2999096" y="1103531"/>
            <a:ext cx="4419600" cy="369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3293774"/>
      </p:ext>
    </p:extLst>
  </p:cSld>
  <p:clrMapOvr>
    <a:masterClrMapping/>
  </p:clrMapOvr>
  <p:transition spd="slow" advTm="44763">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43307" y="914400"/>
            <a:ext cx="4262493" cy="416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itle 1"/>
          <p:cNvSpPr>
            <a:spLocks noGrp="1"/>
          </p:cNvSpPr>
          <p:nvPr>
            <p:ph type="title"/>
          </p:nvPr>
        </p:nvSpPr>
        <p:spPr>
          <a:xfrm>
            <a:off x="609600" y="-76200"/>
            <a:ext cx="8077200" cy="1143000"/>
          </a:xfrm>
        </p:spPr>
        <p:txBody>
          <a:bodyPr>
            <a:noAutofit/>
          </a:bodyPr>
          <a:lstStyle/>
          <a:p>
            <a:r>
              <a:rPr lang="en-US" dirty="0" smtClean="0"/>
              <a:t>Protection against DoS/selfish traffic</a:t>
            </a:r>
            <a:endParaRPr lang="en-US" dirty="0"/>
          </a:p>
        </p:txBody>
      </p:sp>
      <p:sp>
        <p:nvSpPr>
          <p:cNvPr id="42" name="Rectangle 41"/>
          <p:cNvSpPr/>
          <p:nvPr/>
        </p:nvSpPr>
        <p:spPr>
          <a:xfrm>
            <a:off x="152400" y="3427274"/>
            <a:ext cx="3886200" cy="1754326"/>
          </a:xfrm>
          <a:prstGeom prst="rect">
            <a:avLst/>
          </a:prstGeom>
        </p:spPr>
        <p:txBody>
          <a:bodyPr wrap="square">
            <a:spAutoFit/>
          </a:bodyPr>
          <a:lstStyle/>
          <a:p>
            <a:r>
              <a:rPr lang="en-US" sz="2400" b="1" dirty="0" smtClean="0"/>
              <a:t>Strategy: </a:t>
            </a:r>
            <a:r>
              <a:rPr lang="en-US" sz="2400" dirty="0" smtClean="0"/>
              <a:t>UDP flood (red) </a:t>
            </a:r>
            <a:r>
              <a:rPr lang="en-US" sz="2400" dirty="0" err="1" smtClean="0"/>
              <a:t>vs</a:t>
            </a:r>
            <a:r>
              <a:rPr lang="en-US" sz="2400" dirty="0" smtClean="0"/>
              <a:t> TCP (blue)</a:t>
            </a:r>
          </a:p>
          <a:p>
            <a:endParaRPr lang="en-US" sz="1200" dirty="0"/>
          </a:p>
          <a:p>
            <a:r>
              <a:rPr lang="en-US" sz="2400" dirty="0"/>
              <a:t>Equal </a:t>
            </a:r>
            <a:r>
              <a:rPr lang="en-US" sz="2400" dirty="0" smtClean="0"/>
              <a:t>weights, so ideal </a:t>
            </a:r>
            <a:r>
              <a:rPr lang="en-US" sz="2400" dirty="0"/>
              <a:t>share is </a:t>
            </a:r>
            <a:r>
              <a:rPr lang="en-US" sz="2400" dirty="0" smtClean="0"/>
              <a:t>50/50</a:t>
            </a:r>
            <a:endParaRPr lang="en-US" sz="2400" dirty="0"/>
          </a:p>
        </p:txBody>
      </p:sp>
      <p:sp>
        <p:nvSpPr>
          <p:cNvPr id="81" name="Rounded Rectangle 80"/>
          <p:cNvSpPr/>
          <p:nvPr/>
        </p:nvSpPr>
        <p:spPr>
          <a:xfrm>
            <a:off x="762000" y="2544390"/>
            <a:ext cx="685800" cy="660546"/>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ounded Rectangle 77"/>
          <p:cNvSpPr/>
          <p:nvPr/>
        </p:nvSpPr>
        <p:spPr>
          <a:xfrm>
            <a:off x="762000" y="1687713"/>
            <a:ext cx="685800" cy="660546"/>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ounded Rectangle 78"/>
          <p:cNvSpPr/>
          <p:nvPr/>
        </p:nvSpPr>
        <p:spPr>
          <a:xfrm>
            <a:off x="2750820" y="2000976"/>
            <a:ext cx="670560" cy="116586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p:cNvGrpSpPr/>
          <p:nvPr/>
        </p:nvGrpSpPr>
        <p:grpSpPr>
          <a:xfrm>
            <a:off x="859495" y="1783209"/>
            <a:ext cx="2487497" cy="1353615"/>
            <a:chOff x="404201" y="4861440"/>
            <a:chExt cx="2487497" cy="1353615"/>
          </a:xfrm>
        </p:grpSpPr>
        <p:sp>
          <p:nvSpPr>
            <p:cNvPr id="48" name="monitor"/>
            <p:cNvSpPr>
              <a:spLocks noEditPoints="1" noChangeArrowheads="1"/>
            </p:cNvSpPr>
            <p:nvPr/>
          </p:nvSpPr>
          <p:spPr bwMode="auto">
            <a:xfrm>
              <a:off x="2388310" y="5668812"/>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0000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49" name="Straight Arrow Connector 48"/>
            <p:cNvCxnSpPr/>
            <p:nvPr/>
          </p:nvCxnSpPr>
          <p:spPr>
            <a:xfrm rot="10800000" flipH="1">
              <a:off x="1611268" y="5487661"/>
              <a:ext cx="479500" cy="1301"/>
            </a:xfrm>
            <a:prstGeom prst="straightConnector1">
              <a:avLst/>
            </a:prstGeom>
            <a:ln w="3175">
              <a:solidFill>
                <a:schemeClr val="tx1"/>
              </a:solidFill>
              <a:prstDash val="dash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0" name="Straight Arrow Connector 49"/>
            <p:cNvCxnSpPr>
              <a:stCxn id="48" idx="3"/>
              <a:endCxn id="54" idx="3"/>
            </p:cNvCxnSpPr>
            <p:nvPr/>
          </p:nvCxnSpPr>
          <p:spPr>
            <a:xfrm flipH="1" flipV="1">
              <a:off x="2090768" y="5487661"/>
              <a:ext cx="297542" cy="426040"/>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1" name="Straight Arrow Connector 50"/>
            <p:cNvCxnSpPr>
              <a:endCxn id="54" idx="1"/>
            </p:cNvCxnSpPr>
            <p:nvPr/>
          </p:nvCxnSpPr>
          <p:spPr>
            <a:xfrm>
              <a:off x="957144" y="5118356"/>
              <a:ext cx="654124" cy="369305"/>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2" name="Straight Arrow Connector 51"/>
            <p:cNvCxnSpPr>
              <a:stCxn id="53" idx="8"/>
            </p:cNvCxnSpPr>
            <p:nvPr/>
          </p:nvCxnSpPr>
          <p:spPr>
            <a:xfrm flipV="1">
              <a:off x="914400" y="5479414"/>
              <a:ext cx="654124" cy="477142"/>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53" name="monitor"/>
            <p:cNvSpPr>
              <a:spLocks noEditPoints="1" noChangeArrowheads="1"/>
            </p:cNvSpPr>
            <p:nvPr/>
          </p:nvSpPr>
          <p:spPr bwMode="auto">
            <a:xfrm>
              <a:off x="411012" y="5711667"/>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0000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sp>
          <p:nvSpPr>
            <p:cNvPr id="54" name="Rectangle 53"/>
            <p:cNvSpPr/>
            <p:nvPr/>
          </p:nvSpPr>
          <p:spPr>
            <a:xfrm>
              <a:off x="1611268" y="5300353"/>
              <a:ext cx="479500" cy="37461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p:cNvGrpSpPr/>
            <p:nvPr/>
          </p:nvGrpSpPr>
          <p:grpSpPr>
            <a:xfrm>
              <a:off x="961046" y="5559142"/>
              <a:ext cx="1401154" cy="477142"/>
              <a:chOff x="5715000" y="1147719"/>
              <a:chExt cx="1401154" cy="477142"/>
            </a:xfrm>
          </p:grpSpPr>
          <p:cxnSp>
            <p:nvCxnSpPr>
              <p:cNvPr id="75" name="Straight Arrow Connector 74"/>
              <p:cNvCxnSpPr/>
              <p:nvPr/>
            </p:nvCxnSpPr>
            <p:spPr>
              <a:xfrm rot="10800000" flipH="1">
                <a:off x="6369124" y="1147719"/>
                <a:ext cx="479500" cy="1301"/>
              </a:xfrm>
              <a:prstGeom prst="straightConnector1">
                <a:avLst/>
              </a:prstGeom>
              <a:ln w="28575">
                <a:solidFill>
                  <a:srgbClr val="004376"/>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6" name="Straight Arrow Connector 75"/>
              <p:cNvCxnSpPr/>
              <p:nvPr/>
            </p:nvCxnSpPr>
            <p:spPr>
              <a:xfrm flipH="1" flipV="1">
                <a:off x="6848624" y="1147719"/>
                <a:ext cx="267530" cy="404219"/>
              </a:xfrm>
              <a:prstGeom prst="straightConnector1">
                <a:avLst/>
              </a:prstGeom>
              <a:ln w="28575">
                <a:solidFill>
                  <a:srgbClr val="004376"/>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7" name="Straight Arrow Connector 76"/>
              <p:cNvCxnSpPr/>
              <p:nvPr/>
            </p:nvCxnSpPr>
            <p:spPr>
              <a:xfrm flipV="1">
                <a:off x="5715000" y="1147719"/>
                <a:ext cx="654124" cy="477142"/>
              </a:xfrm>
              <a:prstGeom prst="straightConnector1">
                <a:avLst/>
              </a:prstGeom>
              <a:ln w="28575">
                <a:solidFill>
                  <a:srgbClr val="004376"/>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grpSp>
        <p:sp>
          <p:nvSpPr>
            <p:cNvPr id="57" name="monitor"/>
            <p:cNvSpPr>
              <a:spLocks noEditPoints="1" noChangeArrowheads="1"/>
            </p:cNvSpPr>
            <p:nvPr/>
          </p:nvSpPr>
          <p:spPr bwMode="auto">
            <a:xfrm>
              <a:off x="2362200" y="5181600"/>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58" name="Straight Arrow Connector 57"/>
            <p:cNvCxnSpPr>
              <a:stCxn id="57" idx="3"/>
              <a:endCxn id="54" idx="3"/>
            </p:cNvCxnSpPr>
            <p:nvPr/>
          </p:nvCxnSpPr>
          <p:spPr>
            <a:xfrm flipH="1">
              <a:off x="2090768" y="5426489"/>
              <a:ext cx="271432" cy="61172"/>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grpSp>
          <p:nvGrpSpPr>
            <p:cNvPr id="60" name="Group 59"/>
            <p:cNvGrpSpPr/>
            <p:nvPr/>
          </p:nvGrpSpPr>
          <p:grpSpPr>
            <a:xfrm>
              <a:off x="914400" y="5105400"/>
              <a:ext cx="1405056" cy="308355"/>
              <a:chOff x="5711098" y="753516"/>
              <a:chExt cx="1405056" cy="308355"/>
            </a:xfrm>
          </p:grpSpPr>
          <p:cxnSp>
            <p:nvCxnSpPr>
              <p:cNvPr id="66" name="Straight Arrow Connector 65"/>
              <p:cNvCxnSpPr/>
              <p:nvPr/>
            </p:nvCxnSpPr>
            <p:spPr>
              <a:xfrm rot="10800000" flipH="1">
                <a:off x="6369124" y="1060569"/>
                <a:ext cx="479500" cy="1301"/>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7" name="Straight Arrow Connector 66"/>
              <p:cNvCxnSpPr/>
              <p:nvPr/>
            </p:nvCxnSpPr>
            <p:spPr>
              <a:xfrm flipH="1">
                <a:off x="6848624" y="985831"/>
                <a:ext cx="267530" cy="76040"/>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8" name="Straight Arrow Connector 67"/>
              <p:cNvCxnSpPr/>
              <p:nvPr/>
            </p:nvCxnSpPr>
            <p:spPr>
              <a:xfrm>
                <a:off x="5711098" y="753516"/>
                <a:ext cx="658026" cy="307704"/>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grpSp>
        <p:sp>
          <p:nvSpPr>
            <p:cNvPr id="62" name="monitor"/>
            <p:cNvSpPr>
              <a:spLocks noEditPoints="1" noChangeArrowheads="1"/>
            </p:cNvSpPr>
            <p:nvPr/>
          </p:nvSpPr>
          <p:spPr bwMode="auto">
            <a:xfrm>
              <a:off x="404201" y="4861440"/>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grpSp>
      <p:sp>
        <p:nvSpPr>
          <p:cNvPr id="85" name="Content Placeholder 2"/>
          <p:cNvSpPr txBox="1">
            <a:spLocks/>
          </p:cNvSpPr>
          <p:nvPr/>
        </p:nvSpPr>
        <p:spPr>
          <a:xfrm>
            <a:off x="1524000" y="5638800"/>
            <a:ext cx="6477000" cy="664381"/>
          </a:xfrm>
          <a:prstGeom prst="rect">
            <a:avLst/>
          </a:prstGeom>
          <a:solidFill>
            <a:schemeClr val="lt1"/>
          </a:solidFill>
          <a:ln>
            <a:solidFill>
              <a:srgbClr val="C00000"/>
            </a:solidFill>
          </a:ln>
          <a:effectLst>
            <a:outerShdw blurRad="50800" dist="38100" dir="2700000" algn="tl" rotWithShape="0">
              <a:prstClr val="black">
                <a:alpha val="40000"/>
              </a:prstClr>
            </a:outerShdw>
          </a:effectLst>
        </p:spPr>
        <p:txBody>
          <a:bodyPr vert="horz">
            <a:noAutofit/>
          </a:bodyPr>
          <a:lstStyle/>
          <a:p>
            <a:pPr marL="91440" indent="-228600" algn="ctr">
              <a:spcBef>
                <a:spcPts val="370"/>
              </a:spcBef>
              <a:buClr>
                <a:schemeClr val="accent2"/>
              </a:buClr>
              <a:buSzPct val="85000"/>
            </a:pPr>
            <a:r>
              <a:rPr kumimoji="0" lang="en-US" sz="4400" b="0" i="0" strike="noStrike" kern="1200" cap="none" spc="0" normalizeH="0" baseline="0" noProof="0" dirty="0" smtClean="0">
                <a:ln>
                  <a:noFill/>
                </a:ln>
                <a:solidFill>
                  <a:schemeClr val="tx1"/>
                </a:solidFill>
                <a:effectLst/>
                <a:uLnTx/>
                <a:uFillTx/>
                <a:latin typeface="+mn-lt"/>
                <a:ea typeface="+mn-ea"/>
                <a:cs typeface="+mn-cs"/>
              </a:rPr>
              <a:t>UDP flood</a:t>
            </a:r>
            <a:r>
              <a:rPr kumimoji="0" lang="en-US" sz="4400" b="0" i="0" strike="noStrike" kern="1200" cap="none" spc="0" normalizeH="0" noProof="0" dirty="0" smtClean="0">
                <a:ln>
                  <a:noFill/>
                </a:ln>
                <a:solidFill>
                  <a:schemeClr val="tx1"/>
                </a:solidFill>
                <a:effectLst/>
                <a:uLnTx/>
                <a:uFillTx/>
                <a:latin typeface="+mn-lt"/>
                <a:ea typeface="+mn-ea"/>
                <a:cs typeface="+mn-cs"/>
              </a:rPr>
              <a:t> is contained</a:t>
            </a:r>
            <a:endParaRPr kumimoji="0" lang="en-US" sz="4400" b="0" i="0" strike="noStrike" kern="1200" cap="none" spc="0" normalizeH="0" baseline="0" noProof="0" dirty="0" smtClean="0">
              <a:ln>
                <a:noFill/>
              </a:ln>
              <a:solidFill>
                <a:schemeClr val="tx1"/>
              </a:solidFill>
              <a:effectLst/>
              <a:uLnTx/>
              <a:uFillTx/>
              <a:latin typeface="+mn-lt"/>
              <a:ea typeface="+mn-ea"/>
              <a:cs typeface="+mn-cs"/>
            </a:endParaRPr>
          </a:p>
        </p:txBody>
      </p:sp>
      <p:sp>
        <p:nvSpPr>
          <p:cNvPr id="2" name="Rectangle 1"/>
          <p:cNvSpPr/>
          <p:nvPr/>
        </p:nvSpPr>
        <p:spPr>
          <a:xfrm>
            <a:off x="7120394" y="1803679"/>
            <a:ext cx="457200" cy="28194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827794" y="1598474"/>
            <a:ext cx="1220206" cy="400110"/>
          </a:xfrm>
          <a:prstGeom prst="rect">
            <a:avLst/>
          </a:prstGeom>
        </p:spPr>
        <p:txBody>
          <a:bodyPr wrap="none">
            <a:spAutoFit/>
          </a:bodyPr>
          <a:lstStyle/>
          <a:p>
            <a:r>
              <a:rPr lang="en-US" sz="2000" dirty="0" smtClean="0"/>
              <a:t>1000 Mbps</a:t>
            </a:r>
            <a:endParaRPr lang="en-US" sz="2000" dirty="0"/>
          </a:p>
        </p:txBody>
      </p:sp>
      <p:sp>
        <p:nvSpPr>
          <p:cNvPr id="31" name="Rectangle 30"/>
          <p:cNvSpPr/>
          <p:nvPr/>
        </p:nvSpPr>
        <p:spPr>
          <a:xfrm>
            <a:off x="6705097" y="1426906"/>
            <a:ext cx="1103187" cy="400110"/>
          </a:xfrm>
          <a:prstGeom prst="rect">
            <a:avLst/>
          </a:prstGeom>
        </p:spPr>
        <p:txBody>
          <a:bodyPr wrap="none">
            <a:spAutoFit/>
          </a:bodyPr>
          <a:lstStyle/>
          <a:p>
            <a:r>
              <a:rPr lang="en-US" sz="2000" dirty="0" smtClean="0"/>
              <a:t>430 Mbps</a:t>
            </a:r>
            <a:endParaRPr lang="en-US" sz="2000" dirty="0"/>
          </a:p>
        </p:txBody>
      </p:sp>
      <p:sp>
        <p:nvSpPr>
          <p:cNvPr id="32" name="Rectangle 31"/>
          <p:cNvSpPr/>
          <p:nvPr/>
        </p:nvSpPr>
        <p:spPr>
          <a:xfrm>
            <a:off x="5602413" y="4171890"/>
            <a:ext cx="1061509" cy="400110"/>
          </a:xfrm>
          <a:prstGeom prst="rect">
            <a:avLst/>
          </a:prstGeom>
        </p:spPr>
        <p:txBody>
          <a:bodyPr wrap="none">
            <a:spAutoFit/>
          </a:bodyPr>
          <a:lstStyle/>
          <a:p>
            <a:r>
              <a:rPr lang="en-US" sz="2000" dirty="0" smtClean="0"/>
              <a:t>1.5 Mbps</a:t>
            </a:r>
            <a:endParaRPr lang="en-US" sz="2000" dirty="0"/>
          </a:p>
        </p:txBody>
      </p:sp>
      <p:sp>
        <p:nvSpPr>
          <p:cNvPr id="3" name="Rectangle 2"/>
          <p:cNvSpPr/>
          <p:nvPr/>
        </p:nvSpPr>
        <p:spPr>
          <a:xfrm>
            <a:off x="5522026" y="1450656"/>
            <a:ext cx="2377440" cy="3196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87383652"/>
      </p:ext>
    </p:extLst>
  </p:cSld>
  <p:clrMapOvr>
    <a:masterClrMapping/>
  </p:clrMapOvr>
  <p:transition spd="slow" advTm="888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1" nodeType="clickEffect">
                                  <p:stCondLst>
                                    <p:cond delay="0"/>
                                  </p:stCondLst>
                                  <p:childTnLst>
                                    <p:animClr clrSpc="rgb" dir="cw">
                                      <p:cBhvr override="childStyle">
                                        <p:cTn id="6" dur="500" autoRev="1" fill="remove"/>
                                        <p:tgtEl>
                                          <p:spTgt spid="2"/>
                                        </p:tgtEl>
                                        <p:attrNameLst>
                                          <p:attrName>style.color</p:attrName>
                                        </p:attrNameLst>
                                      </p:cBhvr>
                                      <p:to>
                                        <a:schemeClr val="bg1"/>
                                      </p:to>
                                    </p:animClr>
                                    <p:animClr clrSpc="rgb" dir="cw">
                                      <p:cBhvr>
                                        <p:cTn id="7" dur="500" autoRev="1" fill="remove"/>
                                        <p:tgtEl>
                                          <p:spTgt spid="2"/>
                                        </p:tgtEl>
                                        <p:attrNameLst>
                                          <p:attrName>fillcolor</p:attrName>
                                        </p:attrNameLst>
                                      </p:cBhvr>
                                      <p:to>
                                        <a:schemeClr val="bg1"/>
                                      </p:to>
                                    </p:animClr>
                                    <p:set>
                                      <p:cBhvr>
                                        <p:cTn id="8" dur="500" autoRev="1" fill="remove"/>
                                        <p:tgtEl>
                                          <p:spTgt spid="2"/>
                                        </p:tgtEl>
                                        <p:attrNameLst>
                                          <p:attrName>fill.type</p:attrName>
                                        </p:attrNameLst>
                                      </p:cBhvr>
                                      <p:to>
                                        <p:strVal val="solid"/>
                                      </p:to>
                                    </p:set>
                                    <p:set>
                                      <p:cBhvr>
                                        <p:cTn id="9" dur="500" autoRev="1" fill="remove"/>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5"/>
                                        </p:tgtEl>
                                        <p:attrNameLst>
                                          <p:attrName>style.visibility</p:attrName>
                                        </p:attrNameLst>
                                      </p:cBhvr>
                                      <p:to>
                                        <p:strVal val="visible"/>
                                      </p:to>
                                    </p:set>
                                    <p:animEffect transition="in" filter="fade">
                                      <p:cBhvr>
                                        <p:cTn id="18"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2" grpId="1"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908717" y="838200"/>
            <a:ext cx="4501075" cy="419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80999" y="3034961"/>
            <a:ext cx="3810001" cy="830997"/>
          </a:xfrm>
          <a:prstGeom prst="rect">
            <a:avLst/>
          </a:prstGeom>
        </p:spPr>
        <p:txBody>
          <a:bodyPr wrap="square">
            <a:spAutoFit/>
          </a:bodyPr>
          <a:lstStyle/>
          <a:p>
            <a:r>
              <a:rPr lang="en-US" sz="2400" b="1" dirty="0" smtClean="0"/>
              <a:t>Strategy:</a:t>
            </a:r>
            <a:br>
              <a:rPr lang="en-US" sz="2400" b="1" dirty="0" smtClean="0"/>
            </a:br>
            <a:r>
              <a:rPr lang="en-US" sz="2400" dirty="0" smtClean="0"/>
              <a:t>Open many TCP connections</a:t>
            </a:r>
          </a:p>
        </p:txBody>
      </p:sp>
      <p:grpSp>
        <p:nvGrpSpPr>
          <p:cNvPr id="44" name="Group 43"/>
          <p:cNvGrpSpPr/>
          <p:nvPr/>
        </p:nvGrpSpPr>
        <p:grpSpPr>
          <a:xfrm>
            <a:off x="921456" y="1371600"/>
            <a:ext cx="2659380" cy="1517223"/>
            <a:chOff x="1220753" y="2565795"/>
            <a:chExt cx="2659380" cy="1517223"/>
          </a:xfrm>
        </p:grpSpPr>
        <p:sp>
          <p:nvSpPr>
            <p:cNvPr id="57" name="Rounded Rectangle 56"/>
            <p:cNvSpPr/>
            <p:nvPr/>
          </p:nvSpPr>
          <p:spPr>
            <a:xfrm>
              <a:off x="1220753" y="3422472"/>
              <a:ext cx="685800" cy="660546"/>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ounded Rectangle 57"/>
            <p:cNvSpPr/>
            <p:nvPr/>
          </p:nvSpPr>
          <p:spPr>
            <a:xfrm>
              <a:off x="1220753" y="2565795"/>
              <a:ext cx="685800" cy="660546"/>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ounded Rectangle 58"/>
            <p:cNvSpPr/>
            <p:nvPr/>
          </p:nvSpPr>
          <p:spPr>
            <a:xfrm>
              <a:off x="3209573" y="2879058"/>
              <a:ext cx="670560" cy="116586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59"/>
            <p:cNvGrpSpPr/>
            <p:nvPr/>
          </p:nvGrpSpPr>
          <p:grpSpPr>
            <a:xfrm>
              <a:off x="1318248" y="2661291"/>
              <a:ext cx="2487497" cy="1353615"/>
              <a:chOff x="404201" y="4861440"/>
              <a:chExt cx="2487497" cy="1353615"/>
            </a:xfrm>
          </p:grpSpPr>
          <p:sp>
            <p:nvSpPr>
              <p:cNvPr id="61" name="monitor"/>
              <p:cNvSpPr>
                <a:spLocks noEditPoints="1" noChangeArrowheads="1"/>
              </p:cNvSpPr>
              <p:nvPr/>
            </p:nvSpPr>
            <p:spPr bwMode="auto">
              <a:xfrm>
                <a:off x="2388310" y="5668812"/>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0000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63" name="Straight Arrow Connector 62"/>
              <p:cNvCxnSpPr/>
              <p:nvPr/>
            </p:nvCxnSpPr>
            <p:spPr>
              <a:xfrm rot="10800000" flipH="1">
                <a:off x="1611268" y="5487661"/>
                <a:ext cx="479500" cy="1301"/>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4" name="Straight Arrow Connector 63"/>
              <p:cNvCxnSpPr>
                <a:stCxn id="61" idx="3"/>
                <a:endCxn id="68" idx="3"/>
              </p:cNvCxnSpPr>
              <p:nvPr/>
            </p:nvCxnSpPr>
            <p:spPr>
              <a:xfrm flipH="1" flipV="1">
                <a:off x="2090768" y="5487661"/>
                <a:ext cx="297542" cy="426040"/>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5" name="Straight Arrow Connector 64"/>
              <p:cNvCxnSpPr>
                <a:endCxn id="68" idx="1"/>
              </p:cNvCxnSpPr>
              <p:nvPr/>
            </p:nvCxnSpPr>
            <p:spPr>
              <a:xfrm>
                <a:off x="957144" y="5118356"/>
                <a:ext cx="654124" cy="369305"/>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6" name="Straight Arrow Connector 65"/>
              <p:cNvCxnSpPr>
                <a:stCxn id="67" idx="8"/>
              </p:cNvCxnSpPr>
              <p:nvPr/>
            </p:nvCxnSpPr>
            <p:spPr>
              <a:xfrm flipV="1">
                <a:off x="914400" y="5479414"/>
                <a:ext cx="654124" cy="477142"/>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7" name="monitor"/>
              <p:cNvSpPr>
                <a:spLocks noEditPoints="1" noChangeArrowheads="1"/>
              </p:cNvSpPr>
              <p:nvPr/>
            </p:nvSpPr>
            <p:spPr bwMode="auto">
              <a:xfrm>
                <a:off x="411012" y="5711667"/>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0000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sp>
            <p:nvSpPr>
              <p:cNvPr id="68" name="Rectangle 67"/>
              <p:cNvSpPr/>
              <p:nvPr/>
            </p:nvSpPr>
            <p:spPr>
              <a:xfrm>
                <a:off x="1611268" y="5300353"/>
                <a:ext cx="479500" cy="37461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p:nvPr/>
            </p:nvGrpSpPr>
            <p:grpSpPr>
              <a:xfrm>
                <a:off x="961046" y="5559142"/>
                <a:ext cx="1401154" cy="477142"/>
                <a:chOff x="5715000" y="1147719"/>
                <a:chExt cx="1401154" cy="477142"/>
              </a:xfrm>
            </p:grpSpPr>
            <p:cxnSp>
              <p:nvCxnSpPr>
                <p:cNvPr id="89" name="Straight Arrow Connector 88"/>
                <p:cNvCxnSpPr/>
                <p:nvPr/>
              </p:nvCxnSpPr>
              <p:spPr>
                <a:xfrm rot="10800000" flipH="1">
                  <a:off x="6369124" y="1147719"/>
                  <a:ext cx="479500" cy="1301"/>
                </a:xfrm>
                <a:prstGeom prst="straightConnector1">
                  <a:avLst/>
                </a:prstGeom>
                <a:ln w="28575">
                  <a:solidFill>
                    <a:srgbClr val="004376"/>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0" name="Straight Arrow Connector 89"/>
                <p:cNvCxnSpPr/>
                <p:nvPr/>
              </p:nvCxnSpPr>
              <p:spPr>
                <a:xfrm flipH="1" flipV="1">
                  <a:off x="6848624" y="1147719"/>
                  <a:ext cx="267530" cy="404219"/>
                </a:xfrm>
                <a:prstGeom prst="straightConnector1">
                  <a:avLst/>
                </a:prstGeom>
                <a:ln w="28575">
                  <a:solidFill>
                    <a:srgbClr val="004376"/>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1" name="Straight Arrow Connector 90"/>
                <p:cNvCxnSpPr/>
                <p:nvPr/>
              </p:nvCxnSpPr>
              <p:spPr>
                <a:xfrm flipV="1">
                  <a:off x="5715000" y="1147719"/>
                  <a:ext cx="654124" cy="477142"/>
                </a:xfrm>
                <a:prstGeom prst="straightConnector1">
                  <a:avLst/>
                </a:prstGeom>
                <a:ln w="28575">
                  <a:solidFill>
                    <a:srgbClr val="004376"/>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grpSp>
          <p:grpSp>
            <p:nvGrpSpPr>
              <p:cNvPr id="70" name="Group 69"/>
              <p:cNvGrpSpPr/>
              <p:nvPr/>
            </p:nvGrpSpPr>
            <p:grpSpPr>
              <a:xfrm>
                <a:off x="957144" y="5225671"/>
                <a:ext cx="1405056" cy="260729"/>
                <a:chOff x="5711098" y="753516"/>
                <a:chExt cx="1405056" cy="260729"/>
              </a:xfrm>
            </p:grpSpPr>
            <p:cxnSp>
              <p:nvCxnSpPr>
                <p:cNvPr id="86" name="Straight Arrow Connector 85"/>
                <p:cNvCxnSpPr/>
                <p:nvPr/>
              </p:nvCxnSpPr>
              <p:spPr>
                <a:xfrm rot="10800000" flipH="1">
                  <a:off x="6369124" y="1012944"/>
                  <a:ext cx="479500" cy="1301"/>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7" name="Straight Arrow Connector 86"/>
                <p:cNvCxnSpPr>
                  <a:stCxn id="71" idx="2"/>
                </p:cNvCxnSpPr>
                <p:nvPr/>
              </p:nvCxnSpPr>
              <p:spPr>
                <a:xfrm flipH="1">
                  <a:off x="6848624" y="985831"/>
                  <a:ext cx="267530" cy="27113"/>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8" name="Straight Arrow Connector 87"/>
                <p:cNvCxnSpPr/>
                <p:nvPr/>
              </p:nvCxnSpPr>
              <p:spPr>
                <a:xfrm>
                  <a:off x="5711098" y="753516"/>
                  <a:ext cx="658026" cy="259428"/>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grpSp>
          <p:sp>
            <p:nvSpPr>
              <p:cNvPr id="71" name="monitor"/>
              <p:cNvSpPr>
                <a:spLocks noEditPoints="1" noChangeArrowheads="1"/>
              </p:cNvSpPr>
              <p:nvPr/>
            </p:nvSpPr>
            <p:spPr bwMode="auto">
              <a:xfrm>
                <a:off x="2362200" y="5181600"/>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72" name="Straight Arrow Connector 71"/>
              <p:cNvCxnSpPr>
                <a:stCxn id="71" idx="3"/>
                <a:endCxn id="68" idx="3"/>
              </p:cNvCxnSpPr>
              <p:nvPr/>
            </p:nvCxnSpPr>
            <p:spPr>
              <a:xfrm flipH="1">
                <a:off x="2090768" y="5426489"/>
                <a:ext cx="271432" cy="61172"/>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grpSp>
            <p:nvGrpSpPr>
              <p:cNvPr id="73" name="Group 72"/>
              <p:cNvGrpSpPr/>
              <p:nvPr/>
            </p:nvGrpSpPr>
            <p:grpSpPr>
              <a:xfrm>
                <a:off x="957144" y="5181600"/>
                <a:ext cx="1405056" cy="260729"/>
                <a:chOff x="5711098" y="753516"/>
                <a:chExt cx="1405056" cy="260729"/>
              </a:xfrm>
            </p:grpSpPr>
            <p:cxnSp>
              <p:nvCxnSpPr>
                <p:cNvPr id="83" name="Straight Arrow Connector 82"/>
                <p:cNvCxnSpPr/>
                <p:nvPr/>
              </p:nvCxnSpPr>
              <p:spPr>
                <a:xfrm rot="10800000" flipH="1">
                  <a:off x="6369124" y="1012944"/>
                  <a:ext cx="479500" cy="1301"/>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4" name="Straight Arrow Connector 83"/>
                <p:cNvCxnSpPr/>
                <p:nvPr/>
              </p:nvCxnSpPr>
              <p:spPr>
                <a:xfrm flipH="1">
                  <a:off x="6848624" y="985831"/>
                  <a:ext cx="267530" cy="27113"/>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5" name="Straight Arrow Connector 84"/>
                <p:cNvCxnSpPr/>
                <p:nvPr/>
              </p:nvCxnSpPr>
              <p:spPr>
                <a:xfrm>
                  <a:off x="5711098" y="753516"/>
                  <a:ext cx="658026" cy="259428"/>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grpSp>
          <p:grpSp>
            <p:nvGrpSpPr>
              <p:cNvPr id="74" name="Group 73"/>
              <p:cNvGrpSpPr/>
              <p:nvPr/>
            </p:nvGrpSpPr>
            <p:grpSpPr>
              <a:xfrm>
                <a:off x="914400" y="5105400"/>
                <a:ext cx="1405056" cy="260729"/>
                <a:chOff x="5711098" y="753516"/>
                <a:chExt cx="1405056" cy="260729"/>
              </a:xfrm>
            </p:grpSpPr>
            <p:cxnSp>
              <p:nvCxnSpPr>
                <p:cNvPr id="80" name="Straight Arrow Connector 79"/>
                <p:cNvCxnSpPr/>
                <p:nvPr/>
              </p:nvCxnSpPr>
              <p:spPr>
                <a:xfrm rot="10800000" flipH="1">
                  <a:off x="6369124" y="1012944"/>
                  <a:ext cx="479500" cy="1301"/>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1" name="Straight Arrow Connector 80"/>
                <p:cNvCxnSpPr/>
                <p:nvPr/>
              </p:nvCxnSpPr>
              <p:spPr>
                <a:xfrm flipH="1">
                  <a:off x="6848624" y="985831"/>
                  <a:ext cx="267530" cy="27113"/>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2" name="Straight Arrow Connector 81"/>
                <p:cNvCxnSpPr/>
                <p:nvPr/>
              </p:nvCxnSpPr>
              <p:spPr>
                <a:xfrm>
                  <a:off x="5711098" y="753516"/>
                  <a:ext cx="658026" cy="259428"/>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grpSp>
          <p:grpSp>
            <p:nvGrpSpPr>
              <p:cNvPr id="75" name="Group 74"/>
              <p:cNvGrpSpPr/>
              <p:nvPr/>
            </p:nvGrpSpPr>
            <p:grpSpPr>
              <a:xfrm>
                <a:off x="914400" y="5029200"/>
                <a:ext cx="1405056" cy="260729"/>
                <a:chOff x="5711098" y="753516"/>
                <a:chExt cx="1405056" cy="260729"/>
              </a:xfrm>
            </p:grpSpPr>
            <p:cxnSp>
              <p:nvCxnSpPr>
                <p:cNvPr id="77" name="Straight Arrow Connector 76"/>
                <p:cNvCxnSpPr/>
                <p:nvPr/>
              </p:nvCxnSpPr>
              <p:spPr>
                <a:xfrm rot="10800000" flipH="1">
                  <a:off x="6369124" y="1012944"/>
                  <a:ext cx="479500" cy="1301"/>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8" name="Straight Arrow Connector 77"/>
                <p:cNvCxnSpPr/>
                <p:nvPr/>
              </p:nvCxnSpPr>
              <p:spPr>
                <a:xfrm flipH="1">
                  <a:off x="6848624" y="985831"/>
                  <a:ext cx="267530" cy="27113"/>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9" name="Straight Arrow Connector 78"/>
                <p:cNvCxnSpPr/>
                <p:nvPr/>
              </p:nvCxnSpPr>
              <p:spPr>
                <a:xfrm>
                  <a:off x="5711098" y="753516"/>
                  <a:ext cx="658026" cy="259428"/>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grpSp>
          <p:sp>
            <p:nvSpPr>
              <p:cNvPr id="76" name="monitor"/>
              <p:cNvSpPr>
                <a:spLocks noEditPoints="1" noChangeArrowheads="1"/>
              </p:cNvSpPr>
              <p:nvPr/>
            </p:nvSpPr>
            <p:spPr bwMode="auto">
              <a:xfrm>
                <a:off x="404201" y="4861440"/>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grpSp>
      </p:grpSp>
      <p:grpSp>
        <p:nvGrpSpPr>
          <p:cNvPr id="16" name="Group 15"/>
          <p:cNvGrpSpPr/>
          <p:nvPr/>
        </p:nvGrpSpPr>
        <p:grpSpPr>
          <a:xfrm>
            <a:off x="4419600" y="3281362"/>
            <a:ext cx="3048000" cy="1900238"/>
            <a:chOff x="4419600" y="3281362"/>
            <a:chExt cx="3048000" cy="1900238"/>
          </a:xfrm>
        </p:grpSpPr>
        <p:cxnSp>
          <p:nvCxnSpPr>
            <p:cNvPr id="5" name="Straight Arrow Connector 4"/>
            <p:cNvCxnSpPr>
              <a:stCxn id="54" idx="0"/>
            </p:cNvCxnSpPr>
            <p:nvPr/>
          </p:nvCxnSpPr>
          <p:spPr>
            <a:xfrm flipV="1">
              <a:off x="4419600" y="3281362"/>
              <a:ext cx="1638300" cy="1900238"/>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4" idx="0"/>
            </p:cNvCxnSpPr>
            <p:nvPr/>
          </p:nvCxnSpPr>
          <p:spPr>
            <a:xfrm flipV="1">
              <a:off x="4419600" y="3281362"/>
              <a:ext cx="2438400" cy="1900238"/>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54" idx="0"/>
            </p:cNvCxnSpPr>
            <p:nvPr/>
          </p:nvCxnSpPr>
          <p:spPr>
            <a:xfrm flipV="1">
              <a:off x="4419600" y="3450459"/>
              <a:ext cx="3048000" cy="1731141"/>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9429468" y="1524000"/>
            <a:ext cx="2991132" cy="2260282"/>
            <a:chOff x="6035040" y="1488757"/>
            <a:chExt cx="2991132" cy="2260282"/>
          </a:xfrm>
        </p:grpSpPr>
        <p:sp>
          <p:nvSpPr>
            <p:cNvPr id="95" name="Rectangle 94"/>
            <p:cNvSpPr/>
            <p:nvPr/>
          </p:nvSpPr>
          <p:spPr>
            <a:xfrm>
              <a:off x="6366228" y="1488757"/>
              <a:ext cx="2659944" cy="797243"/>
            </a:xfrm>
            <a:prstGeom prst="rect">
              <a:avLst/>
            </a:prstGeom>
            <a:solidFill>
              <a:schemeClr val="accent1">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lang="en-US" sz="2400" dirty="0" smtClean="0">
                  <a:solidFill>
                    <a:schemeClr val="dk1"/>
                  </a:solidFill>
                </a:rPr>
                <a:t>Flow-level: increasing allocation to attacker</a:t>
              </a:r>
              <a:endParaRPr lang="en-US" sz="2400" dirty="0">
                <a:solidFill>
                  <a:schemeClr val="dk1"/>
                </a:solidFill>
              </a:endParaRPr>
            </a:p>
          </p:txBody>
        </p:sp>
        <p:grpSp>
          <p:nvGrpSpPr>
            <p:cNvPr id="96" name="Group 95"/>
            <p:cNvGrpSpPr/>
            <p:nvPr/>
          </p:nvGrpSpPr>
          <p:grpSpPr>
            <a:xfrm flipH="1" flipV="1">
              <a:off x="6035040" y="2286000"/>
              <a:ext cx="2804160" cy="1463039"/>
              <a:chOff x="4191000" y="3615245"/>
              <a:chExt cx="2804160" cy="1382641"/>
            </a:xfrm>
          </p:grpSpPr>
          <p:cxnSp>
            <p:nvCxnSpPr>
              <p:cNvPr id="97" name="Straight Arrow Connector 96"/>
              <p:cNvCxnSpPr/>
              <p:nvPr/>
            </p:nvCxnSpPr>
            <p:spPr>
              <a:xfrm flipV="1">
                <a:off x="4191000" y="4646591"/>
                <a:ext cx="1386840" cy="351295"/>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V="1">
                <a:off x="4191000" y="4090528"/>
                <a:ext cx="2133600" cy="907358"/>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V="1">
                <a:off x="4191000" y="3615245"/>
                <a:ext cx="2804160" cy="1382641"/>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sp>
        <p:nvSpPr>
          <p:cNvPr id="53" name="Title 1"/>
          <p:cNvSpPr>
            <a:spLocks noGrp="1"/>
          </p:cNvSpPr>
          <p:nvPr>
            <p:ph type="title"/>
          </p:nvPr>
        </p:nvSpPr>
        <p:spPr>
          <a:xfrm>
            <a:off x="609600" y="-76200"/>
            <a:ext cx="8077200" cy="1143000"/>
          </a:xfrm>
        </p:spPr>
        <p:txBody>
          <a:bodyPr>
            <a:noAutofit/>
          </a:bodyPr>
          <a:lstStyle/>
          <a:p>
            <a:r>
              <a:rPr lang="en-US" dirty="0" smtClean="0"/>
              <a:t>Protection against DoS/selfish traffic</a:t>
            </a:r>
            <a:endParaRPr lang="en-US" dirty="0"/>
          </a:p>
        </p:txBody>
      </p:sp>
      <p:sp>
        <p:nvSpPr>
          <p:cNvPr id="54" name="Content Placeholder 2"/>
          <p:cNvSpPr txBox="1">
            <a:spLocks/>
          </p:cNvSpPr>
          <p:nvPr/>
        </p:nvSpPr>
        <p:spPr>
          <a:xfrm>
            <a:off x="152400" y="5181600"/>
            <a:ext cx="8534400" cy="762001"/>
          </a:xfrm>
          <a:prstGeom prst="rect">
            <a:avLst/>
          </a:prstGeom>
          <a:solidFill>
            <a:schemeClr val="lt1"/>
          </a:solidFill>
          <a:ln>
            <a:solidFill>
              <a:srgbClr val="C00000"/>
            </a:solidFill>
          </a:ln>
          <a:effectLst>
            <a:outerShdw blurRad="50800" dist="38100" dir="2700000" algn="tl" rotWithShape="0">
              <a:prstClr val="black">
                <a:alpha val="40000"/>
              </a:prstClr>
            </a:outerShdw>
          </a:effectLst>
        </p:spPr>
        <p:txBody>
          <a:bodyPr vert="horz">
            <a:noAutofit/>
          </a:bodyPr>
          <a:lstStyle/>
          <a:p>
            <a:pPr marL="91440" indent="-228600" algn="ctr">
              <a:spcBef>
                <a:spcPts val="370"/>
              </a:spcBef>
              <a:buClr>
                <a:schemeClr val="accent2"/>
              </a:buClr>
              <a:buSzPct val="85000"/>
            </a:pPr>
            <a:r>
              <a:rPr lang="en-US" sz="3600" noProof="0" dirty="0" smtClean="0"/>
              <a:t>Attacker sees little increase </a:t>
            </a:r>
            <a:r>
              <a:rPr kumimoji="0" lang="en-US" sz="3600" b="0" i="0" strike="noStrike" kern="1200" cap="none" spc="0" normalizeH="0" baseline="0" noProof="0" dirty="0" smtClean="0">
                <a:ln>
                  <a:noFill/>
                </a:ln>
                <a:solidFill>
                  <a:schemeClr val="tx1"/>
                </a:solidFill>
                <a:effectLst/>
                <a:uLnTx/>
                <a:uFillTx/>
              </a:rPr>
              <a:t>with # of </a:t>
            </a:r>
            <a:r>
              <a:rPr kumimoji="0" lang="en-US" sz="3600" b="1" i="0" strike="noStrike" kern="1200" cap="none" spc="0" normalizeH="0" baseline="0" noProof="0" dirty="0" smtClean="0">
                <a:ln>
                  <a:noFill/>
                </a:ln>
                <a:solidFill>
                  <a:schemeClr val="tx1"/>
                </a:solidFill>
                <a:effectLst/>
                <a:uLnTx/>
                <a:uFillTx/>
              </a:rPr>
              <a:t>flows</a:t>
            </a:r>
          </a:p>
        </p:txBody>
      </p:sp>
      <p:sp>
        <p:nvSpPr>
          <p:cNvPr id="92" name="Rectangle 91"/>
          <p:cNvSpPr/>
          <p:nvPr/>
        </p:nvSpPr>
        <p:spPr>
          <a:xfrm>
            <a:off x="5915166" y="1546536"/>
            <a:ext cx="265176" cy="279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338247" y="1572904"/>
            <a:ext cx="265176" cy="279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6629399" y="1524000"/>
            <a:ext cx="265176" cy="279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7071112" y="1526272"/>
            <a:ext cx="265176" cy="279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7350456" y="1542192"/>
            <a:ext cx="265176" cy="279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16200000">
            <a:off x="5633005" y="1431818"/>
            <a:ext cx="799450" cy="369332"/>
          </a:xfrm>
          <a:prstGeom prst="rect">
            <a:avLst/>
          </a:prstGeom>
          <a:noFill/>
        </p:spPr>
        <p:txBody>
          <a:bodyPr wrap="none" rtlCol="0">
            <a:spAutoFit/>
          </a:bodyPr>
          <a:lstStyle/>
          <a:p>
            <a:r>
              <a:rPr lang="en-US" dirty="0" smtClean="0"/>
              <a:t>Seawall</a:t>
            </a:r>
            <a:endParaRPr lang="en-US" dirty="0"/>
          </a:p>
        </p:txBody>
      </p:sp>
      <p:sp>
        <p:nvSpPr>
          <p:cNvPr id="106" name="TextBox 105"/>
          <p:cNvSpPr txBox="1"/>
          <p:nvPr/>
        </p:nvSpPr>
        <p:spPr>
          <a:xfrm rot="16200000">
            <a:off x="6371125" y="1434259"/>
            <a:ext cx="799450" cy="369332"/>
          </a:xfrm>
          <a:prstGeom prst="rect">
            <a:avLst/>
          </a:prstGeom>
          <a:noFill/>
        </p:spPr>
        <p:txBody>
          <a:bodyPr wrap="none" rtlCol="0">
            <a:spAutoFit/>
          </a:bodyPr>
          <a:lstStyle/>
          <a:p>
            <a:r>
              <a:rPr lang="en-US" dirty="0" smtClean="0"/>
              <a:t>Seawall</a:t>
            </a:r>
            <a:endParaRPr lang="en-US" dirty="0"/>
          </a:p>
        </p:txBody>
      </p:sp>
      <p:sp>
        <p:nvSpPr>
          <p:cNvPr id="107" name="TextBox 106"/>
          <p:cNvSpPr txBox="1"/>
          <p:nvPr/>
        </p:nvSpPr>
        <p:spPr>
          <a:xfrm rot="16200000">
            <a:off x="7057217" y="1434259"/>
            <a:ext cx="799450" cy="369332"/>
          </a:xfrm>
          <a:prstGeom prst="rect">
            <a:avLst/>
          </a:prstGeom>
          <a:noFill/>
        </p:spPr>
        <p:txBody>
          <a:bodyPr wrap="none" rtlCol="0">
            <a:spAutoFit/>
          </a:bodyPr>
          <a:lstStyle/>
          <a:p>
            <a:r>
              <a:rPr lang="en-US" dirty="0" smtClean="0"/>
              <a:t>Seawall</a:t>
            </a:r>
            <a:endParaRPr lang="en-US" dirty="0"/>
          </a:p>
        </p:txBody>
      </p:sp>
    </p:spTree>
    <p:custDataLst>
      <p:tags r:id="rId1"/>
    </p:custDataLst>
    <p:extLst>
      <p:ext uri="{BB962C8B-B14F-4D97-AF65-F5344CB8AC3E}">
        <p14:creationId xmlns:p14="http://schemas.microsoft.com/office/powerpoint/2010/main" val="2789799707"/>
      </p:ext>
    </p:extLst>
  </p:cSld>
  <p:clrMapOvr>
    <a:masterClrMapping/>
  </p:clrMapOvr>
  <p:transition spd="slow" advTm="16238">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0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92"/>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03"/>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92" grpId="0" animBg="1"/>
      <p:bldP spid="101" grpId="0" animBg="1"/>
      <p:bldP spid="103" grpId="0" animBg="1"/>
      <p:bldP spid="104" grpId="0" animBg="1"/>
      <p:bldP spid="105" grpId="0" animBg="1"/>
      <p:bldP spid="17" grpId="0"/>
      <p:bldP spid="106" grpId="0"/>
      <p:bldP spid="10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20345" y="609600"/>
            <a:ext cx="4642655" cy="432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Rectangle 64"/>
          <p:cNvSpPr/>
          <p:nvPr/>
        </p:nvSpPr>
        <p:spPr>
          <a:xfrm>
            <a:off x="5369102" y="1332857"/>
            <a:ext cx="2936698" cy="2633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3332227"/>
            <a:ext cx="2971800" cy="1200329"/>
          </a:xfrm>
          <a:prstGeom prst="rect">
            <a:avLst/>
          </a:prstGeom>
        </p:spPr>
        <p:txBody>
          <a:bodyPr wrap="square">
            <a:spAutoFit/>
          </a:bodyPr>
          <a:lstStyle/>
          <a:p>
            <a:r>
              <a:rPr lang="en-US" sz="2400" b="1" dirty="0" smtClean="0"/>
              <a:t>Strategy:</a:t>
            </a:r>
            <a:br>
              <a:rPr lang="en-US" sz="2400" b="1" dirty="0" smtClean="0"/>
            </a:br>
            <a:r>
              <a:rPr lang="en-US" sz="2400" dirty="0" smtClean="0"/>
              <a:t>Open connections to many destinations</a:t>
            </a:r>
            <a:endParaRPr lang="en-US" sz="2400" dirty="0"/>
          </a:p>
        </p:txBody>
      </p:sp>
      <p:grpSp>
        <p:nvGrpSpPr>
          <p:cNvPr id="3" name="Group 2"/>
          <p:cNvGrpSpPr/>
          <p:nvPr/>
        </p:nvGrpSpPr>
        <p:grpSpPr>
          <a:xfrm>
            <a:off x="277804" y="1245944"/>
            <a:ext cx="3532195" cy="2162483"/>
            <a:chOff x="277804" y="1309805"/>
            <a:chExt cx="3532195" cy="2162483"/>
          </a:xfrm>
        </p:grpSpPr>
        <p:sp>
          <p:nvSpPr>
            <p:cNvPr id="45" name="Rounded Rectangle 44"/>
            <p:cNvSpPr/>
            <p:nvPr/>
          </p:nvSpPr>
          <p:spPr>
            <a:xfrm>
              <a:off x="277804" y="1481780"/>
              <a:ext cx="685800" cy="660546"/>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ounded Rectangle 45"/>
            <p:cNvSpPr/>
            <p:nvPr/>
          </p:nvSpPr>
          <p:spPr>
            <a:xfrm>
              <a:off x="285750" y="2349354"/>
              <a:ext cx="685800" cy="660546"/>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ounded Rectangle 43"/>
            <p:cNvSpPr/>
            <p:nvPr/>
          </p:nvSpPr>
          <p:spPr>
            <a:xfrm>
              <a:off x="2006022" y="1309805"/>
              <a:ext cx="1803977" cy="216248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2" name="Group 51"/>
            <p:cNvGrpSpPr/>
            <p:nvPr/>
          </p:nvGrpSpPr>
          <p:grpSpPr>
            <a:xfrm>
              <a:off x="369010" y="1567164"/>
              <a:ext cx="3250490" cy="1828800"/>
              <a:chOff x="337549" y="4495675"/>
              <a:chExt cx="3250490" cy="1828800"/>
            </a:xfrm>
          </p:grpSpPr>
          <p:sp>
            <p:nvSpPr>
              <p:cNvPr id="7" name="monitor"/>
              <p:cNvSpPr>
                <a:spLocks noEditPoints="1" noChangeArrowheads="1"/>
              </p:cNvSpPr>
              <p:nvPr/>
            </p:nvSpPr>
            <p:spPr bwMode="auto">
              <a:xfrm>
                <a:off x="3084651" y="4876675"/>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sp>
            <p:nvSpPr>
              <p:cNvPr id="8" name="monitor"/>
              <p:cNvSpPr>
                <a:spLocks noEditPoints="1" noChangeArrowheads="1"/>
              </p:cNvSpPr>
              <p:nvPr/>
            </p:nvSpPr>
            <p:spPr bwMode="auto">
              <a:xfrm>
                <a:off x="2623549" y="5821087"/>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0000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9" name="Straight Arrow Connector 8"/>
              <p:cNvCxnSpPr/>
              <p:nvPr/>
            </p:nvCxnSpPr>
            <p:spPr>
              <a:xfrm rot="10800000" flipH="1">
                <a:off x="1495061" y="5109994"/>
                <a:ext cx="479500" cy="1301"/>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 name="Straight Arrow Connector 10"/>
              <p:cNvCxnSpPr>
                <a:stCxn id="7" idx="3"/>
                <a:endCxn id="23" idx="3"/>
              </p:cNvCxnSpPr>
              <p:nvPr/>
            </p:nvCxnSpPr>
            <p:spPr>
              <a:xfrm flipH="1" flipV="1">
                <a:off x="1974561" y="5109994"/>
                <a:ext cx="1110090" cy="11570"/>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2" name="Straight Arrow Connector 11"/>
              <p:cNvCxnSpPr>
                <a:stCxn id="8" idx="3"/>
                <a:endCxn id="23" idx="3"/>
              </p:cNvCxnSpPr>
              <p:nvPr/>
            </p:nvCxnSpPr>
            <p:spPr>
              <a:xfrm flipH="1" flipV="1">
                <a:off x="1974561" y="5109994"/>
                <a:ext cx="648988" cy="955982"/>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4" name="Straight Arrow Connector 13"/>
              <p:cNvCxnSpPr>
                <a:stCxn id="17" idx="8"/>
                <a:endCxn id="23" idx="1"/>
              </p:cNvCxnSpPr>
              <p:nvPr/>
            </p:nvCxnSpPr>
            <p:spPr>
              <a:xfrm>
                <a:off x="840937" y="4740689"/>
                <a:ext cx="654124" cy="369305"/>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5" name="Straight Arrow Connector 14"/>
              <p:cNvCxnSpPr>
                <a:stCxn id="18" idx="8"/>
              </p:cNvCxnSpPr>
              <p:nvPr/>
            </p:nvCxnSpPr>
            <p:spPr>
              <a:xfrm flipV="1">
                <a:off x="840937" y="5101747"/>
                <a:ext cx="654124" cy="477142"/>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7" name="monitor"/>
              <p:cNvSpPr>
                <a:spLocks noEditPoints="1" noChangeArrowheads="1"/>
              </p:cNvSpPr>
              <p:nvPr/>
            </p:nvSpPr>
            <p:spPr bwMode="auto">
              <a:xfrm>
                <a:off x="337549" y="4495800"/>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sp>
            <p:nvSpPr>
              <p:cNvPr id="18" name="monitor"/>
              <p:cNvSpPr>
                <a:spLocks noEditPoints="1" noChangeArrowheads="1"/>
              </p:cNvSpPr>
              <p:nvPr/>
            </p:nvSpPr>
            <p:spPr bwMode="auto">
              <a:xfrm>
                <a:off x="337549" y="5334000"/>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0000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sp>
            <p:nvSpPr>
              <p:cNvPr id="23" name="Rectangle 22"/>
              <p:cNvSpPr/>
              <p:nvPr/>
            </p:nvSpPr>
            <p:spPr>
              <a:xfrm>
                <a:off x="1495061" y="4922686"/>
                <a:ext cx="479500" cy="37461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p:cNvGrpSpPr/>
              <p:nvPr/>
            </p:nvGrpSpPr>
            <p:grpSpPr>
              <a:xfrm>
                <a:off x="940089" y="5181475"/>
                <a:ext cx="1680210" cy="937260"/>
                <a:chOff x="5810250" y="1147719"/>
                <a:chExt cx="1680210" cy="937260"/>
              </a:xfrm>
            </p:grpSpPr>
            <p:cxnSp>
              <p:nvCxnSpPr>
                <p:cNvPr id="25" name="Straight Arrow Connector 24"/>
                <p:cNvCxnSpPr/>
                <p:nvPr/>
              </p:nvCxnSpPr>
              <p:spPr>
                <a:xfrm rot="10800000" flipH="1">
                  <a:off x="6369124" y="1147719"/>
                  <a:ext cx="479500" cy="1301"/>
                </a:xfrm>
                <a:prstGeom prst="straightConnector1">
                  <a:avLst/>
                </a:prstGeom>
                <a:ln w="28575">
                  <a:solidFill>
                    <a:srgbClr val="004376"/>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rot="16200000" flipV="1">
                  <a:off x="6700912" y="1295431"/>
                  <a:ext cx="937260" cy="641836"/>
                </a:xfrm>
                <a:prstGeom prst="straightConnector1">
                  <a:avLst/>
                </a:prstGeom>
                <a:ln w="28575">
                  <a:solidFill>
                    <a:srgbClr val="004376"/>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7" name="Straight Arrow Connector 26"/>
                <p:cNvCxnSpPr>
                  <a:stCxn id="46" idx="3"/>
                </p:cNvCxnSpPr>
                <p:nvPr/>
              </p:nvCxnSpPr>
              <p:spPr>
                <a:xfrm flipV="1">
                  <a:off x="5810250" y="1147719"/>
                  <a:ext cx="558874" cy="426663"/>
                </a:xfrm>
                <a:prstGeom prst="straightConnector1">
                  <a:avLst/>
                </a:prstGeom>
                <a:ln w="28575">
                  <a:solidFill>
                    <a:srgbClr val="004376"/>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grpSp>
          <p:grpSp>
            <p:nvGrpSpPr>
              <p:cNvPr id="28" name="Group 27"/>
              <p:cNvGrpSpPr/>
              <p:nvPr/>
            </p:nvGrpSpPr>
            <p:grpSpPr>
              <a:xfrm>
                <a:off x="932143" y="4876675"/>
                <a:ext cx="2141546" cy="273050"/>
                <a:chOff x="5802304" y="762000"/>
                <a:chExt cx="2141546" cy="273050"/>
              </a:xfrm>
            </p:grpSpPr>
            <p:cxnSp>
              <p:nvCxnSpPr>
                <p:cNvPr id="29" name="Straight Arrow Connector 28"/>
                <p:cNvCxnSpPr/>
                <p:nvPr/>
              </p:nvCxnSpPr>
              <p:spPr>
                <a:xfrm rot="10800000" flipH="1">
                  <a:off x="6369124" y="1012944"/>
                  <a:ext cx="479500" cy="1301"/>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0" name="Straight Arrow Connector 29"/>
                <p:cNvCxnSpPr/>
                <p:nvPr/>
              </p:nvCxnSpPr>
              <p:spPr>
                <a:xfrm rot="10800000">
                  <a:off x="6848624" y="1012944"/>
                  <a:ext cx="1095226" cy="22106"/>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1" name="Straight Arrow Connector 30"/>
                <p:cNvCxnSpPr/>
                <p:nvPr/>
              </p:nvCxnSpPr>
              <p:spPr>
                <a:xfrm>
                  <a:off x="5802304" y="762000"/>
                  <a:ext cx="566820" cy="250944"/>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932143" y="4686175"/>
                <a:ext cx="1881196" cy="366545"/>
                <a:chOff x="5802304" y="647700"/>
                <a:chExt cx="1881196" cy="366545"/>
              </a:xfrm>
            </p:grpSpPr>
            <p:cxnSp>
              <p:nvCxnSpPr>
                <p:cNvPr id="33" name="Straight Arrow Connector 32"/>
                <p:cNvCxnSpPr/>
                <p:nvPr/>
              </p:nvCxnSpPr>
              <p:spPr>
                <a:xfrm rot="10800000" flipH="1">
                  <a:off x="6369124" y="1012944"/>
                  <a:ext cx="479500" cy="1301"/>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4" name="Straight Arrow Connector 33"/>
                <p:cNvCxnSpPr/>
                <p:nvPr/>
              </p:nvCxnSpPr>
              <p:spPr>
                <a:xfrm rot="10800000" flipV="1">
                  <a:off x="6848624" y="647700"/>
                  <a:ext cx="834876" cy="365244"/>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5" name="Straight Arrow Connector 34"/>
                <p:cNvCxnSpPr>
                  <a:stCxn id="45" idx="3"/>
                </p:cNvCxnSpPr>
                <p:nvPr/>
              </p:nvCxnSpPr>
              <p:spPr>
                <a:xfrm>
                  <a:off x="5802304" y="702089"/>
                  <a:ext cx="566820" cy="310855"/>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grpSp>
          <p:grpSp>
            <p:nvGrpSpPr>
              <p:cNvPr id="36" name="Group 35"/>
              <p:cNvGrpSpPr/>
              <p:nvPr/>
            </p:nvGrpSpPr>
            <p:grpSpPr>
              <a:xfrm>
                <a:off x="932143" y="4922686"/>
                <a:ext cx="1900246" cy="703289"/>
                <a:chOff x="5802304" y="750861"/>
                <a:chExt cx="1900246" cy="703289"/>
              </a:xfrm>
            </p:grpSpPr>
            <p:cxnSp>
              <p:nvCxnSpPr>
                <p:cNvPr id="37" name="Straight Arrow Connector 36"/>
                <p:cNvCxnSpPr/>
                <p:nvPr/>
              </p:nvCxnSpPr>
              <p:spPr>
                <a:xfrm rot="10800000" flipH="1">
                  <a:off x="6369124" y="1012944"/>
                  <a:ext cx="479500" cy="1301"/>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8" name="Straight Arrow Connector 37"/>
                <p:cNvCxnSpPr/>
                <p:nvPr/>
              </p:nvCxnSpPr>
              <p:spPr>
                <a:xfrm rot="10800000">
                  <a:off x="6848624" y="1012944"/>
                  <a:ext cx="853926" cy="441206"/>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9" name="Straight Arrow Connector 38"/>
                <p:cNvCxnSpPr/>
                <p:nvPr/>
              </p:nvCxnSpPr>
              <p:spPr>
                <a:xfrm>
                  <a:off x="5802304" y="750861"/>
                  <a:ext cx="566820" cy="262083"/>
                </a:xfrm>
                <a:prstGeom prst="straightConnector1">
                  <a:avLst/>
                </a:prstGeom>
                <a:ln w="28575">
                  <a:solidFill>
                    <a:srgbClr val="FF0000"/>
                  </a:solidFill>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grpSp>
          <p:sp>
            <p:nvSpPr>
              <p:cNvPr id="40" name="monitor"/>
              <p:cNvSpPr>
                <a:spLocks noEditPoints="1" noChangeArrowheads="1"/>
              </p:cNvSpPr>
              <p:nvPr/>
            </p:nvSpPr>
            <p:spPr bwMode="auto">
              <a:xfrm>
                <a:off x="2826039" y="5333875"/>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41" name="Straight Arrow Connector 40"/>
              <p:cNvCxnSpPr>
                <a:stCxn id="40" idx="3"/>
                <a:endCxn id="23" idx="3"/>
              </p:cNvCxnSpPr>
              <p:nvPr/>
            </p:nvCxnSpPr>
            <p:spPr>
              <a:xfrm flipH="1" flipV="1">
                <a:off x="1974561" y="5109994"/>
                <a:ext cx="851478" cy="468770"/>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42" name="monitor"/>
              <p:cNvSpPr>
                <a:spLocks noEditPoints="1" noChangeArrowheads="1"/>
              </p:cNvSpPr>
              <p:nvPr/>
            </p:nvSpPr>
            <p:spPr bwMode="auto">
              <a:xfrm>
                <a:off x="2826039" y="4495675"/>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cxnSp>
            <p:nvCxnSpPr>
              <p:cNvPr id="43" name="Straight Arrow Connector 42"/>
              <p:cNvCxnSpPr>
                <a:stCxn id="42" idx="3"/>
                <a:endCxn id="23" idx="3"/>
              </p:cNvCxnSpPr>
              <p:nvPr/>
            </p:nvCxnSpPr>
            <p:spPr>
              <a:xfrm flipH="1">
                <a:off x="1974561" y="4740564"/>
                <a:ext cx="851478" cy="369430"/>
              </a:xfrm>
              <a:prstGeom prst="straightConnector1">
                <a:avLst/>
              </a:prstGeom>
              <a:ln w="3175">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grpSp>
      </p:grpSp>
      <p:grpSp>
        <p:nvGrpSpPr>
          <p:cNvPr id="58" name="Group 57"/>
          <p:cNvGrpSpPr/>
          <p:nvPr/>
        </p:nvGrpSpPr>
        <p:grpSpPr>
          <a:xfrm>
            <a:off x="9416685" y="1401098"/>
            <a:ext cx="3003915" cy="2027902"/>
            <a:chOff x="6022258" y="1717357"/>
            <a:chExt cx="3003915" cy="2027902"/>
          </a:xfrm>
        </p:grpSpPr>
        <p:sp>
          <p:nvSpPr>
            <p:cNvPr id="59" name="Rectangle 58"/>
            <p:cNvSpPr/>
            <p:nvPr/>
          </p:nvSpPr>
          <p:spPr>
            <a:xfrm>
              <a:off x="6096001" y="1717357"/>
              <a:ext cx="2930172" cy="797243"/>
            </a:xfrm>
            <a:prstGeom prst="rect">
              <a:avLst/>
            </a:prstGeom>
            <a:solidFill>
              <a:schemeClr val="accent1">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lang="en-US" sz="2400" dirty="0" smtClean="0">
                  <a:solidFill>
                    <a:schemeClr val="dk1"/>
                  </a:solidFill>
                </a:rPr>
                <a:t>Non-Seawall: increasing allocation to attacker</a:t>
              </a:r>
              <a:endParaRPr lang="en-US" sz="2400" dirty="0">
                <a:solidFill>
                  <a:schemeClr val="dk1"/>
                </a:solidFill>
              </a:endParaRPr>
            </a:p>
          </p:txBody>
        </p:sp>
        <p:grpSp>
          <p:nvGrpSpPr>
            <p:cNvPr id="60" name="Group 59"/>
            <p:cNvGrpSpPr/>
            <p:nvPr/>
          </p:nvGrpSpPr>
          <p:grpSpPr>
            <a:xfrm flipH="1" flipV="1">
              <a:off x="6022258" y="2414124"/>
              <a:ext cx="2816943" cy="1331135"/>
              <a:chOff x="4190999" y="3618816"/>
              <a:chExt cx="2816943" cy="1257985"/>
            </a:xfrm>
          </p:grpSpPr>
          <p:cxnSp>
            <p:nvCxnSpPr>
              <p:cNvPr id="61" name="Straight Arrow Connector 60"/>
              <p:cNvCxnSpPr/>
              <p:nvPr/>
            </p:nvCxnSpPr>
            <p:spPr>
              <a:xfrm flipV="1">
                <a:off x="4190999" y="4247809"/>
                <a:ext cx="1194620" cy="628992"/>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4191000" y="4120580"/>
                <a:ext cx="1946787" cy="756221"/>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4191000" y="3618816"/>
                <a:ext cx="2816942" cy="1257985"/>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sp>
        <p:nvSpPr>
          <p:cNvPr id="53" name="Title 1"/>
          <p:cNvSpPr>
            <a:spLocks noGrp="1"/>
          </p:cNvSpPr>
          <p:nvPr>
            <p:ph type="title"/>
          </p:nvPr>
        </p:nvSpPr>
        <p:spPr>
          <a:xfrm>
            <a:off x="609600" y="-76200"/>
            <a:ext cx="8077200" cy="1143000"/>
          </a:xfrm>
        </p:spPr>
        <p:txBody>
          <a:bodyPr>
            <a:noAutofit/>
          </a:bodyPr>
          <a:lstStyle/>
          <a:p>
            <a:r>
              <a:rPr lang="en-US" dirty="0" smtClean="0"/>
              <a:t>Protection against DoS/selfish traffic</a:t>
            </a:r>
            <a:endParaRPr lang="en-US" dirty="0"/>
          </a:p>
        </p:txBody>
      </p:sp>
      <p:grpSp>
        <p:nvGrpSpPr>
          <p:cNvPr id="74" name="Group 73"/>
          <p:cNvGrpSpPr/>
          <p:nvPr/>
        </p:nvGrpSpPr>
        <p:grpSpPr>
          <a:xfrm>
            <a:off x="4572000" y="2763432"/>
            <a:ext cx="3200400" cy="2494366"/>
            <a:chOff x="4572000" y="2763432"/>
            <a:chExt cx="3200400" cy="2494366"/>
          </a:xfrm>
        </p:grpSpPr>
        <p:cxnSp>
          <p:nvCxnSpPr>
            <p:cNvPr id="55" name="Straight Arrow Connector 54"/>
            <p:cNvCxnSpPr>
              <a:stCxn id="64" idx="0"/>
            </p:cNvCxnSpPr>
            <p:nvPr/>
          </p:nvCxnSpPr>
          <p:spPr>
            <a:xfrm flipV="1">
              <a:off x="4572000" y="2763432"/>
              <a:ext cx="1752600" cy="2494366"/>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64" idx="0"/>
            </p:cNvCxnSpPr>
            <p:nvPr/>
          </p:nvCxnSpPr>
          <p:spPr>
            <a:xfrm flipV="1">
              <a:off x="4572000" y="2771014"/>
              <a:ext cx="2438400" cy="2486784"/>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64" idx="0"/>
            </p:cNvCxnSpPr>
            <p:nvPr/>
          </p:nvCxnSpPr>
          <p:spPr>
            <a:xfrm flipV="1">
              <a:off x="4572000" y="2771014"/>
              <a:ext cx="3200400" cy="2486784"/>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64" name="Content Placeholder 2"/>
          <p:cNvSpPr txBox="1">
            <a:spLocks/>
          </p:cNvSpPr>
          <p:nvPr/>
        </p:nvSpPr>
        <p:spPr>
          <a:xfrm>
            <a:off x="0" y="5257798"/>
            <a:ext cx="9144000" cy="762001"/>
          </a:xfrm>
          <a:prstGeom prst="rect">
            <a:avLst/>
          </a:prstGeom>
          <a:solidFill>
            <a:schemeClr val="lt1"/>
          </a:solidFill>
          <a:ln>
            <a:solidFill>
              <a:srgbClr val="C00000"/>
            </a:solidFill>
          </a:ln>
          <a:effectLst>
            <a:outerShdw blurRad="50800" dist="38100" dir="2700000" algn="tl" rotWithShape="0">
              <a:prstClr val="black">
                <a:alpha val="40000"/>
              </a:prstClr>
            </a:outerShdw>
          </a:effectLst>
        </p:spPr>
        <p:txBody>
          <a:bodyPr vert="horz">
            <a:noAutofit/>
          </a:bodyPr>
          <a:lstStyle/>
          <a:p>
            <a:pPr marL="91440" indent="-228600" algn="ctr">
              <a:spcBef>
                <a:spcPts val="370"/>
              </a:spcBef>
              <a:buClr>
                <a:schemeClr val="accent2"/>
              </a:buClr>
              <a:buSzPct val="85000"/>
            </a:pPr>
            <a:r>
              <a:rPr lang="en-US" sz="3600" dirty="0" smtClean="0"/>
              <a:t>Allocation </a:t>
            </a:r>
            <a:r>
              <a:rPr kumimoji="0" lang="en-US" sz="3600" b="0" i="0" strike="noStrike" kern="1200" cap="none" spc="0" normalizeH="0" baseline="0" noProof="0" dirty="0" smtClean="0">
                <a:ln>
                  <a:noFill/>
                </a:ln>
                <a:solidFill>
                  <a:schemeClr val="tx1"/>
                </a:solidFill>
                <a:effectLst/>
                <a:uLnTx/>
                <a:uFillTx/>
              </a:rPr>
              <a:t>see little change with # of </a:t>
            </a:r>
            <a:r>
              <a:rPr kumimoji="0" lang="en-US" sz="3600" b="1" i="0" strike="noStrike" kern="1200" cap="none" spc="0" normalizeH="0" baseline="0" noProof="0" dirty="0" smtClean="0">
                <a:ln>
                  <a:noFill/>
                </a:ln>
                <a:solidFill>
                  <a:schemeClr val="tx1"/>
                </a:solidFill>
                <a:effectLst/>
                <a:uLnTx/>
                <a:uFillTx/>
              </a:rPr>
              <a:t>destinations</a:t>
            </a:r>
          </a:p>
        </p:txBody>
      </p:sp>
      <p:sp>
        <p:nvSpPr>
          <p:cNvPr id="83" name="TextBox 82"/>
          <p:cNvSpPr txBox="1"/>
          <p:nvPr/>
        </p:nvSpPr>
        <p:spPr>
          <a:xfrm rot="16200000">
            <a:off x="5757398" y="2606736"/>
            <a:ext cx="910057" cy="369332"/>
          </a:xfrm>
          <a:prstGeom prst="rect">
            <a:avLst/>
          </a:prstGeom>
          <a:noFill/>
        </p:spPr>
        <p:txBody>
          <a:bodyPr wrap="none" rtlCol="0">
            <a:spAutoFit/>
          </a:bodyPr>
          <a:lstStyle/>
          <a:p>
            <a:r>
              <a:rPr lang="en-US" b="1" dirty="0" smtClean="0">
                <a:solidFill>
                  <a:srgbClr val="FFFF00"/>
                </a:solidFill>
              </a:rPr>
              <a:t>Seawall</a:t>
            </a:r>
            <a:endParaRPr lang="en-US" b="1" dirty="0">
              <a:solidFill>
                <a:srgbClr val="FFFF00"/>
              </a:solidFill>
            </a:endParaRPr>
          </a:p>
        </p:txBody>
      </p:sp>
      <p:sp>
        <p:nvSpPr>
          <p:cNvPr id="84" name="TextBox 83"/>
          <p:cNvSpPr txBox="1"/>
          <p:nvPr/>
        </p:nvSpPr>
        <p:spPr>
          <a:xfrm rot="16200000">
            <a:off x="6550110" y="2609177"/>
            <a:ext cx="910057" cy="369332"/>
          </a:xfrm>
          <a:prstGeom prst="rect">
            <a:avLst/>
          </a:prstGeom>
          <a:noFill/>
        </p:spPr>
        <p:txBody>
          <a:bodyPr wrap="none" rtlCol="0">
            <a:spAutoFit/>
          </a:bodyPr>
          <a:lstStyle/>
          <a:p>
            <a:r>
              <a:rPr lang="en-US" b="1" dirty="0" smtClean="0">
                <a:solidFill>
                  <a:srgbClr val="FFFF00"/>
                </a:solidFill>
              </a:rPr>
              <a:t>Seawall</a:t>
            </a:r>
            <a:endParaRPr lang="en-US" b="1" dirty="0">
              <a:solidFill>
                <a:srgbClr val="FFFF00"/>
              </a:solidFill>
            </a:endParaRPr>
          </a:p>
        </p:txBody>
      </p:sp>
      <p:sp>
        <p:nvSpPr>
          <p:cNvPr id="85" name="TextBox 84"/>
          <p:cNvSpPr txBox="1"/>
          <p:nvPr/>
        </p:nvSpPr>
        <p:spPr>
          <a:xfrm rot="16200000">
            <a:off x="7331738" y="2609177"/>
            <a:ext cx="910057" cy="369332"/>
          </a:xfrm>
          <a:prstGeom prst="rect">
            <a:avLst/>
          </a:prstGeom>
          <a:noFill/>
        </p:spPr>
        <p:txBody>
          <a:bodyPr wrap="none" rtlCol="0">
            <a:spAutoFit/>
          </a:bodyPr>
          <a:lstStyle/>
          <a:p>
            <a:r>
              <a:rPr lang="en-US" b="1" dirty="0" smtClean="0">
                <a:solidFill>
                  <a:srgbClr val="FFFF00"/>
                </a:solidFill>
              </a:rPr>
              <a:t>Seawall</a:t>
            </a:r>
            <a:endParaRPr lang="en-US" b="1" dirty="0">
              <a:solidFill>
                <a:srgbClr val="FFFF00"/>
              </a:solidFill>
            </a:endParaRPr>
          </a:p>
        </p:txBody>
      </p:sp>
    </p:spTree>
    <p:custDataLst>
      <p:tags r:id="rId1"/>
    </p:custDataLst>
    <p:extLst>
      <p:ext uri="{BB962C8B-B14F-4D97-AF65-F5344CB8AC3E}">
        <p14:creationId xmlns:p14="http://schemas.microsoft.com/office/powerpoint/2010/main" val="1704111650"/>
      </p:ext>
    </p:extLst>
  </p:cSld>
  <p:clrMapOvr>
    <a:masterClrMapping/>
  </p:clrMapOvr>
  <p:transition spd="slow" advTm="21602">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4" grpId="0" animBg="1"/>
      <p:bldP spid="83" grpId="0"/>
      <p:bldP spid="84" grpId="0"/>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Related work</a:t>
            </a:r>
            <a:endParaRPr lang="en-US" dirty="0"/>
          </a:p>
        </p:txBody>
      </p:sp>
      <p:sp>
        <p:nvSpPr>
          <p:cNvPr id="3" name="Content Placeholder 2"/>
          <p:cNvSpPr>
            <a:spLocks noGrp="1"/>
          </p:cNvSpPr>
          <p:nvPr>
            <p:ph sz="quarter" idx="1"/>
          </p:nvPr>
        </p:nvSpPr>
        <p:spPr>
          <a:xfrm>
            <a:off x="914400" y="1447800"/>
            <a:ext cx="8229600" cy="5334000"/>
          </a:xfrm>
        </p:spPr>
        <p:txBody>
          <a:bodyPr>
            <a:normAutofit/>
          </a:bodyPr>
          <a:lstStyle/>
          <a:p>
            <a:r>
              <a:rPr lang="en-US" sz="2800" dirty="0" smtClean="0"/>
              <a:t>(Datacenter) Transport </a:t>
            </a:r>
            <a:r>
              <a:rPr lang="en-US" sz="2800" dirty="0"/>
              <a:t>protocols </a:t>
            </a:r>
          </a:p>
          <a:p>
            <a:pPr marL="320040" lvl="1" indent="0">
              <a:buNone/>
            </a:pPr>
            <a:r>
              <a:rPr lang="en-US" sz="2800" dirty="0"/>
              <a:t>DCTCP, </a:t>
            </a:r>
            <a:r>
              <a:rPr lang="en-US" sz="2800" dirty="0" smtClean="0"/>
              <a:t>ICTCP, XCP, CUBIC</a:t>
            </a:r>
            <a:endParaRPr lang="en-US" sz="2800" dirty="0"/>
          </a:p>
          <a:p>
            <a:r>
              <a:rPr lang="en-US" sz="2800" dirty="0"/>
              <a:t>N</a:t>
            </a:r>
            <a:r>
              <a:rPr lang="en-US" sz="2800" dirty="0" smtClean="0"/>
              <a:t>etwork sharing systems</a:t>
            </a:r>
            <a:endParaRPr lang="en-US" sz="2800" dirty="0"/>
          </a:p>
          <a:p>
            <a:pPr marL="320040" lvl="1" indent="0">
              <a:buNone/>
            </a:pPr>
            <a:r>
              <a:rPr lang="en-US" sz="2800" dirty="0" smtClean="0"/>
              <a:t>SecondNet, Gatekeeper, CloudPolice</a:t>
            </a:r>
          </a:p>
          <a:p>
            <a:r>
              <a:rPr lang="en-US" sz="2800" dirty="0" smtClean="0"/>
              <a:t>NIC- and switch- based allocation mechanisms</a:t>
            </a:r>
          </a:p>
          <a:p>
            <a:pPr marL="320040" lvl="1" indent="0">
              <a:buNone/>
            </a:pPr>
            <a:r>
              <a:rPr lang="en-US" sz="2800" dirty="0" smtClean="0"/>
              <a:t>WFQ, DRR, MPLS, VLANs</a:t>
            </a:r>
          </a:p>
          <a:p>
            <a:r>
              <a:rPr lang="en-US" sz="2800" dirty="0" smtClean="0"/>
              <a:t>Industry </a:t>
            </a:r>
            <a:r>
              <a:rPr lang="en-US" sz="2800" dirty="0"/>
              <a:t>efforts </a:t>
            </a:r>
            <a:r>
              <a:rPr lang="en-US" sz="2800" dirty="0" smtClean="0"/>
              <a:t>to improve network </a:t>
            </a:r>
            <a:r>
              <a:rPr lang="en-US" sz="2800" dirty="0"/>
              <a:t>/ </a:t>
            </a:r>
            <a:r>
              <a:rPr lang="en-US" sz="2800" dirty="0" err="1"/>
              <a:t>vswitch</a:t>
            </a:r>
            <a:r>
              <a:rPr lang="en-US" sz="2800" dirty="0"/>
              <a:t> </a:t>
            </a:r>
            <a:r>
              <a:rPr lang="en-US" sz="2800" dirty="0" smtClean="0"/>
              <a:t>integration</a:t>
            </a:r>
          </a:p>
          <a:p>
            <a:r>
              <a:rPr lang="en-US" sz="2800" dirty="0" smtClean="0"/>
              <a:t>Congestion Manager</a:t>
            </a:r>
          </a:p>
        </p:txBody>
      </p:sp>
    </p:spTree>
    <p:extLst>
      <p:ext uri="{BB962C8B-B14F-4D97-AF65-F5344CB8AC3E}">
        <p14:creationId xmlns:p14="http://schemas.microsoft.com/office/powerpoint/2010/main" val="3852198527"/>
      </p:ext>
    </p:extLst>
  </p:cSld>
  <p:clrMapOvr>
    <a:masterClrMapping/>
  </p:clrMapOvr>
  <p:transition spd="slow" advTm="601">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quarter" idx="1"/>
          </p:nvPr>
        </p:nvSpPr>
        <p:spPr/>
        <p:txBody>
          <a:bodyPr/>
          <a:lstStyle/>
          <a:p>
            <a:r>
              <a:rPr lang="en-US" dirty="0" smtClean="0"/>
              <a:t>Shared datacenter network are vulnerable to selfish, compromised &amp; malicious tenants</a:t>
            </a:r>
          </a:p>
          <a:p>
            <a:r>
              <a:rPr lang="en-US" dirty="0" smtClean="0"/>
              <a:t>Seawall uses hypervisor rate limiters + end-to-end rate controller to provide </a:t>
            </a:r>
            <a:r>
              <a:rPr lang="en-US" dirty="0" smtClean="0">
                <a:solidFill>
                  <a:srgbClr val="C00000"/>
                </a:solidFill>
              </a:rPr>
              <a:t>performance isolation</a:t>
            </a:r>
            <a:r>
              <a:rPr lang="en-US" dirty="0" smtClean="0"/>
              <a:t> while achieving </a:t>
            </a:r>
            <a:r>
              <a:rPr lang="en-US" dirty="0" smtClean="0">
                <a:solidFill>
                  <a:srgbClr val="C00000"/>
                </a:solidFill>
              </a:rPr>
              <a:t>high performance</a:t>
            </a:r>
            <a:r>
              <a:rPr lang="en-US" dirty="0" smtClean="0"/>
              <a:t> and </a:t>
            </a:r>
            <a:r>
              <a:rPr lang="en-US" dirty="0" smtClean="0">
                <a:solidFill>
                  <a:srgbClr val="C00000"/>
                </a:solidFill>
              </a:rPr>
              <a:t>efficient network utilization</a:t>
            </a:r>
          </a:p>
          <a:p>
            <a:r>
              <a:rPr lang="en-US" dirty="0" smtClean="0"/>
              <a:t>We develop link-oriented congestion control</a:t>
            </a:r>
          </a:p>
          <a:p>
            <a:pPr lvl="1"/>
            <a:r>
              <a:rPr lang="en-US" dirty="0" smtClean="0"/>
              <a:t>Use parameterized control loops</a:t>
            </a:r>
          </a:p>
          <a:p>
            <a:pPr lvl="1"/>
            <a:r>
              <a:rPr lang="en-US" dirty="0" smtClean="0"/>
              <a:t>Compose congestion feedback from many destinations</a:t>
            </a:r>
          </a:p>
        </p:txBody>
      </p:sp>
    </p:spTree>
  </p:cSld>
  <p:clrMapOvr>
    <a:masterClrMapping/>
  </p:clrMapOvr>
  <p:transition spd="slow" advTm="48117">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Thank You!</a:t>
            </a:r>
            <a:endParaRPr lang="zh-CN" altLang="en-US" dirty="0"/>
          </a:p>
        </p:txBody>
      </p:sp>
      <p:sp>
        <p:nvSpPr>
          <p:cNvPr id="3" name="Content Placeholder 2"/>
          <p:cNvSpPr>
            <a:spLocks noGrp="1"/>
          </p:cNvSpPr>
          <p:nvPr>
            <p:ph sz="quarter" idx="1"/>
          </p:nvPr>
        </p:nvSpPr>
        <p:spPr/>
        <p:txBody>
          <a:bodyPr/>
          <a:lstStyle/>
          <a:p>
            <a:endParaRPr lang="zh-CN" altLang="en-US" dirty="0"/>
          </a:p>
        </p:txBody>
      </p:sp>
    </p:spTree>
    <p:extLst>
      <p:ext uri="{BB962C8B-B14F-4D97-AF65-F5344CB8AC3E}">
        <p14:creationId xmlns:p14="http://schemas.microsoft.com/office/powerpoint/2010/main" val="690735152"/>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07719" y="3078301"/>
            <a:ext cx="8302881" cy="2800767"/>
          </a:xfrm>
          <a:prstGeom prst="rect">
            <a:avLst/>
          </a:prstGeom>
          <a:noFill/>
        </p:spPr>
        <p:txBody>
          <a:bodyPr wrap="square" rtlCol="0">
            <a:spAutoFit/>
          </a:bodyPr>
          <a:lstStyle/>
          <a:p>
            <a:r>
              <a:rPr lang="en-US" sz="2800" dirty="0" smtClean="0">
                <a:solidFill>
                  <a:srgbClr val="FF0000"/>
                </a:solidFill>
                <a:latin typeface="Franklin Gothic Book"/>
              </a:rPr>
              <a:t>Monopolize </a:t>
            </a:r>
            <a:r>
              <a:rPr lang="en-US" sz="2800" dirty="0">
                <a:solidFill>
                  <a:srgbClr val="FF0000"/>
                </a:solidFill>
                <a:latin typeface="Franklin Gothic Book"/>
              </a:rPr>
              <a:t>shared resource</a:t>
            </a:r>
          </a:p>
          <a:p>
            <a:pPr marL="342900" indent="-342900">
              <a:buFont typeface="Arial" pitchFamily="34" charset="0"/>
              <a:buChar char="•"/>
            </a:pPr>
            <a:r>
              <a:rPr lang="en-US" sz="2400" dirty="0" smtClean="0">
                <a:solidFill>
                  <a:prstClr val="black"/>
                </a:solidFill>
              </a:rPr>
              <a:t>Use many TCP flows</a:t>
            </a:r>
          </a:p>
          <a:p>
            <a:pPr marL="342900" indent="-342900">
              <a:buFont typeface="Arial" pitchFamily="34" charset="0"/>
              <a:buChar char="•"/>
            </a:pPr>
            <a:r>
              <a:rPr lang="en-US" sz="2400" dirty="0" smtClean="0">
                <a:solidFill>
                  <a:prstClr val="black"/>
                </a:solidFill>
              </a:rPr>
              <a:t>Use more aggressive variants of TCP</a:t>
            </a:r>
          </a:p>
          <a:p>
            <a:pPr marL="342900" indent="-342900">
              <a:buFont typeface="Arial" pitchFamily="34" charset="0"/>
              <a:buChar char="•"/>
            </a:pPr>
            <a:r>
              <a:rPr lang="en-US" sz="2400" dirty="0">
                <a:solidFill>
                  <a:prstClr val="black"/>
                </a:solidFill>
              </a:rPr>
              <a:t>Do not react to congestion (UDP</a:t>
            </a:r>
            <a:r>
              <a:rPr lang="en-US" sz="2400" dirty="0" smtClean="0">
                <a:solidFill>
                  <a:prstClr val="black"/>
                </a:solidFill>
              </a:rPr>
              <a:t>)</a:t>
            </a:r>
            <a:endParaRPr lang="en-US" sz="2400" b="1" dirty="0" smtClean="0">
              <a:solidFill>
                <a:srgbClr val="FF0000"/>
              </a:solidFill>
            </a:endParaRPr>
          </a:p>
          <a:p>
            <a:r>
              <a:rPr lang="en-US" sz="2800" dirty="0" smtClean="0">
                <a:solidFill>
                  <a:srgbClr val="FF0000"/>
                </a:solidFill>
                <a:latin typeface="Franklin Gothic Book"/>
              </a:rPr>
              <a:t>Denial of service attack on VM or rack</a:t>
            </a:r>
          </a:p>
          <a:p>
            <a:pPr marL="342900" indent="-342900">
              <a:buFont typeface="Arial" pitchFamily="34" charset="0"/>
              <a:buChar char="•"/>
            </a:pPr>
            <a:r>
              <a:rPr lang="en-US" sz="2400" dirty="0" smtClean="0">
                <a:solidFill>
                  <a:prstClr val="black"/>
                </a:solidFill>
              </a:rPr>
              <a:t>Place a malicious VM on the same machine (rack) as victim</a:t>
            </a:r>
          </a:p>
          <a:p>
            <a:pPr marL="342900" indent="-342900">
              <a:buFont typeface="Arial" pitchFamily="34" charset="0"/>
              <a:buChar char="•"/>
            </a:pPr>
            <a:r>
              <a:rPr lang="en-US" sz="2400" dirty="0" smtClean="0">
                <a:solidFill>
                  <a:prstClr val="black"/>
                </a:solidFill>
              </a:rPr>
              <a:t>Flood traffic to that VM</a:t>
            </a:r>
          </a:p>
        </p:txBody>
      </p:sp>
      <p:pic>
        <p:nvPicPr>
          <p:cNvPr id="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9136" y="2758873"/>
            <a:ext cx="1851797" cy="1584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an 12"/>
          <p:cNvSpPr/>
          <p:nvPr/>
        </p:nvSpPr>
        <p:spPr>
          <a:xfrm>
            <a:off x="5958600" y="2167257"/>
            <a:ext cx="572823" cy="833554"/>
          </a:xfrm>
          <a:prstGeom prst="can">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TextBox 11"/>
          <p:cNvSpPr txBox="1"/>
          <p:nvPr/>
        </p:nvSpPr>
        <p:spPr>
          <a:xfrm>
            <a:off x="3476867" y="1624459"/>
            <a:ext cx="1692298" cy="400689"/>
          </a:xfrm>
          <a:prstGeom prst="rect">
            <a:avLst/>
          </a:prstGeom>
          <a:noFill/>
        </p:spPr>
        <p:txBody>
          <a:bodyPr wrap="none" rtlCol="0">
            <a:spAutoFit/>
          </a:bodyPr>
          <a:lstStyle/>
          <a:p>
            <a:r>
              <a:rPr lang="en-US" sz="2400" dirty="0" smtClean="0">
                <a:solidFill>
                  <a:prstClr val="black"/>
                </a:solidFill>
              </a:rPr>
              <a:t>Normal Traffic</a:t>
            </a:r>
            <a:endParaRPr lang="en-US" sz="2400" dirty="0">
              <a:solidFill>
                <a:prstClr val="black"/>
              </a:solidFill>
            </a:endParaRPr>
          </a:p>
        </p:txBody>
      </p:sp>
      <p:sp>
        <p:nvSpPr>
          <p:cNvPr id="16" name="Freeform 15"/>
          <p:cNvSpPr/>
          <p:nvPr/>
        </p:nvSpPr>
        <p:spPr>
          <a:xfrm>
            <a:off x="5249136" y="1843161"/>
            <a:ext cx="859763" cy="1281039"/>
          </a:xfrm>
          <a:custGeom>
            <a:avLst/>
            <a:gdLst>
              <a:gd name="connsiteX0" fmla="*/ 0 w 1594323"/>
              <a:gd name="connsiteY0" fmla="*/ 0 h 1753643"/>
              <a:gd name="connsiteX1" fmla="*/ 1440493 w 1594323"/>
              <a:gd name="connsiteY1" fmla="*/ 313150 h 1753643"/>
              <a:gd name="connsiteX2" fmla="*/ 1553227 w 1594323"/>
              <a:gd name="connsiteY2" fmla="*/ 1753643 h 1753643"/>
            </a:gdLst>
            <a:ahLst/>
            <a:cxnLst>
              <a:cxn ang="0">
                <a:pos x="connsiteX0" y="connsiteY0"/>
              </a:cxn>
              <a:cxn ang="0">
                <a:pos x="connsiteX1" y="connsiteY1"/>
              </a:cxn>
              <a:cxn ang="0">
                <a:pos x="connsiteX2" y="connsiteY2"/>
              </a:cxn>
            </a:cxnLst>
            <a:rect l="l" t="t" r="r" b="b"/>
            <a:pathLst>
              <a:path w="1594323" h="1753643">
                <a:moveTo>
                  <a:pt x="0" y="0"/>
                </a:moveTo>
                <a:cubicBezTo>
                  <a:pt x="590811" y="10438"/>
                  <a:pt x="1181622" y="20876"/>
                  <a:pt x="1440493" y="313150"/>
                </a:cubicBezTo>
                <a:cubicBezTo>
                  <a:pt x="1699364" y="605424"/>
                  <a:pt x="1553227" y="1753643"/>
                  <a:pt x="1553227" y="1753643"/>
                </a:cubicBezTo>
              </a:path>
            </a:pathLst>
          </a:custGeom>
          <a:ln w="571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grpSp>
        <p:nvGrpSpPr>
          <p:cNvPr id="11" name="Group 10"/>
          <p:cNvGrpSpPr/>
          <p:nvPr/>
        </p:nvGrpSpPr>
        <p:grpSpPr>
          <a:xfrm>
            <a:off x="6316886" y="1409304"/>
            <a:ext cx="3284314" cy="1704709"/>
            <a:chOff x="6316886" y="1409304"/>
            <a:chExt cx="3284314" cy="1704709"/>
          </a:xfrm>
        </p:grpSpPr>
        <p:sp>
          <p:nvSpPr>
            <p:cNvPr id="17" name="Freeform 16"/>
            <p:cNvSpPr/>
            <p:nvPr/>
          </p:nvSpPr>
          <p:spPr>
            <a:xfrm>
              <a:off x="6316886" y="1776805"/>
              <a:ext cx="730594" cy="1337208"/>
            </a:xfrm>
            <a:custGeom>
              <a:avLst/>
              <a:gdLst>
                <a:gd name="connsiteX0" fmla="*/ 841775 w 841775"/>
                <a:gd name="connsiteY0" fmla="*/ 0 h 1540702"/>
                <a:gd name="connsiteX1" fmla="*/ 152843 w 841775"/>
                <a:gd name="connsiteY1" fmla="*/ 112734 h 1540702"/>
                <a:gd name="connsiteX2" fmla="*/ 15057 w 841775"/>
                <a:gd name="connsiteY2" fmla="*/ 475989 h 1540702"/>
                <a:gd name="connsiteX3" fmla="*/ 27583 w 841775"/>
                <a:gd name="connsiteY3" fmla="*/ 1089765 h 1540702"/>
                <a:gd name="connsiteX4" fmla="*/ 227999 w 841775"/>
                <a:gd name="connsiteY4" fmla="*/ 1540702 h 1540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775" h="1540702">
                  <a:moveTo>
                    <a:pt x="841775" y="0"/>
                  </a:moveTo>
                  <a:cubicBezTo>
                    <a:pt x="566202" y="16701"/>
                    <a:pt x="290629" y="33403"/>
                    <a:pt x="152843" y="112734"/>
                  </a:cubicBezTo>
                  <a:cubicBezTo>
                    <a:pt x="15057" y="192066"/>
                    <a:pt x="35934" y="313151"/>
                    <a:pt x="15057" y="475989"/>
                  </a:cubicBezTo>
                  <a:cubicBezTo>
                    <a:pt x="-5820" y="638827"/>
                    <a:pt x="-7907" y="912313"/>
                    <a:pt x="27583" y="1089765"/>
                  </a:cubicBezTo>
                  <a:cubicBezTo>
                    <a:pt x="63073" y="1267217"/>
                    <a:pt x="145536" y="1403959"/>
                    <a:pt x="227999" y="1540702"/>
                  </a:cubicBezTo>
                </a:path>
              </a:pathLst>
            </a:custGeom>
            <a:ln w="1143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2" name="TextBox 21"/>
            <p:cNvSpPr txBox="1"/>
            <p:nvPr/>
          </p:nvSpPr>
          <p:spPr>
            <a:xfrm>
              <a:off x="7100933" y="1409304"/>
              <a:ext cx="2500267" cy="830997"/>
            </a:xfrm>
            <a:prstGeom prst="rect">
              <a:avLst/>
            </a:prstGeom>
            <a:noFill/>
          </p:spPr>
          <p:txBody>
            <a:bodyPr wrap="square" rtlCol="0">
              <a:spAutoFit/>
            </a:bodyPr>
            <a:lstStyle/>
            <a:p>
              <a:r>
                <a:rPr lang="en-US" sz="2400" b="1" dirty="0" smtClean="0">
                  <a:solidFill>
                    <a:srgbClr val="FF0000"/>
                  </a:solidFill>
                </a:rPr>
                <a:t>Malicious or Selfish tenant</a:t>
              </a:r>
              <a:endParaRPr lang="en-US" sz="2400" b="1" dirty="0">
                <a:solidFill>
                  <a:srgbClr val="FF0000"/>
                </a:solidFill>
              </a:endParaRPr>
            </a:p>
          </p:txBody>
        </p:sp>
      </p:grpSp>
      <p:sp>
        <p:nvSpPr>
          <p:cNvPr id="18" name="Title 1"/>
          <p:cNvSpPr>
            <a:spLocks noGrp="1"/>
          </p:cNvSpPr>
          <p:nvPr/>
        </p:nvSpPr>
        <p:spPr>
          <a:xfrm>
            <a:off x="307719" y="439947"/>
            <a:ext cx="8534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u="sng" dirty="0" smtClean="0">
                <a:solidFill>
                  <a:prstClr val="black"/>
                </a:solidFill>
              </a:rPr>
              <a:t>Problem</a:t>
            </a:r>
            <a:r>
              <a:rPr lang="en-US" sz="2800" dirty="0" smtClean="0">
                <a:solidFill>
                  <a:prstClr val="black"/>
                </a:solidFill>
              </a:rPr>
              <a:t>: </a:t>
            </a:r>
            <a:br>
              <a:rPr lang="en-US" sz="2800" dirty="0" smtClean="0">
                <a:solidFill>
                  <a:prstClr val="black"/>
                </a:solidFill>
              </a:rPr>
            </a:br>
            <a:r>
              <a:rPr lang="en-US" sz="3600" dirty="0" smtClean="0">
                <a:solidFill>
                  <a:prstClr val="black"/>
                </a:solidFill>
              </a:rPr>
              <a:t>Performance interference</a:t>
            </a:r>
            <a:endParaRPr lang="en-US" sz="3600" u="sng" dirty="0">
              <a:solidFill>
                <a:prstClr val="black"/>
              </a:solidFill>
            </a:endParaRPr>
          </a:p>
        </p:txBody>
      </p:sp>
      <p:sp>
        <p:nvSpPr>
          <p:cNvPr id="23" name="monitor"/>
          <p:cNvSpPr>
            <a:spLocks noEditPoints="1" noChangeArrowheads="1"/>
          </p:cNvSpPr>
          <p:nvPr/>
        </p:nvSpPr>
        <p:spPr bwMode="auto">
          <a:xfrm>
            <a:off x="5715000" y="3000811"/>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0000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a:t>  </a:t>
            </a:r>
          </a:p>
        </p:txBody>
      </p:sp>
      <p:sp>
        <p:nvSpPr>
          <p:cNvPr id="24" name="monitor"/>
          <p:cNvSpPr>
            <a:spLocks noEditPoints="1" noChangeArrowheads="1"/>
          </p:cNvSpPr>
          <p:nvPr/>
        </p:nvSpPr>
        <p:spPr bwMode="auto">
          <a:xfrm>
            <a:off x="6316886" y="3000811"/>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a:t>  </a:t>
            </a:r>
          </a:p>
        </p:txBody>
      </p:sp>
      <p:sp>
        <p:nvSpPr>
          <p:cNvPr id="25" name="Rectangle 24"/>
          <p:cNvSpPr/>
          <p:nvPr/>
        </p:nvSpPr>
        <p:spPr>
          <a:xfrm>
            <a:off x="-145212" y="4648200"/>
            <a:ext cx="9441612" cy="16002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5262783" y="1865549"/>
            <a:ext cx="859763" cy="1281039"/>
          </a:xfrm>
          <a:custGeom>
            <a:avLst/>
            <a:gdLst>
              <a:gd name="connsiteX0" fmla="*/ 0 w 1594323"/>
              <a:gd name="connsiteY0" fmla="*/ 0 h 1753643"/>
              <a:gd name="connsiteX1" fmla="*/ 1440493 w 1594323"/>
              <a:gd name="connsiteY1" fmla="*/ 313150 h 1753643"/>
              <a:gd name="connsiteX2" fmla="*/ 1553227 w 1594323"/>
              <a:gd name="connsiteY2" fmla="*/ 1753643 h 1753643"/>
            </a:gdLst>
            <a:ahLst/>
            <a:cxnLst>
              <a:cxn ang="0">
                <a:pos x="connsiteX0" y="connsiteY0"/>
              </a:cxn>
              <a:cxn ang="0">
                <a:pos x="connsiteX1" y="connsiteY1"/>
              </a:cxn>
              <a:cxn ang="0">
                <a:pos x="connsiteX2" y="connsiteY2"/>
              </a:cxn>
            </a:cxnLst>
            <a:rect l="l" t="t" r="r" b="b"/>
            <a:pathLst>
              <a:path w="1594323" h="1753643">
                <a:moveTo>
                  <a:pt x="0" y="0"/>
                </a:moveTo>
                <a:cubicBezTo>
                  <a:pt x="590811" y="10438"/>
                  <a:pt x="1181622" y="20876"/>
                  <a:pt x="1440493" y="313150"/>
                </a:cubicBezTo>
                <a:cubicBezTo>
                  <a:pt x="1699364" y="605424"/>
                  <a:pt x="1553227" y="1753643"/>
                  <a:pt x="1553227" y="1753643"/>
                </a:cubicBezTo>
              </a:path>
            </a:pathLst>
          </a:custGeom>
          <a:ln w="22225">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Tree>
    <p:custDataLst>
      <p:tags r:id="rId1"/>
    </p:custDataLst>
    <p:extLst>
      <p:ext uri="{BB962C8B-B14F-4D97-AF65-F5344CB8AC3E}">
        <p14:creationId xmlns:p14="http://schemas.microsoft.com/office/powerpoint/2010/main" val="1245350601"/>
      </p:ext>
    </p:extLst>
  </p:cSld>
  <p:clrMapOvr>
    <a:masterClrMapping/>
  </p:clrMapOvr>
  <p:transition spd="slow" advTm="41634">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par>
                          <p:cTn id="33" fill="hold">
                            <p:stCondLst>
                              <p:cond delay="0"/>
                            </p:stCondLst>
                            <p:childTnLst>
                              <p:par>
                                <p:cTn id="34" presetID="10" presetClass="exit" presetSubtype="0" fill="hold" grpId="1" nodeType="afterEffect">
                                  <p:stCondLst>
                                    <p:cond delay="0"/>
                                  </p:stCondLst>
                                  <p:childTnLst>
                                    <p:animEffect transition="out" filter="fad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p:bldP spid="16" grpId="0" animBg="1"/>
      <p:bldP spid="16" grpId="1" animBg="1"/>
      <p:bldP spid="23" grpId="0" animBg="1"/>
      <p:bldP spid="24" grpId="0" animBg="1"/>
      <p:bldP spid="25"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a:xfrm>
            <a:off x="304800" y="152400"/>
            <a:ext cx="8534400" cy="1676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u="sng" dirty="0" smtClean="0">
                <a:solidFill>
                  <a:prstClr val="black"/>
                </a:solidFill>
              </a:rPr>
              <a:t>Problem</a:t>
            </a:r>
            <a:r>
              <a:rPr lang="en-US" sz="2800" dirty="0" smtClean="0">
                <a:solidFill>
                  <a:prstClr val="black"/>
                </a:solidFill>
              </a:rPr>
              <a:t>:</a:t>
            </a:r>
          </a:p>
          <a:p>
            <a:pPr algn="l"/>
            <a:r>
              <a:rPr lang="en-US" sz="3600" dirty="0" smtClean="0">
                <a:solidFill>
                  <a:prstClr val="black"/>
                </a:solidFill>
              </a:rPr>
              <a:t>Hard to achieve cluster objectives</a:t>
            </a:r>
            <a:endParaRPr lang="en-US" sz="3600" u="sng" dirty="0">
              <a:solidFill>
                <a:prstClr val="black"/>
              </a:solidFill>
            </a:endParaRPr>
          </a:p>
        </p:txBody>
      </p:sp>
      <p:sp>
        <p:nvSpPr>
          <p:cNvPr id="8" name="Content Placeholder 2"/>
          <p:cNvSpPr txBox="1">
            <a:spLocks/>
          </p:cNvSpPr>
          <p:nvPr/>
        </p:nvSpPr>
        <p:spPr>
          <a:xfrm>
            <a:off x="304800" y="1828800"/>
            <a:ext cx="8534400" cy="2590800"/>
          </a:xfrm>
          <a:prstGeom prst="rect">
            <a:avLst/>
          </a:prstGeom>
        </p:spPr>
        <p:txBody>
          <a:bodyPr>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US" sz="3000" dirty="0"/>
              <a:t>Even with </a:t>
            </a:r>
            <a:r>
              <a:rPr lang="en-US" sz="3000" dirty="0" smtClean="0"/>
              <a:t>well-behaved applications, </a:t>
            </a:r>
            <a:r>
              <a:rPr lang="en-US" sz="3000" dirty="0"/>
              <a:t>no good way </a:t>
            </a:r>
            <a:r>
              <a:rPr lang="en-US" sz="3000" dirty="0" smtClean="0"/>
              <a:t>to</a:t>
            </a:r>
            <a:endParaRPr lang="en-US" sz="3000" dirty="0"/>
          </a:p>
          <a:p>
            <a:r>
              <a:rPr lang="en-US" sz="2800" dirty="0"/>
              <a:t>Allocate disjoint resources </a:t>
            </a:r>
            <a:r>
              <a:rPr lang="en-US" sz="2800" dirty="0" smtClean="0"/>
              <a:t>coherently:</a:t>
            </a:r>
            <a:br>
              <a:rPr lang="en-US" sz="2800" dirty="0" smtClean="0"/>
            </a:br>
            <a:r>
              <a:rPr lang="en-US" sz="2800" dirty="0" smtClean="0"/>
              <a:t>	Reduce slot </a:t>
            </a:r>
            <a:r>
              <a:rPr lang="en-US" sz="2800" dirty="0"/>
              <a:t>!= Map </a:t>
            </a:r>
            <a:r>
              <a:rPr lang="en-US" sz="2800" dirty="0" smtClean="0"/>
              <a:t>slot </a:t>
            </a:r>
            <a:r>
              <a:rPr lang="en-US" sz="2800" dirty="0"/>
              <a:t>due to differing # of </a:t>
            </a:r>
            <a:r>
              <a:rPr lang="en-US" sz="2800" dirty="0" smtClean="0"/>
              <a:t>flows</a:t>
            </a:r>
            <a:endParaRPr lang="en-US" sz="2800" dirty="0"/>
          </a:p>
          <a:p>
            <a:r>
              <a:rPr lang="en-US" sz="2800" dirty="0"/>
              <a:t>Adapt allocation as </a:t>
            </a:r>
            <a:r>
              <a:rPr lang="en-US" sz="2800" dirty="0" smtClean="0"/>
              <a:t>needed:</a:t>
            </a:r>
            <a:br>
              <a:rPr lang="en-US" sz="2800" dirty="0" smtClean="0"/>
            </a:br>
            <a:r>
              <a:rPr lang="en-US" sz="2800" dirty="0" smtClean="0"/>
              <a:t>	Boost </a:t>
            </a:r>
            <a:r>
              <a:rPr lang="en-US" sz="2800" dirty="0"/>
              <a:t>task that is holding back job due to </a:t>
            </a:r>
            <a:r>
              <a:rPr lang="en-US" sz="2800" dirty="0" smtClean="0"/>
              <a:t>congestion</a:t>
            </a:r>
            <a:endParaRPr lang="en-US" sz="2800" dirty="0"/>
          </a:p>
        </p:txBody>
      </p:sp>
    </p:spTree>
    <p:extLst>
      <p:ext uri="{BB962C8B-B14F-4D97-AF65-F5344CB8AC3E}">
        <p14:creationId xmlns:p14="http://schemas.microsoft.com/office/powerpoint/2010/main" val="121638548"/>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788855"/>
            <a:ext cx="8458200" cy="1323439"/>
          </a:xfrm>
          <a:prstGeom prst="rect">
            <a:avLst/>
          </a:prstGeom>
        </p:spPr>
        <p:txBody>
          <a:bodyPr wrap="square">
            <a:spAutoFit/>
          </a:bodyPr>
          <a:lstStyle/>
          <a:p>
            <a:pPr lvl="1"/>
            <a:r>
              <a:rPr lang="en-US" sz="4000" dirty="0" smtClean="0">
                <a:solidFill>
                  <a:prstClr val="black"/>
                </a:solidFill>
                <a:latin typeface="+mj-lt"/>
              </a:rPr>
              <a:t>Decouple network allocation from </a:t>
            </a:r>
            <a:r>
              <a:rPr lang="en-US" sz="4000" dirty="0">
                <a:solidFill>
                  <a:prstClr val="black"/>
                </a:solidFill>
                <a:latin typeface="+mj-lt"/>
              </a:rPr>
              <a:t>application’s traffic </a:t>
            </a:r>
            <a:r>
              <a:rPr lang="en-US" sz="4000" dirty="0" smtClean="0">
                <a:solidFill>
                  <a:prstClr val="black"/>
                </a:solidFill>
                <a:latin typeface="+mj-lt"/>
              </a:rPr>
              <a:t>profile</a:t>
            </a:r>
          </a:p>
        </p:txBody>
      </p:sp>
      <p:sp>
        <p:nvSpPr>
          <p:cNvPr id="4" name="Rectangle 3"/>
          <p:cNvSpPr/>
          <p:nvPr/>
        </p:nvSpPr>
        <p:spPr>
          <a:xfrm>
            <a:off x="2895600" y="4731603"/>
            <a:ext cx="5891159" cy="461665"/>
          </a:xfrm>
          <a:prstGeom prst="rect">
            <a:avLst/>
          </a:prstGeom>
        </p:spPr>
        <p:txBody>
          <a:bodyPr wrap="square">
            <a:spAutoFit/>
          </a:bodyPr>
          <a:lstStyle/>
          <a:p>
            <a:pPr lvl="1"/>
            <a:r>
              <a:rPr lang="en-US" sz="2400" dirty="0" smtClean="0">
                <a:solidFill>
                  <a:prstClr val="black"/>
                </a:solidFill>
                <a:latin typeface="+mj-lt"/>
              </a:rPr>
              <a:t>Have freedom to do this in datacenters</a:t>
            </a:r>
            <a:endParaRPr lang="en-US" sz="2400" dirty="0">
              <a:solidFill>
                <a:prstClr val="black"/>
              </a:solidFill>
              <a:latin typeface="+mj-lt"/>
            </a:endParaRPr>
          </a:p>
        </p:txBody>
      </p:sp>
    </p:spTree>
    <p:extLst>
      <p:ext uri="{BB962C8B-B14F-4D97-AF65-F5344CB8AC3E}">
        <p14:creationId xmlns:p14="http://schemas.microsoft.com/office/powerpoint/2010/main" val="403452311"/>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prstClr val="black"/>
                </a:solidFill>
              </a:rPr>
              <a:t>Requirements</a:t>
            </a:r>
            <a:endParaRPr lang="en-US" dirty="0"/>
          </a:p>
        </p:txBody>
      </p:sp>
      <p:sp>
        <p:nvSpPr>
          <p:cNvPr id="3" name="Content Placeholder 2"/>
          <p:cNvSpPr>
            <a:spLocks noGrp="1"/>
          </p:cNvSpPr>
          <p:nvPr>
            <p:ph sz="quarter" idx="1"/>
          </p:nvPr>
        </p:nvSpPr>
        <p:spPr/>
        <p:txBody>
          <a:bodyPr>
            <a:normAutofit/>
          </a:bodyPr>
          <a:lstStyle/>
          <a:p>
            <a:r>
              <a:rPr lang="en-US" sz="2800" dirty="0">
                <a:solidFill>
                  <a:prstClr val="black"/>
                </a:solidFill>
              </a:rPr>
              <a:t>Provide simple, flexible service interface for tenants </a:t>
            </a:r>
            <a:endParaRPr lang="en-US" sz="2800" dirty="0"/>
          </a:p>
          <a:p>
            <a:pPr lvl="1"/>
            <a:r>
              <a:rPr lang="en-US" sz="2800" dirty="0">
                <a:solidFill>
                  <a:prstClr val="black"/>
                </a:solidFill>
              </a:rPr>
              <a:t>Support any protocol or traffic pattern</a:t>
            </a:r>
          </a:p>
          <a:p>
            <a:pPr lvl="1"/>
            <a:r>
              <a:rPr lang="en-US" sz="2800" dirty="0" smtClean="0"/>
              <a:t>Need not specify bandwidth requirements</a:t>
            </a:r>
            <a:endParaRPr lang="en-US" sz="2800" dirty="0"/>
          </a:p>
          <a:p>
            <a:r>
              <a:rPr lang="en-US" sz="2800" dirty="0"/>
              <a:t>Scale to datacenter workloads</a:t>
            </a:r>
          </a:p>
          <a:p>
            <a:pPr lvl="1"/>
            <a:r>
              <a:rPr lang="en-US" sz="2200" dirty="0"/>
              <a:t>O(10^5) VMs and tasks, O(10^4) tenants</a:t>
            </a:r>
          </a:p>
          <a:p>
            <a:pPr lvl="1"/>
            <a:r>
              <a:rPr lang="en-US" sz="2200" dirty="0"/>
              <a:t>O(10^5) new tasks per minute, O(10^3) deployments per day</a:t>
            </a:r>
          </a:p>
          <a:p>
            <a:r>
              <a:rPr lang="en-US" sz="2800" dirty="0"/>
              <a:t>Use network efficiently (e.g., w</a:t>
            </a:r>
            <a:r>
              <a:rPr lang="en-US" dirty="0"/>
              <a:t>ork conserving)</a:t>
            </a:r>
            <a:endParaRPr lang="en-US" sz="700" dirty="0"/>
          </a:p>
          <a:p>
            <a:r>
              <a:rPr lang="en-US" sz="2800" dirty="0"/>
              <a:t>Operate with commodity network </a:t>
            </a:r>
            <a:r>
              <a:rPr lang="en-US" sz="2800" dirty="0" smtClean="0"/>
              <a:t>devices</a:t>
            </a:r>
            <a:endParaRPr lang="en-US" sz="2800" dirty="0"/>
          </a:p>
        </p:txBody>
      </p:sp>
    </p:spTree>
    <p:extLst>
      <p:ext uri="{BB962C8B-B14F-4D97-AF65-F5344CB8AC3E}">
        <p14:creationId xmlns:p14="http://schemas.microsoft.com/office/powerpoint/2010/main" val="396322562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7" name="Group 156"/>
          <p:cNvGrpSpPr/>
          <p:nvPr/>
        </p:nvGrpSpPr>
        <p:grpSpPr>
          <a:xfrm>
            <a:off x="2819400" y="3643086"/>
            <a:ext cx="2424964" cy="688599"/>
            <a:chOff x="1683966" y="2786428"/>
            <a:chExt cx="2424964" cy="688599"/>
          </a:xfrm>
        </p:grpSpPr>
        <p:cxnSp>
          <p:nvCxnSpPr>
            <p:cNvPr id="158" name="Straight Arrow Connector 157"/>
            <p:cNvCxnSpPr/>
            <p:nvPr/>
          </p:nvCxnSpPr>
          <p:spPr>
            <a:xfrm>
              <a:off x="2970139" y="3124200"/>
              <a:ext cx="733649" cy="350827"/>
            </a:xfrm>
            <a:prstGeom prst="straightConnector1">
              <a:avLst/>
            </a:prstGeom>
            <a:ln>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59" name="TextBox 158"/>
            <p:cNvSpPr txBox="1"/>
            <p:nvPr/>
          </p:nvSpPr>
          <p:spPr>
            <a:xfrm>
              <a:off x="3103527" y="2786428"/>
              <a:ext cx="1005403" cy="369332"/>
            </a:xfrm>
            <a:prstGeom prst="rect">
              <a:avLst/>
            </a:prstGeom>
            <a:noFill/>
          </p:spPr>
          <p:txBody>
            <a:bodyPr wrap="none" rtlCol="0">
              <a:spAutoFit/>
            </a:bodyPr>
            <a:lstStyle/>
            <a:p>
              <a:r>
                <a:rPr lang="en-US" dirty="0" smtClean="0">
                  <a:solidFill>
                    <a:prstClr val="black"/>
                  </a:solidFill>
                </a:rPr>
                <a:t>&lt; x Mbps</a:t>
              </a:r>
              <a:endParaRPr lang="en-US" dirty="0">
                <a:solidFill>
                  <a:prstClr val="black"/>
                </a:solidFill>
              </a:endParaRPr>
            </a:p>
          </p:txBody>
        </p:sp>
        <p:sp>
          <p:nvSpPr>
            <p:cNvPr id="160" name="monitor"/>
            <p:cNvSpPr>
              <a:spLocks noEditPoints="1" noChangeArrowheads="1"/>
            </p:cNvSpPr>
            <p:nvPr/>
          </p:nvSpPr>
          <p:spPr bwMode="auto">
            <a:xfrm>
              <a:off x="1683966" y="2834419"/>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grpSp>
      <p:sp>
        <p:nvSpPr>
          <p:cNvPr id="52" name="Content Placeholder 2"/>
          <p:cNvSpPr txBox="1">
            <a:spLocks/>
          </p:cNvSpPr>
          <p:nvPr/>
        </p:nvSpPr>
        <p:spPr>
          <a:xfrm>
            <a:off x="390079" y="609600"/>
            <a:ext cx="5629721" cy="652669"/>
          </a:xfrm>
          <a:prstGeom prst="rect">
            <a:avLst/>
          </a:prstGeom>
        </p:spPr>
        <p:txBody>
          <a:bodyPr>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Clr>
                <a:srgbClr val="D34817"/>
              </a:buClr>
              <a:buNone/>
              <a:tabLst>
                <a:tab pos="338138" algn="l"/>
              </a:tabLst>
            </a:pPr>
            <a:r>
              <a:rPr lang="en-US" sz="3200" dirty="0" smtClean="0">
                <a:solidFill>
                  <a:prstClr val="black"/>
                </a:solidFill>
              </a:rPr>
              <a:t>In-network queuing and rate limiting</a:t>
            </a:r>
          </a:p>
        </p:txBody>
      </p:sp>
      <p:sp>
        <p:nvSpPr>
          <p:cNvPr id="252" name="Title 1"/>
          <p:cNvSpPr txBox="1">
            <a:spLocks/>
          </p:cNvSpPr>
          <p:nvPr/>
        </p:nvSpPr>
        <p:spPr>
          <a:xfrm>
            <a:off x="381000" y="-457200"/>
            <a:ext cx="7772400" cy="1143000"/>
          </a:xfrm>
          <a:prstGeom prst="rect">
            <a:avLst/>
          </a:prstGeom>
        </p:spPr>
        <p:txBody>
          <a:bodyPr bIns="91440" anchor="b" anchorCtr="0">
            <a:normAutofit/>
          </a:bodyPr>
          <a:lstStyle/>
          <a:p>
            <a:pPr>
              <a:spcBef>
                <a:spcPct val="0"/>
              </a:spcBef>
              <a:defRPr/>
            </a:pPr>
            <a:r>
              <a:rPr lang="en-US" sz="3600" dirty="0" smtClean="0">
                <a:solidFill>
                  <a:prstClr val="black"/>
                </a:solidFill>
                <a:latin typeface="Franklin Gothic Book"/>
              </a:rPr>
              <a:t>Existing mechanisms are insufficient</a:t>
            </a:r>
            <a:endParaRPr lang="en-US" sz="3600" dirty="0">
              <a:solidFill>
                <a:prstClr val="black"/>
              </a:solidFill>
              <a:latin typeface="Franklin Gothic Book"/>
            </a:endParaRPr>
          </a:p>
        </p:txBody>
      </p:sp>
      <p:sp>
        <p:nvSpPr>
          <p:cNvPr id="49" name="Content Placeholder 2"/>
          <p:cNvSpPr txBox="1">
            <a:spLocks/>
          </p:cNvSpPr>
          <p:nvPr/>
        </p:nvSpPr>
        <p:spPr>
          <a:xfrm>
            <a:off x="334012" y="2504535"/>
            <a:ext cx="7666988" cy="457200"/>
          </a:xfrm>
          <a:prstGeom prst="rect">
            <a:avLst/>
          </a:prstGeom>
          <a:solidFill>
            <a:schemeClr val="lt1"/>
          </a:solidFill>
          <a:ln>
            <a:solidFill>
              <a:srgbClr val="C00000"/>
            </a:solidFill>
          </a:ln>
          <a:effectLst>
            <a:outerShdw blurRad="50800" dist="38100" dir="2700000" algn="tl" rotWithShape="0">
              <a:prstClr val="black">
                <a:alpha val="40000"/>
              </a:prstClr>
            </a:outerShdw>
          </a:effectLst>
        </p:spPr>
        <p:txBody>
          <a:bodyPr vert="horz" lIns="91440" rIns="0">
            <a:noAutofit/>
          </a:bodyPr>
          <a:lstStyle/>
          <a:p>
            <a:pPr marL="274320" indent="-274320" algn="ctr">
              <a:spcBef>
                <a:spcPts val="580"/>
              </a:spcBef>
              <a:buClr>
                <a:srgbClr val="D34817"/>
              </a:buClr>
              <a:buSzPct val="85000"/>
              <a:defRPr/>
            </a:pPr>
            <a:r>
              <a:rPr lang="en-US" sz="2800" dirty="0" smtClean="0">
                <a:solidFill>
                  <a:prstClr val="black"/>
                </a:solidFill>
              </a:rPr>
              <a:t>Not scalable. Slow, cumbersome to reconfigure switches</a:t>
            </a:r>
          </a:p>
        </p:txBody>
      </p:sp>
      <p:cxnSp>
        <p:nvCxnSpPr>
          <p:cNvPr id="54" name="Straight Arrow Connector 53"/>
          <p:cNvCxnSpPr/>
          <p:nvPr/>
        </p:nvCxnSpPr>
        <p:spPr>
          <a:xfrm>
            <a:off x="1630397" y="4460482"/>
            <a:ext cx="3957255" cy="0"/>
          </a:xfrm>
          <a:prstGeom prst="straightConnector1">
            <a:avLst/>
          </a:prstGeom>
          <a:ln>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57" name="Picture 2"/>
          <p:cNvPicPr>
            <a:picLocks noChangeAspect="1" noChangeArrowheads="1"/>
          </p:cNvPicPr>
          <p:nvPr/>
        </p:nvPicPr>
        <p:blipFill>
          <a:blip r:embed="rId3" cstate="print"/>
          <a:srcRect/>
          <a:stretch>
            <a:fillRect/>
          </a:stretch>
        </p:blipFill>
        <p:spPr bwMode="auto">
          <a:xfrm>
            <a:off x="4572000" y="4228162"/>
            <a:ext cx="1143000" cy="406978"/>
          </a:xfrm>
          <a:prstGeom prst="rect">
            <a:avLst/>
          </a:prstGeom>
          <a:noFill/>
          <a:ln w="9525">
            <a:noFill/>
            <a:miter lim="800000"/>
            <a:headEnd/>
            <a:tailEnd/>
          </a:ln>
          <a:effectLst/>
        </p:spPr>
      </p:pic>
      <p:sp>
        <p:nvSpPr>
          <p:cNvPr id="2" name="TextBox 1"/>
          <p:cNvSpPr txBox="1"/>
          <p:nvPr/>
        </p:nvSpPr>
        <p:spPr>
          <a:xfrm>
            <a:off x="1737797" y="3581400"/>
            <a:ext cx="1005403" cy="369332"/>
          </a:xfrm>
          <a:prstGeom prst="rect">
            <a:avLst/>
          </a:prstGeom>
          <a:noFill/>
        </p:spPr>
        <p:txBody>
          <a:bodyPr wrap="none" rtlCol="0">
            <a:spAutoFit/>
          </a:bodyPr>
          <a:lstStyle/>
          <a:p>
            <a:r>
              <a:rPr lang="en-US" dirty="0" smtClean="0">
                <a:solidFill>
                  <a:prstClr val="black"/>
                </a:solidFill>
              </a:rPr>
              <a:t>&lt; x Mbps</a:t>
            </a:r>
            <a:endParaRPr lang="en-US" dirty="0">
              <a:solidFill>
                <a:prstClr val="black"/>
              </a:solidFill>
            </a:endParaRPr>
          </a:p>
        </p:txBody>
      </p:sp>
      <p:sp>
        <p:nvSpPr>
          <p:cNvPr id="105" name="Content Placeholder 2"/>
          <p:cNvSpPr txBox="1">
            <a:spLocks/>
          </p:cNvSpPr>
          <p:nvPr/>
        </p:nvSpPr>
        <p:spPr>
          <a:xfrm>
            <a:off x="152400" y="4991100"/>
            <a:ext cx="8763000" cy="495300"/>
          </a:xfrm>
          <a:prstGeom prst="rect">
            <a:avLst/>
          </a:prstGeom>
          <a:solidFill>
            <a:schemeClr val="lt1"/>
          </a:solidFill>
          <a:ln>
            <a:solidFill>
              <a:srgbClr val="C00000"/>
            </a:solidFill>
          </a:ln>
          <a:effectLst>
            <a:outerShdw blurRad="50800" dist="38100" dir="2700000" algn="tl" rotWithShape="0">
              <a:prstClr val="black">
                <a:alpha val="40000"/>
              </a:prstClr>
            </a:outerShdw>
          </a:effectLst>
        </p:spPr>
        <p:txBody>
          <a:bodyPr vert="horz" lIns="91440" rIns="0">
            <a:noAutofit/>
          </a:bodyPr>
          <a:lstStyle/>
          <a:p>
            <a:pPr marL="274320" indent="-274320" algn="ctr">
              <a:spcBef>
                <a:spcPts val="580"/>
              </a:spcBef>
              <a:buClr>
                <a:srgbClr val="D34817"/>
              </a:buClr>
              <a:buSzPct val="85000"/>
              <a:defRPr/>
            </a:pPr>
            <a:r>
              <a:rPr lang="en-US" sz="2800" dirty="0" smtClean="0">
                <a:solidFill>
                  <a:prstClr val="black"/>
                </a:solidFill>
              </a:rPr>
              <a:t>Does not provide end-to-end protection; Wasteful in common case</a:t>
            </a:r>
          </a:p>
        </p:txBody>
      </p:sp>
      <p:sp>
        <p:nvSpPr>
          <p:cNvPr id="83" name="Content Placeholder 2"/>
          <p:cNvSpPr txBox="1">
            <a:spLocks/>
          </p:cNvSpPr>
          <p:nvPr/>
        </p:nvSpPr>
        <p:spPr>
          <a:xfrm>
            <a:off x="334012" y="6114081"/>
            <a:ext cx="6981188" cy="457200"/>
          </a:xfrm>
          <a:prstGeom prst="rect">
            <a:avLst/>
          </a:prstGeom>
          <a:solidFill>
            <a:schemeClr val="lt1"/>
          </a:solidFill>
          <a:ln>
            <a:solidFill>
              <a:srgbClr val="C00000"/>
            </a:solidFill>
          </a:ln>
          <a:effectLst>
            <a:outerShdw blurRad="50800" dist="38100" dir="2700000" algn="tl" rotWithShape="0">
              <a:prstClr val="black">
                <a:alpha val="40000"/>
              </a:prstClr>
            </a:outerShdw>
          </a:effectLst>
        </p:spPr>
        <p:txBody>
          <a:bodyPr vert="horz" lIns="91440" rIns="0">
            <a:noAutofit/>
          </a:bodyPr>
          <a:lstStyle/>
          <a:p>
            <a:pPr marL="274320" indent="-274320">
              <a:spcBef>
                <a:spcPts val="580"/>
              </a:spcBef>
              <a:buClr>
                <a:srgbClr val="D34817"/>
              </a:buClr>
              <a:buSzPct val="85000"/>
              <a:defRPr/>
            </a:pPr>
            <a:r>
              <a:rPr lang="en-US" sz="2800" dirty="0" smtClean="0">
                <a:solidFill>
                  <a:prstClr val="black"/>
                </a:solidFill>
              </a:rPr>
              <a:t>Hard to specify. Overhead. Wasteful in common case.</a:t>
            </a:r>
          </a:p>
        </p:txBody>
      </p:sp>
      <p:cxnSp>
        <p:nvCxnSpPr>
          <p:cNvPr id="254" name="Straight Arrow Connector 253"/>
          <p:cNvCxnSpPr/>
          <p:nvPr/>
        </p:nvCxnSpPr>
        <p:spPr>
          <a:xfrm>
            <a:off x="960403" y="2072432"/>
            <a:ext cx="2482138" cy="0"/>
          </a:xfrm>
          <a:prstGeom prst="straightConnector1">
            <a:avLst/>
          </a:prstGeom>
          <a:ln>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grpSp>
        <p:nvGrpSpPr>
          <p:cNvPr id="269" name="Group 59"/>
          <p:cNvGrpSpPr/>
          <p:nvPr/>
        </p:nvGrpSpPr>
        <p:grpSpPr>
          <a:xfrm rot="16200000">
            <a:off x="2289313" y="1238320"/>
            <a:ext cx="119269" cy="278296"/>
            <a:chOff x="457200" y="4724400"/>
            <a:chExt cx="381000" cy="1066800"/>
          </a:xfrm>
        </p:grpSpPr>
        <p:cxnSp>
          <p:nvCxnSpPr>
            <p:cNvPr id="270" name="Straight Connector 269"/>
            <p:cNvCxnSpPr/>
            <p:nvPr/>
          </p:nvCxnSpPr>
          <p:spPr>
            <a:xfrm rot="5400000">
              <a:off x="-76200" y="5257800"/>
              <a:ext cx="1066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5400000">
              <a:off x="304800" y="5257800"/>
              <a:ext cx="1066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rot="10800000">
              <a:off x="457200" y="57912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3" name="Rectangle 272"/>
          <p:cNvSpPr/>
          <p:nvPr/>
        </p:nvSpPr>
        <p:spPr>
          <a:xfrm rot="16200000">
            <a:off x="2384729" y="1357589"/>
            <a:ext cx="119269" cy="397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4" name="Rectangle 273"/>
          <p:cNvSpPr/>
          <p:nvPr/>
        </p:nvSpPr>
        <p:spPr>
          <a:xfrm rot="16200000">
            <a:off x="2333840" y="1357589"/>
            <a:ext cx="119269" cy="397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5" name="Rectangle 274"/>
          <p:cNvSpPr/>
          <p:nvPr/>
        </p:nvSpPr>
        <p:spPr>
          <a:xfrm rot="16200000">
            <a:off x="2282952" y="1357589"/>
            <a:ext cx="119269" cy="397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6" name="Rectangle 275"/>
          <p:cNvSpPr/>
          <p:nvPr/>
        </p:nvSpPr>
        <p:spPr>
          <a:xfrm rot="16200000">
            <a:off x="2232064" y="1357589"/>
            <a:ext cx="119269" cy="397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77" name="Group 59"/>
          <p:cNvGrpSpPr/>
          <p:nvPr/>
        </p:nvGrpSpPr>
        <p:grpSpPr>
          <a:xfrm rot="16200000">
            <a:off x="2289313" y="1506272"/>
            <a:ext cx="119269" cy="278296"/>
            <a:chOff x="457200" y="4724400"/>
            <a:chExt cx="381000" cy="1066800"/>
          </a:xfrm>
        </p:grpSpPr>
        <p:cxnSp>
          <p:nvCxnSpPr>
            <p:cNvPr id="278" name="Straight Connector 277"/>
            <p:cNvCxnSpPr/>
            <p:nvPr/>
          </p:nvCxnSpPr>
          <p:spPr>
            <a:xfrm rot="5400000">
              <a:off x="-76200" y="5257800"/>
              <a:ext cx="1066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rot="5400000">
              <a:off x="304800" y="5257800"/>
              <a:ext cx="1066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rot="10800000">
              <a:off x="457200" y="57912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1" name="Rectangle 280"/>
          <p:cNvSpPr/>
          <p:nvPr/>
        </p:nvSpPr>
        <p:spPr>
          <a:xfrm rot="16200000">
            <a:off x="2384729" y="1625542"/>
            <a:ext cx="119269" cy="39757"/>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2" name="Rectangle 281"/>
          <p:cNvSpPr/>
          <p:nvPr/>
        </p:nvSpPr>
        <p:spPr>
          <a:xfrm rot="16200000">
            <a:off x="2333840" y="1625542"/>
            <a:ext cx="119269" cy="39757"/>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3" name="Rectangle 282"/>
          <p:cNvSpPr/>
          <p:nvPr/>
        </p:nvSpPr>
        <p:spPr>
          <a:xfrm rot="16200000">
            <a:off x="2282952" y="1625542"/>
            <a:ext cx="119269" cy="39757"/>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4" name="Rectangle 283"/>
          <p:cNvSpPr/>
          <p:nvPr/>
        </p:nvSpPr>
        <p:spPr>
          <a:xfrm rot="16200000">
            <a:off x="2232064" y="1625542"/>
            <a:ext cx="119269" cy="39757"/>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85" name="Straight Arrow Connector 284"/>
          <p:cNvCxnSpPr/>
          <p:nvPr/>
        </p:nvCxnSpPr>
        <p:spPr>
          <a:xfrm>
            <a:off x="2488096" y="1366240"/>
            <a:ext cx="238539" cy="166278"/>
          </a:xfrm>
          <a:prstGeom prst="straightConnector1">
            <a:avLst/>
          </a:prstGeom>
          <a:ln>
            <a:solidFill>
              <a:srgbClr val="FFC000"/>
            </a:solidFill>
            <a:tailEnd type="arrow"/>
          </a:ln>
        </p:spPr>
        <p:style>
          <a:lnRef idx="2">
            <a:schemeClr val="dk1"/>
          </a:lnRef>
          <a:fillRef idx="0">
            <a:schemeClr val="dk1"/>
          </a:fillRef>
          <a:effectRef idx="1">
            <a:schemeClr val="dk1"/>
          </a:effectRef>
          <a:fontRef idx="minor">
            <a:schemeClr val="tx1"/>
          </a:fontRef>
        </p:style>
      </p:cxnSp>
      <p:cxnSp>
        <p:nvCxnSpPr>
          <p:cNvPr id="286" name="Straight Arrow Connector 285"/>
          <p:cNvCxnSpPr/>
          <p:nvPr/>
        </p:nvCxnSpPr>
        <p:spPr>
          <a:xfrm flipV="1">
            <a:off x="2488096" y="1532518"/>
            <a:ext cx="238539" cy="109688"/>
          </a:xfrm>
          <a:prstGeom prst="straightConnector1">
            <a:avLst/>
          </a:prstGeom>
          <a:ln w="28575">
            <a:solidFill>
              <a:srgbClr val="FF0000"/>
            </a:solidFill>
            <a:tailEnd type="arrow"/>
          </a:ln>
        </p:spPr>
        <p:style>
          <a:lnRef idx="2">
            <a:schemeClr val="dk1"/>
          </a:lnRef>
          <a:fillRef idx="0">
            <a:schemeClr val="dk1"/>
          </a:fillRef>
          <a:effectRef idx="1">
            <a:schemeClr val="dk1"/>
          </a:effectRef>
          <a:fontRef idx="minor">
            <a:schemeClr val="tx1"/>
          </a:fontRef>
        </p:style>
      </p:cxnSp>
      <p:grpSp>
        <p:nvGrpSpPr>
          <p:cNvPr id="287" name="Group 59"/>
          <p:cNvGrpSpPr/>
          <p:nvPr/>
        </p:nvGrpSpPr>
        <p:grpSpPr>
          <a:xfrm rot="16200000">
            <a:off x="2885661" y="1361958"/>
            <a:ext cx="119269" cy="357809"/>
            <a:chOff x="457200" y="4724400"/>
            <a:chExt cx="381000" cy="1066800"/>
          </a:xfrm>
        </p:grpSpPr>
        <p:cxnSp>
          <p:nvCxnSpPr>
            <p:cNvPr id="288" name="Straight Connector 287"/>
            <p:cNvCxnSpPr/>
            <p:nvPr/>
          </p:nvCxnSpPr>
          <p:spPr>
            <a:xfrm rot="5400000">
              <a:off x="-76200" y="5257800"/>
              <a:ext cx="1066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5400000">
              <a:off x="304800" y="5257800"/>
              <a:ext cx="1066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rot="10800000">
              <a:off x="457200" y="57912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1" name="Rectangle 290"/>
          <p:cNvSpPr/>
          <p:nvPr/>
        </p:nvSpPr>
        <p:spPr>
          <a:xfrm rot="16200000">
            <a:off x="3024014" y="1520984"/>
            <a:ext cx="119269" cy="397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2" name="Rectangle 291"/>
          <p:cNvSpPr/>
          <p:nvPr/>
        </p:nvSpPr>
        <p:spPr>
          <a:xfrm rot="16200000">
            <a:off x="2974079" y="1520984"/>
            <a:ext cx="119269" cy="39757"/>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3" name="Rectangle 292"/>
          <p:cNvSpPr/>
          <p:nvPr/>
        </p:nvSpPr>
        <p:spPr>
          <a:xfrm rot="16200000">
            <a:off x="2924145" y="1520984"/>
            <a:ext cx="119269" cy="39757"/>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4" name="Rectangle 293"/>
          <p:cNvSpPr/>
          <p:nvPr/>
        </p:nvSpPr>
        <p:spPr>
          <a:xfrm rot="16200000">
            <a:off x="2874211" y="1520984"/>
            <a:ext cx="119269" cy="39757"/>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5" name="Rectangle 294"/>
          <p:cNvSpPr/>
          <p:nvPr/>
        </p:nvSpPr>
        <p:spPr>
          <a:xfrm rot="16200000">
            <a:off x="2824277" y="1520985"/>
            <a:ext cx="119269" cy="39757"/>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6" name="Rectangle 295"/>
          <p:cNvSpPr/>
          <p:nvPr/>
        </p:nvSpPr>
        <p:spPr>
          <a:xfrm rot="16200000">
            <a:off x="2774343" y="1520985"/>
            <a:ext cx="119269" cy="397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6" name="monitor"/>
          <p:cNvSpPr>
            <a:spLocks noEditPoints="1" noChangeArrowheads="1"/>
          </p:cNvSpPr>
          <p:nvPr/>
        </p:nvSpPr>
        <p:spPr bwMode="auto">
          <a:xfrm>
            <a:off x="334013" y="3739089"/>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sp>
        <p:nvSpPr>
          <p:cNvPr id="121" name="monitor"/>
          <p:cNvSpPr>
            <a:spLocks noEditPoints="1" noChangeArrowheads="1"/>
          </p:cNvSpPr>
          <p:nvPr/>
        </p:nvSpPr>
        <p:spPr bwMode="auto">
          <a:xfrm>
            <a:off x="334812" y="4297212"/>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0000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sp>
        <p:nvSpPr>
          <p:cNvPr id="123" name="monitor"/>
          <p:cNvSpPr>
            <a:spLocks noEditPoints="1" noChangeArrowheads="1"/>
          </p:cNvSpPr>
          <p:nvPr/>
        </p:nvSpPr>
        <p:spPr bwMode="auto">
          <a:xfrm>
            <a:off x="475500" y="1791137"/>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0000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a:t>  </a:t>
            </a:r>
          </a:p>
        </p:txBody>
      </p:sp>
      <p:pic>
        <p:nvPicPr>
          <p:cNvPr id="256" name="Picture 2"/>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1600200" y="1849027"/>
            <a:ext cx="1143000" cy="406978"/>
          </a:xfrm>
          <a:prstGeom prst="rect">
            <a:avLst/>
          </a:prstGeom>
          <a:noFill/>
          <a:ln w="9525">
            <a:noFill/>
            <a:miter lim="800000"/>
            <a:headEnd/>
            <a:tailEnd/>
          </a:ln>
          <a:effectLst/>
        </p:spPr>
      </p:pic>
      <p:cxnSp>
        <p:nvCxnSpPr>
          <p:cNvPr id="132" name="Straight Arrow Connector 131"/>
          <p:cNvCxnSpPr/>
          <p:nvPr/>
        </p:nvCxnSpPr>
        <p:spPr>
          <a:xfrm>
            <a:off x="1630397" y="3932501"/>
            <a:ext cx="808003" cy="410899"/>
          </a:xfrm>
          <a:prstGeom prst="straightConnector1">
            <a:avLst/>
          </a:prstGeom>
          <a:ln>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56" name="Picture 2"/>
          <p:cNvPicPr>
            <a:picLocks noChangeAspect="1" noChangeArrowheads="1"/>
          </p:cNvPicPr>
          <p:nvPr/>
        </p:nvPicPr>
        <p:blipFill>
          <a:blip r:embed="rId3" cstate="print"/>
          <a:srcRect/>
          <a:stretch>
            <a:fillRect/>
          </a:stretch>
        </p:blipFill>
        <p:spPr bwMode="auto">
          <a:xfrm>
            <a:off x="2209800" y="4228162"/>
            <a:ext cx="1143000" cy="406978"/>
          </a:xfrm>
          <a:prstGeom prst="rect">
            <a:avLst/>
          </a:prstGeom>
          <a:noFill/>
          <a:ln w="9525">
            <a:noFill/>
            <a:miter lim="800000"/>
            <a:headEnd/>
            <a:tailEnd/>
          </a:ln>
          <a:effectLst/>
        </p:spPr>
      </p:pic>
      <p:cxnSp>
        <p:nvCxnSpPr>
          <p:cNvPr id="135" name="Straight Arrow Connector 134"/>
          <p:cNvCxnSpPr/>
          <p:nvPr/>
        </p:nvCxnSpPr>
        <p:spPr>
          <a:xfrm>
            <a:off x="990600" y="1576606"/>
            <a:ext cx="733649" cy="350827"/>
          </a:xfrm>
          <a:prstGeom prst="straightConnector1">
            <a:avLst/>
          </a:prstGeom>
          <a:ln>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24" name="monitor"/>
          <p:cNvSpPr>
            <a:spLocks noEditPoints="1" noChangeArrowheads="1"/>
          </p:cNvSpPr>
          <p:nvPr/>
        </p:nvSpPr>
        <p:spPr bwMode="auto">
          <a:xfrm>
            <a:off x="487212" y="1271645"/>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a:t>  </a:t>
            </a:r>
          </a:p>
        </p:txBody>
      </p:sp>
      <p:sp>
        <p:nvSpPr>
          <p:cNvPr id="137" name="monitor"/>
          <p:cNvSpPr>
            <a:spLocks noEditPoints="1" noChangeArrowheads="1"/>
          </p:cNvSpPr>
          <p:nvPr/>
        </p:nvSpPr>
        <p:spPr bwMode="auto">
          <a:xfrm>
            <a:off x="3276600" y="1775033"/>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0000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a:t>  </a:t>
            </a:r>
          </a:p>
        </p:txBody>
      </p:sp>
      <p:sp>
        <p:nvSpPr>
          <p:cNvPr id="138" name="monitor"/>
          <p:cNvSpPr>
            <a:spLocks noEditPoints="1" noChangeArrowheads="1"/>
          </p:cNvSpPr>
          <p:nvPr/>
        </p:nvSpPr>
        <p:spPr bwMode="auto">
          <a:xfrm>
            <a:off x="6278412" y="4221012"/>
            <a:ext cx="503388" cy="5033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0000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a:t>  </a:t>
            </a:r>
          </a:p>
        </p:txBody>
      </p:sp>
      <p:sp>
        <p:nvSpPr>
          <p:cNvPr id="139" name="Right Arrow 138"/>
          <p:cNvSpPr/>
          <p:nvPr/>
        </p:nvSpPr>
        <p:spPr>
          <a:xfrm rot="1557510">
            <a:off x="1084649" y="1342743"/>
            <a:ext cx="1031469" cy="515509"/>
          </a:xfrm>
          <a:prstGeom prst="rightArrow">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40" name="Right Arrow 139"/>
          <p:cNvSpPr/>
          <p:nvPr/>
        </p:nvSpPr>
        <p:spPr>
          <a:xfrm>
            <a:off x="1190090" y="2132939"/>
            <a:ext cx="534160" cy="251694"/>
          </a:xfrm>
          <a:prstGeom prst="rightArrow">
            <a:avLst/>
          </a:prstGeom>
          <a:solidFill>
            <a:srgbClr val="0000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41" name="Right Arrow 140"/>
          <p:cNvSpPr/>
          <p:nvPr/>
        </p:nvSpPr>
        <p:spPr>
          <a:xfrm>
            <a:off x="2438401" y="1698833"/>
            <a:ext cx="791269" cy="241157"/>
          </a:xfrm>
          <a:prstGeom prst="rightArrow">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45" name="Right Arrow 144"/>
          <p:cNvSpPr/>
          <p:nvPr/>
        </p:nvSpPr>
        <p:spPr>
          <a:xfrm>
            <a:off x="5257800" y="4506666"/>
            <a:ext cx="831273" cy="241157"/>
          </a:xfrm>
          <a:prstGeom prst="rightArrow">
            <a:avLst/>
          </a:prstGeom>
          <a:solidFill>
            <a:srgbClr val="0000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 name="Right Arrow 147"/>
          <p:cNvSpPr/>
          <p:nvPr/>
        </p:nvSpPr>
        <p:spPr>
          <a:xfrm>
            <a:off x="3429000" y="4260921"/>
            <a:ext cx="1093593" cy="241157"/>
          </a:xfrm>
          <a:prstGeom prst="rightArrow">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50" name="Right Arrow 149"/>
          <p:cNvSpPr/>
          <p:nvPr/>
        </p:nvSpPr>
        <p:spPr>
          <a:xfrm>
            <a:off x="5257800" y="4254643"/>
            <a:ext cx="831273" cy="241157"/>
          </a:xfrm>
          <a:prstGeom prst="rightArrow">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51" name="Right Arrow 150"/>
          <p:cNvSpPr/>
          <p:nvPr/>
        </p:nvSpPr>
        <p:spPr>
          <a:xfrm>
            <a:off x="3429000" y="4495800"/>
            <a:ext cx="1099955" cy="241157"/>
          </a:xfrm>
          <a:prstGeom prst="rightArrow">
            <a:avLst/>
          </a:prstGeom>
          <a:solidFill>
            <a:srgbClr val="0000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 name="Right Arrow 152"/>
          <p:cNvSpPr/>
          <p:nvPr/>
        </p:nvSpPr>
        <p:spPr>
          <a:xfrm>
            <a:off x="2438400" y="2132837"/>
            <a:ext cx="791270" cy="251694"/>
          </a:xfrm>
          <a:prstGeom prst="rightArrow">
            <a:avLst/>
          </a:prstGeom>
          <a:solidFill>
            <a:srgbClr val="0000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55" name="Content Placeholder 2"/>
          <p:cNvSpPr txBox="1">
            <a:spLocks/>
          </p:cNvSpPr>
          <p:nvPr/>
        </p:nvSpPr>
        <p:spPr>
          <a:xfrm>
            <a:off x="390079" y="2971800"/>
            <a:ext cx="3185955" cy="548569"/>
          </a:xfrm>
          <a:prstGeom prst="rect">
            <a:avLst/>
          </a:prstGeom>
        </p:spPr>
        <p:txBody>
          <a:bodyPr>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Clr>
                <a:srgbClr val="D34817"/>
              </a:buClr>
              <a:buNone/>
              <a:tabLst>
                <a:tab pos="338138" algn="l"/>
              </a:tabLst>
            </a:pPr>
            <a:r>
              <a:rPr lang="en-US" sz="3200" dirty="0" smtClean="0">
                <a:solidFill>
                  <a:prstClr val="black"/>
                </a:solidFill>
              </a:rPr>
              <a:t>End host rate limits</a:t>
            </a:r>
          </a:p>
        </p:txBody>
      </p:sp>
      <p:sp>
        <p:nvSpPr>
          <p:cNvPr id="156" name="Content Placeholder 2"/>
          <p:cNvSpPr txBox="1">
            <a:spLocks/>
          </p:cNvSpPr>
          <p:nvPr/>
        </p:nvSpPr>
        <p:spPr>
          <a:xfrm>
            <a:off x="390079" y="5562600"/>
            <a:ext cx="2400648" cy="531023"/>
          </a:xfrm>
          <a:prstGeom prst="rect">
            <a:avLst/>
          </a:prstGeom>
        </p:spPr>
        <p:txBody>
          <a:bodyPr>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Clr>
                <a:srgbClr val="D34817"/>
              </a:buClr>
              <a:buNone/>
              <a:tabLst>
                <a:tab pos="338138" algn="l"/>
              </a:tabLst>
            </a:pPr>
            <a:r>
              <a:rPr lang="en-US" sz="3200" dirty="0" smtClean="0">
                <a:solidFill>
                  <a:prstClr val="black"/>
                </a:solidFill>
              </a:rPr>
              <a:t>Reservations</a:t>
            </a:r>
          </a:p>
        </p:txBody>
      </p:sp>
      <p:grpSp>
        <p:nvGrpSpPr>
          <p:cNvPr id="224" name="Group 223"/>
          <p:cNvGrpSpPr/>
          <p:nvPr/>
        </p:nvGrpSpPr>
        <p:grpSpPr>
          <a:xfrm>
            <a:off x="1307068" y="3762340"/>
            <a:ext cx="369332" cy="984605"/>
            <a:chOff x="990601" y="3609940"/>
            <a:chExt cx="369332" cy="984605"/>
          </a:xfrm>
        </p:grpSpPr>
        <p:sp>
          <p:nvSpPr>
            <p:cNvPr id="167" name="Rectangle 166"/>
            <p:cNvSpPr/>
            <p:nvPr/>
          </p:nvSpPr>
          <p:spPr>
            <a:xfrm>
              <a:off x="1014186" y="3609940"/>
              <a:ext cx="311142" cy="984605"/>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t" anchorCtr="0"/>
            <a:lstStyle/>
            <a:p>
              <a:endParaRPr lang="en-US" sz="2000" b="1" dirty="0">
                <a:solidFill>
                  <a:schemeClr val="tx1"/>
                </a:solidFill>
              </a:endParaRPr>
            </a:p>
          </p:txBody>
        </p:sp>
        <p:sp>
          <p:nvSpPr>
            <p:cNvPr id="31" name="Rectangle 30"/>
            <p:cNvSpPr/>
            <p:nvPr/>
          </p:nvSpPr>
          <p:spPr>
            <a:xfrm rot="16200000">
              <a:off x="922633" y="3941566"/>
              <a:ext cx="505267" cy="369332"/>
            </a:xfrm>
            <a:prstGeom prst="rect">
              <a:avLst/>
            </a:prstGeom>
          </p:spPr>
          <p:txBody>
            <a:bodyPr wrap="none">
              <a:spAutoFit/>
            </a:bodyPr>
            <a:lstStyle/>
            <a:p>
              <a:r>
                <a:rPr lang="en-US" b="1" dirty="0" smtClean="0"/>
                <a:t>HV</a:t>
              </a:r>
              <a:endParaRPr lang="en-US" dirty="0"/>
            </a:p>
          </p:txBody>
        </p:sp>
      </p:grpSp>
      <p:grpSp>
        <p:nvGrpSpPr>
          <p:cNvPr id="225" name="Group 224"/>
          <p:cNvGrpSpPr/>
          <p:nvPr/>
        </p:nvGrpSpPr>
        <p:grpSpPr>
          <a:xfrm>
            <a:off x="3733800" y="3611304"/>
            <a:ext cx="369332" cy="555784"/>
            <a:chOff x="3168135" y="3458904"/>
            <a:chExt cx="369332" cy="555784"/>
          </a:xfrm>
        </p:grpSpPr>
        <p:sp>
          <p:nvSpPr>
            <p:cNvPr id="168" name="Rectangle 167"/>
            <p:cNvSpPr/>
            <p:nvPr/>
          </p:nvSpPr>
          <p:spPr>
            <a:xfrm>
              <a:off x="3197229" y="3458904"/>
              <a:ext cx="311142" cy="555784"/>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t" anchorCtr="0"/>
            <a:lstStyle/>
            <a:p>
              <a:endParaRPr lang="en-US" sz="2000" b="1" dirty="0">
                <a:solidFill>
                  <a:schemeClr val="tx1"/>
                </a:solidFill>
              </a:endParaRPr>
            </a:p>
          </p:txBody>
        </p:sp>
        <p:sp>
          <p:nvSpPr>
            <p:cNvPr id="166" name="Rectangle 165"/>
            <p:cNvSpPr/>
            <p:nvPr/>
          </p:nvSpPr>
          <p:spPr>
            <a:xfrm rot="16200000">
              <a:off x="3100167" y="3528765"/>
              <a:ext cx="505267" cy="369332"/>
            </a:xfrm>
            <a:prstGeom prst="rect">
              <a:avLst/>
            </a:prstGeom>
          </p:spPr>
          <p:txBody>
            <a:bodyPr wrap="none">
              <a:spAutoFit/>
            </a:bodyPr>
            <a:lstStyle/>
            <a:p>
              <a:r>
                <a:rPr lang="en-US" b="1" dirty="0" smtClean="0"/>
                <a:t>HV</a:t>
              </a:r>
              <a:endParaRPr lang="en-US" dirty="0"/>
            </a:p>
          </p:txBody>
        </p:sp>
      </p:grpSp>
      <p:grpSp>
        <p:nvGrpSpPr>
          <p:cNvPr id="227" name="Group 226"/>
          <p:cNvGrpSpPr/>
          <p:nvPr/>
        </p:nvGrpSpPr>
        <p:grpSpPr>
          <a:xfrm>
            <a:off x="932066" y="3716477"/>
            <a:ext cx="1491079" cy="515509"/>
            <a:chOff x="932066" y="3564077"/>
            <a:chExt cx="1491079" cy="515509"/>
          </a:xfrm>
        </p:grpSpPr>
        <p:sp>
          <p:nvSpPr>
            <p:cNvPr id="143" name="Right Arrow 142"/>
            <p:cNvSpPr/>
            <p:nvPr/>
          </p:nvSpPr>
          <p:spPr>
            <a:xfrm rot="1701195">
              <a:off x="1722785" y="3733238"/>
              <a:ext cx="700360" cy="241157"/>
            </a:xfrm>
            <a:prstGeom prst="rightArrow">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71" name="Right Arrow 170"/>
            <p:cNvSpPr/>
            <p:nvPr/>
          </p:nvSpPr>
          <p:spPr>
            <a:xfrm>
              <a:off x="932066" y="3564077"/>
              <a:ext cx="375001" cy="515509"/>
            </a:xfrm>
            <a:prstGeom prst="rightArrow">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nvGrpSpPr>
          <p:cNvPr id="228" name="Group 227"/>
          <p:cNvGrpSpPr/>
          <p:nvPr/>
        </p:nvGrpSpPr>
        <p:grpSpPr>
          <a:xfrm>
            <a:off x="932066" y="4495800"/>
            <a:ext cx="1401783" cy="245744"/>
            <a:chOff x="932066" y="4343400"/>
            <a:chExt cx="1401783" cy="245744"/>
          </a:xfrm>
          <a:solidFill>
            <a:srgbClr val="000099"/>
          </a:solidFill>
        </p:grpSpPr>
        <p:sp>
          <p:nvSpPr>
            <p:cNvPr id="147" name="Right Arrow 146"/>
            <p:cNvSpPr/>
            <p:nvPr/>
          </p:nvSpPr>
          <p:spPr>
            <a:xfrm>
              <a:off x="1707530" y="4347987"/>
              <a:ext cx="626319" cy="241157"/>
            </a:xfrm>
            <a:prstGeom prst="rightArrow">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2" name="Right Arrow 171"/>
            <p:cNvSpPr/>
            <p:nvPr/>
          </p:nvSpPr>
          <p:spPr>
            <a:xfrm>
              <a:off x="932066" y="4343400"/>
              <a:ext cx="398588" cy="241157"/>
            </a:xfrm>
            <a:prstGeom prst="rightArrow">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26" name="Group 225"/>
          <p:cNvGrpSpPr/>
          <p:nvPr/>
        </p:nvGrpSpPr>
        <p:grpSpPr>
          <a:xfrm>
            <a:off x="3387374" y="3676650"/>
            <a:ext cx="1491253" cy="515509"/>
            <a:chOff x="3387374" y="3524250"/>
            <a:chExt cx="1491253" cy="515509"/>
          </a:xfrm>
        </p:grpSpPr>
        <p:sp>
          <p:nvSpPr>
            <p:cNvPr id="161" name="Right Arrow 160"/>
            <p:cNvSpPr/>
            <p:nvPr/>
          </p:nvSpPr>
          <p:spPr>
            <a:xfrm rot="1570450">
              <a:off x="4178267" y="3756978"/>
              <a:ext cx="700360" cy="241157"/>
            </a:xfrm>
            <a:prstGeom prst="rightArrow">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73" name="Right Arrow 172"/>
            <p:cNvSpPr/>
            <p:nvPr/>
          </p:nvSpPr>
          <p:spPr>
            <a:xfrm>
              <a:off x="3387374" y="3524250"/>
              <a:ext cx="375001" cy="515509"/>
            </a:xfrm>
            <a:prstGeom prst="rightArrow">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sp>
        <p:nvSpPr>
          <p:cNvPr id="149" name="Right Arrow 148"/>
          <p:cNvSpPr/>
          <p:nvPr/>
        </p:nvSpPr>
        <p:spPr>
          <a:xfrm>
            <a:off x="5261255" y="4114800"/>
            <a:ext cx="900367" cy="516943"/>
          </a:xfrm>
          <a:prstGeom prst="rightArrow">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29" name="Rectangle 228"/>
          <p:cNvSpPr/>
          <p:nvPr/>
        </p:nvSpPr>
        <p:spPr>
          <a:xfrm>
            <a:off x="-152400" y="3581400"/>
            <a:ext cx="9601200" cy="135643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693760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29"/>
                                        </p:tgtEl>
                                      </p:cBhvr>
                                    </p:animEffect>
                                    <p:set>
                                      <p:cBhvr>
                                        <p:cTn id="12" dur="1" fill="hold">
                                          <p:stCondLst>
                                            <p:cond delay="499"/>
                                          </p:stCondLst>
                                        </p:cTn>
                                        <p:tgtEl>
                                          <p:spTgt spid="22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fade">
                                      <p:cBhvr>
                                        <p:cTn id="17" dur="500"/>
                                        <p:tgtEl>
                                          <p:spTgt spid="10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7"/>
                                        </p:tgtEl>
                                        <p:attrNameLst>
                                          <p:attrName>style.visibility</p:attrName>
                                        </p:attrNameLst>
                                      </p:cBhvr>
                                      <p:to>
                                        <p:strVal val="visible"/>
                                      </p:to>
                                    </p:set>
                                    <p:animEffect transition="in" filter="fade">
                                      <p:cBhvr>
                                        <p:cTn id="22" dur="500"/>
                                        <p:tgtEl>
                                          <p:spTgt spid="157"/>
                                        </p:tgtEl>
                                      </p:cBhvr>
                                    </p:animEffect>
                                  </p:childTnLst>
                                </p:cTn>
                              </p:par>
                              <p:par>
                                <p:cTn id="23" presetID="10" presetClass="entr" presetSubtype="0" fill="hold" nodeType="withEffect">
                                  <p:stCondLst>
                                    <p:cond delay="0"/>
                                  </p:stCondLst>
                                  <p:childTnLst>
                                    <p:set>
                                      <p:cBhvr>
                                        <p:cTn id="24" dur="1" fill="hold">
                                          <p:stCondLst>
                                            <p:cond delay="0"/>
                                          </p:stCondLst>
                                        </p:cTn>
                                        <p:tgtEl>
                                          <p:spTgt spid="225"/>
                                        </p:tgtEl>
                                        <p:attrNameLst>
                                          <p:attrName>style.visibility</p:attrName>
                                        </p:attrNameLst>
                                      </p:cBhvr>
                                      <p:to>
                                        <p:strVal val="visible"/>
                                      </p:to>
                                    </p:set>
                                    <p:animEffect transition="in" filter="fade">
                                      <p:cBhvr>
                                        <p:cTn id="25" dur="500"/>
                                        <p:tgtEl>
                                          <p:spTgt spid="225"/>
                                        </p:tgtEl>
                                      </p:cBhvr>
                                    </p:animEffect>
                                  </p:childTnLst>
                                </p:cTn>
                              </p:par>
                              <p:par>
                                <p:cTn id="26" presetID="10" presetClass="entr" presetSubtype="0" fill="hold" nodeType="withEffect">
                                  <p:stCondLst>
                                    <p:cond delay="0"/>
                                  </p:stCondLst>
                                  <p:childTnLst>
                                    <p:set>
                                      <p:cBhvr>
                                        <p:cTn id="27" dur="1" fill="hold">
                                          <p:stCondLst>
                                            <p:cond delay="0"/>
                                          </p:stCondLst>
                                        </p:cTn>
                                        <p:tgtEl>
                                          <p:spTgt spid="226"/>
                                        </p:tgtEl>
                                        <p:attrNameLst>
                                          <p:attrName>style.visibility</p:attrName>
                                        </p:attrNameLst>
                                      </p:cBhvr>
                                      <p:to>
                                        <p:strVal val="visible"/>
                                      </p:to>
                                    </p:set>
                                    <p:animEffect transition="in" filter="fade">
                                      <p:cBhvr>
                                        <p:cTn id="28" dur="500"/>
                                        <p:tgtEl>
                                          <p:spTgt spid="226"/>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49"/>
                                        </p:tgtEl>
                                        <p:attrNameLst>
                                          <p:attrName>style.visibility</p:attrName>
                                        </p:attrNameLst>
                                      </p:cBhvr>
                                      <p:to>
                                        <p:strVal val="visible"/>
                                      </p:to>
                                    </p:set>
                                    <p:animEffect transition="in" filter="fade">
                                      <p:cBhvr>
                                        <p:cTn id="32" dur="500"/>
                                        <p:tgtEl>
                                          <p:spTgt spid="149"/>
                                        </p:tgtEl>
                                      </p:cBhvr>
                                    </p:animEffect>
                                  </p:childTnLst>
                                </p:cTn>
                              </p:par>
                              <p:par>
                                <p:cTn id="33" presetID="10" presetClass="exit" presetSubtype="0" fill="hold" grpId="0" nodeType="withEffect">
                                  <p:stCondLst>
                                    <p:cond delay="0"/>
                                  </p:stCondLst>
                                  <p:childTnLst>
                                    <p:animEffect transition="out" filter="fade">
                                      <p:cBhvr>
                                        <p:cTn id="34" dur="500"/>
                                        <p:tgtEl>
                                          <p:spTgt spid="145"/>
                                        </p:tgtEl>
                                      </p:cBhvr>
                                    </p:animEffect>
                                    <p:set>
                                      <p:cBhvr>
                                        <p:cTn id="35" dur="1" fill="hold">
                                          <p:stCondLst>
                                            <p:cond delay="499"/>
                                          </p:stCondLst>
                                        </p:cTn>
                                        <p:tgtEl>
                                          <p:spTgt spid="14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5" grpId="0" animBg="1"/>
      <p:bldP spid="83" grpId="0" animBg="1"/>
      <p:bldP spid="145" grpId="0" animBg="1"/>
      <p:bldP spid="149" grpId="0" animBg="1"/>
      <p:bldP spid="2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1143000"/>
          </a:xfrm>
        </p:spPr>
        <p:txBody>
          <a:bodyPr>
            <a:normAutofit/>
          </a:bodyPr>
          <a:lstStyle/>
          <a:p>
            <a:r>
              <a:rPr lang="en-US" dirty="0" smtClean="0"/>
              <a:t>Basic ideas in Seawall</a:t>
            </a:r>
            <a:endParaRPr lang="en-US" dirty="0"/>
          </a:p>
        </p:txBody>
      </p:sp>
      <p:sp>
        <p:nvSpPr>
          <p:cNvPr id="4" name="Content Placeholder 3"/>
          <p:cNvSpPr>
            <a:spLocks noGrp="1"/>
          </p:cNvSpPr>
          <p:nvPr>
            <p:ph sz="quarter" idx="1"/>
          </p:nvPr>
        </p:nvSpPr>
        <p:spPr>
          <a:xfrm>
            <a:off x="381000" y="1447800"/>
            <a:ext cx="8534400" cy="5105400"/>
          </a:xfrm>
        </p:spPr>
        <p:txBody>
          <a:bodyPr>
            <a:normAutofit/>
          </a:bodyPr>
          <a:lstStyle/>
          <a:p>
            <a:r>
              <a:rPr lang="en-US" sz="2800" dirty="0" smtClean="0"/>
              <a:t>Leverage </a:t>
            </a:r>
            <a:r>
              <a:rPr lang="en-US" sz="2800" dirty="0"/>
              <a:t>congestion control </a:t>
            </a:r>
            <a:r>
              <a:rPr lang="en-US" sz="2800" dirty="0" smtClean="0"/>
              <a:t>loops to </a:t>
            </a:r>
            <a:r>
              <a:rPr lang="en-US" sz="2800" dirty="0">
                <a:solidFill>
                  <a:srgbClr val="C00000"/>
                </a:solidFill>
              </a:rPr>
              <a:t>adapt </a:t>
            </a:r>
            <a:r>
              <a:rPr lang="en-US" sz="2800" dirty="0" smtClean="0">
                <a:solidFill>
                  <a:srgbClr val="C00000"/>
                </a:solidFill>
              </a:rPr>
              <a:t>network allocation</a:t>
            </a:r>
          </a:p>
          <a:p>
            <a:pPr lvl="1">
              <a:spcBef>
                <a:spcPts val="0"/>
              </a:spcBef>
            </a:pPr>
            <a:r>
              <a:rPr lang="en-US" sz="2800" dirty="0" smtClean="0"/>
              <a:t>Utilizes network efficiently</a:t>
            </a:r>
          </a:p>
          <a:p>
            <a:pPr lvl="1">
              <a:spcBef>
                <a:spcPts val="0"/>
              </a:spcBef>
            </a:pPr>
            <a:r>
              <a:rPr lang="en-US" sz="2800" dirty="0" smtClean="0"/>
              <a:t>Can control allocations based on policy</a:t>
            </a:r>
          </a:p>
          <a:p>
            <a:pPr lvl="1">
              <a:spcBef>
                <a:spcPts val="0"/>
              </a:spcBef>
            </a:pPr>
            <a:r>
              <a:rPr lang="en-US" sz="2800" dirty="0" smtClean="0"/>
              <a:t>Needs no central coordination</a:t>
            </a:r>
            <a:br>
              <a:rPr lang="en-US" sz="2800" dirty="0" smtClean="0"/>
            </a:br>
            <a:endParaRPr lang="en-US" sz="900" dirty="0" smtClean="0"/>
          </a:p>
          <a:p>
            <a:r>
              <a:rPr lang="en-US" sz="2800" dirty="0" smtClean="0"/>
              <a:t>Implemented in the hypervisor to enforce policy</a:t>
            </a:r>
            <a:endParaRPr lang="en-US" sz="2800" dirty="0"/>
          </a:p>
          <a:p>
            <a:pPr lvl="1"/>
            <a:r>
              <a:rPr lang="en-US" sz="2800" dirty="0" smtClean="0">
                <a:solidFill>
                  <a:srgbClr val="C00000"/>
                </a:solidFill>
              </a:rPr>
              <a:t>Isolated</a:t>
            </a:r>
            <a:r>
              <a:rPr lang="en-US" sz="2800" dirty="0" smtClean="0"/>
              <a:t> from tenant code</a:t>
            </a:r>
          </a:p>
          <a:p>
            <a:pPr lvl="1"/>
            <a:r>
              <a:rPr lang="en-US" sz="2800" dirty="0"/>
              <a:t>Avoids </a:t>
            </a:r>
            <a:r>
              <a:rPr lang="en-US" sz="2800" dirty="0">
                <a:solidFill>
                  <a:srgbClr val="C00000"/>
                </a:solidFill>
              </a:rPr>
              <a:t>scalability</a:t>
            </a:r>
            <a:r>
              <a:rPr lang="en-US" sz="2800" dirty="0"/>
              <a:t>, </a:t>
            </a:r>
            <a:r>
              <a:rPr lang="en-US" sz="2800" dirty="0">
                <a:solidFill>
                  <a:srgbClr val="C00000"/>
                </a:solidFill>
              </a:rPr>
              <a:t>churn</a:t>
            </a:r>
            <a:r>
              <a:rPr lang="en-US" sz="2800" dirty="0"/>
              <a:t>, and </a:t>
            </a:r>
            <a:r>
              <a:rPr lang="en-US" sz="2800" dirty="0" smtClean="0">
                <a:solidFill>
                  <a:srgbClr val="C00000"/>
                </a:solidFill>
              </a:rPr>
              <a:t>reconfiguration </a:t>
            </a:r>
            <a:r>
              <a:rPr lang="en-US" sz="2800" dirty="0" smtClean="0"/>
              <a:t>limitations </a:t>
            </a:r>
            <a:r>
              <a:rPr lang="en-US" sz="2800" dirty="0"/>
              <a:t>of hardware</a:t>
            </a:r>
          </a:p>
        </p:txBody>
      </p:sp>
    </p:spTree>
    <p:custDataLst>
      <p:tags r:id="rId1"/>
    </p:custDataLst>
  </p:cSld>
  <p:clrMapOvr>
    <a:masterClrMapping/>
  </p:clrMapOvr>
  <p:transition spd="slow" advTm="62335">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152400"/>
            <a:ext cx="8534400" cy="1143000"/>
          </a:xfrm>
        </p:spPr>
        <p:txBody>
          <a:bodyPr>
            <a:noAutofit/>
          </a:bodyPr>
          <a:lstStyle/>
          <a:p>
            <a:r>
              <a:rPr lang="en-US" dirty="0" smtClean="0"/>
              <a:t>Weights: Simple, flexible service model</a:t>
            </a:r>
            <a:endParaRPr lang="en-US" dirty="0"/>
          </a:p>
        </p:txBody>
      </p:sp>
      <p:sp>
        <p:nvSpPr>
          <p:cNvPr id="3" name="Content Placeholder 2"/>
          <p:cNvSpPr>
            <a:spLocks noGrp="1"/>
          </p:cNvSpPr>
          <p:nvPr>
            <p:ph sz="quarter" idx="1"/>
          </p:nvPr>
        </p:nvSpPr>
        <p:spPr>
          <a:xfrm>
            <a:off x="381000" y="3124200"/>
            <a:ext cx="7772400" cy="1601574"/>
          </a:xfrm>
        </p:spPr>
        <p:txBody>
          <a:bodyPr wrap="square">
            <a:noAutofit/>
          </a:bodyPr>
          <a:lstStyle/>
          <a:p>
            <a:r>
              <a:rPr lang="en-US" sz="2800" dirty="0" smtClean="0"/>
              <a:t>Weights enable </a:t>
            </a:r>
            <a:r>
              <a:rPr lang="en-US" sz="2800" dirty="0" smtClean="0">
                <a:solidFill>
                  <a:srgbClr val="0000FF"/>
                </a:solidFill>
              </a:rPr>
              <a:t>high level policies</a:t>
            </a:r>
          </a:p>
          <a:p>
            <a:pPr lvl="1"/>
            <a:r>
              <a:rPr lang="en-US" dirty="0" smtClean="0"/>
              <a:t>Performance isolation</a:t>
            </a:r>
          </a:p>
          <a:p>
            <a:pPr lvl="1"/>
            <a:r>
              <a:rPr lang="en-US" dirty="0" smtClean="0"/>
              <a:t>Differentiated provisioning model</a:t>
            </a:r>
            <a:endParaRPr lang="en-US" dirty="0"/>
          </a:p>
        </p:txBody>
      </p:sp>
      <p:sp>
        <p:nvSpPr>
          <p:cNvPr id="5" name="Content Placeholder 2"/>
          <p:cNvSpPr txBox="1">
            <a:spLocks/>
          </p:cNvSpPr>
          <p:nvPr/>
        </p:nvSpPr>
        <p:spPr>
          <a:xfrm>
            <a:off x="381000" y="5944974"/>
            <a:ext cx="7772400" cy="1212999"/>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lvl="1"/>
            <a:r>
              <a:rPr lang="en-US" dirty="0" smtClean="0"/>
              <a:t>Increase priority of stragglers</a:t>
            </a:r>
          </a:p>
        </p:txBody>
      </p:sp>
      <p:grpSp>
        <p:nvGrpSpPr>
          <p:cNvPr id="9" name="Group 8"/>
          <p:cNvGrpSpPr/>
          <p:nvPr/>
        </p:nvGrpSpPr>
        <p:grpSpPr>
          <a:xfrm>
            <a:off x="2889319" y="4945059"/>
            <a:ext cx="717228" cy="641627"/>
            <a:chOff x="2193850" y="2224806"/>
            <a:chExt cx="1158950" cy="1036788"/>
          </a:xfrm>
        </p:grpSpPr>
        <p:sp>
          <p:nvSpPr>
            <p:cNvPr id="10" name="monitor"/>
            <p:cNvSpPr>
              <a:spLocks noEditPoints="1" noChangeArrowheads="1"/>
            </p:cNvSpPr>
            <p:nvPr/>
          </p:nvSpPr>
          <p:spPr bwMode="auto">
            <a:xfrm>
              <a:off x="2193850" y="2224806"/>
              <a:ext cx="1036788" cy="1036788"/>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sz="3600"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7132" y="2971800"/>
              <a:ext cx="945668" cy="251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2572750"/>
              <a:ext cx="640556" cy="55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extBox 6"/>
          <p:cNvSpPr txBox="1"/>
          <p:nvPr/>
        </p:nvSpPr>
        <p:spPr>
          <a:xfrm>
            <a:off x="3909727" y="4573374"/>
            <a:ext cx="2349489" cy="1384995"/>
          </a:xfrm>
          <a:prstGeom prst="rect">
            <a:avLst/>
          </a:prstGeom>
          <a:noFill/>
        </p:spPr>
        <p:txBody>
          <a:bodyPr wrap="none" rtlCol="0">
            <a:spAutoFit/>
          </a:bodyPr>
          <a:lstStyle/>
          <a:p>
            <a:r>
              <a:rPr lang="en-US" sz="2400" u="sng" dirty="0" smtClean="0"/>
              <a:t>   Small VM:   </a:t>
            </a:r>
          </a:p>
          <a:p>
            <a:r>
              <a:rPr lang="en-US" sz="2000" dirty="0" smtClean="0"/>
              <a:t>CPU = 1 core</a:t>
            </a:r>
          </a:p>
          <a:p>
            <a:r>
              <a:rPr lang="en-US" sz="2000" dirty="0" smtClean="0"/>
              <a:t>Memory = 1 GB</a:t>
            </a:r>
          </a:p>
          <a:p>
            <a:r>
              <a:rPr lang="en-US" sz="2000" b="1" dirty="0" smtClean="0"/>
              <a:t>Network weight = 1</a:t>
            </a:r>
            <a:endParaRPr lang="en-US" sz="2000" b="1" dirty="0"/>
          </a:p>
        </p:txBody>
      </p:sp>
      <p:sp>
        <p:nvSpPr>
          <p:cNvPr id="14" name="Content Placeholder 2"/>
          <p:cNvSpPr txBox="1">
            <a:spLocks/>
          </p:cNvSpPr>
          <p:nvPr/>
        </p:nvSpPr>
        <p:spPr>
          <a:xfrm>
            <a:off x="381000" y="1141626"/>
            <a:ext cx="7772400" cy="991974"/>
          </a:xfrm>
          <a:prstGeom prst="rect">
            <a:avLst/>
          </a:prstGeom>
        </p:spPr>
        <p:txBody>
          <a:bodyPr vert="horz" wrap="square">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274320" lvl="1" indent="-274320">
              <a:spcBef>
                <a:spcPts val="580"/>
              </a:spcBef>
              <a:buClr>
                <a:schemeClr val="accent1"/>
              </a:buClr>
            </a:pPr>
            <a:r>
              <a:rPr lang="en-US" sz="2800" dirty="0" smtClean="0"/>
              <a:t>Every VM is associated with a </a:t>
            </a:r>
            <a:r>
              <a:rPr lang="en-US" sz="2800" dirty="0" smtClean="0">
                <a:solidFill>
                  <a:srgbClr val="0000FF"/>
                </a:solidFill>
              </a:rPr>
              <a:t>weight</a:t>
            </a:r>
          </a:p>
          <a:p>
            <a:pPr marL="548640" lvl="2" indent="-274320">
              <a:spcBef>
                <a:spcPts val="580"/>
              </a:spcBef>
              <a:buClr>
                <a:schemeClr val="accent1"/>
              </a:buClr>
            </a:pPr>
            <a:r>
              <a:rPr lang="en-US" sz="2400" dirty="0" smtClean="0"/>
              <a:t>Seawall allocates bandwidth share in proportion to weight</a:t>
            </a:r>
            <a:endParaRPr lang="en-US" sz="2400" dirty="0"/>
          </a:p>
        </p:txBody>
      </p:sp>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2133600"/>
            <a:ext cx="3835662" cy="958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068427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0.7|0.5|1.1"/>
</p:tagLst>
</file>

<file path=ppt/tags/tag2.xml><?xml version="1.0" encoding="utf-8"?>
<p:tagLst xmlns:a="http://schemas.openxmlformats.org/drawingml/2006/main" xmlns:r="http://schemas.openxmlformats.org/officeDocument/2006/relationships" xmlns:p="http://schemas.openxmlformats.org/presentationml/2006/main">
  <p:tag name="TIMING" val="|61.2|0.6"/>
</p:tagLst>
</file>

<file path=ppt/tags/tag3.xml><?xml version="1.0" encoding="utf-8"?>
<p:tagLst xmlns:a="http://schemas.openxmlformats.org/drawingml/2006/main" xmlns:r="http://schemas.openxmlformats.org/officeDocument/2006/relationships" xmlns:p="http://schemas.openxmlformats.org/presentationml/2006/main">
  <p:tag name="TIMING" val="|1.3|4.2"/>
</p:tagLst>
</file>

<file path=ppt/tags/tag4.xml><?xml version="1.0" encoding="utf-8"?>
<p:tagLst xmlns:a="http://schemas.openxmlformats.org/drawingml/2006/main" xmlns:r="http://schemas.openxmlformats.org/officeDocument/2006/relationships" xmlns:p="http://schemas.openxmlformats.org/presentationml/2006/main">
  <p:tag name="TIMING" val="|30.2|5"/>
</p:tagLst>
</file>

<file path=ppt/tags/tag5.xml><?xml version="1.0" encoding="utf-8"?>
<p:tagLst xmlns:a="http://schemas.openxmlformats.org/drawingml/2006/main" xmlns:r="http://schemas.openxmlformats.org/officeDocument/2006/relationships" xmlns:p="http://schemas.openxmlformats.org/presentationml/2006/main">
  <p:tag name="TIMING" val="|8.1"/>
</p:tagLst>
</file>

<file path=ppt/tags/tag6.xml><?xml version="1.0" encoding="utf-8"?>
<p:tagLst xmlns:a="http://schemas.openxmlformats.org/drawingml/2006/main" xmlns:r="http://schemas.openxmlformats.org/officeDocument/2006/relationships" xmlns:p="http://schemas.openxmlformats.org/presentationml/2006/main">
  <p:tag name="TIMING" val="|1.4|5.5|6"/>
</p:tagLst>
</file>

<file path=ppt/tags/tag7.xml><?xml version="1.0" encoding="utf-8"?>
<p:tagLst xmlns:a="http://schemas.openxmlformats.org/drawingml/2006/main" xmlns:r="http://schemas.openxmlformats.org/officeDocument/2006/relationships" xmlns:p="http://schemas.openxmlformats.org/presentationml/2006/main">
  <p:tag name="TIMING" val="|2.1|3|6.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19811</TotalTime>
  <Words>1064</Words>
  <Application>Microsoft Office PowerPoint</Application>
  <PresentationFormat>On-screen Show (4:3)</PresentationFormat>
  <Paragraphs>325</Paragraphs>
  <Slides>27</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宋体</vt:lpstr>
      <vt:lpstr>Franklin Gothic Book</vt:lpstr>
      <vt:lpstr>Perpetua</vt:lpstr>
      <vt:lpstr>幼圆</vt:lpstr>
      <vt:lpstr>Wingdings 2</vt:lpstr>
      <vt:lpstr>Calibri</vt:lpstr>
      <vt:lpstr>ＭＳ Ｐゴシック</vt:lpstr>
      <vt:lpstr>Symbol</vt:lpstr>
      <vt:lpstr>Equity</vt:lpstr>
      <vt:lpstr>Sharing the Datacenter Network - Seawall</vt:lpstr>
      <vt:lpstr>PowerPoint Presentation</vt:lpstr>
      <vt:lpstr>PowerPoint Presentation</vt:lpstr>
      <vt:lpstr>PowerPoint Presentation</vt:lpstr>
      <vt:lpstr>PowerPoint Presentation</vt:lpstr>
      <vt:lpstr>Requirements</vt:lpstr>
      <vt:lpstr>PowerPoint Presentation</vt:lpstr>
      <vt:lpstr>Basic ideas in Seawall</vt:lpstr>
      <vt:lpstr>Weights: Simple, flexible service model</vt:lpstr>
      <vt:lpstr>Components of Seawall</vt:lpstr>
      <vt:lpstr>Path-oriented congestion control is not enough</vt:lpstr>
      <vt:lpstr>PowerPoint Presentation</vt:lpstr>
      <vt:lpstr>Seawall =  Link-oriented congestion control</vt:lpstr>
      <vt:lpstr>PowerPoint Presentation</vt:lpstr>
      <vt:lpstr>PowerPoint Presentation</vt:lpstr>
      <vt:lpstr>PowerPoint Presentation</vt:lpstr>
      <vt:lpstr>Achieving link-oriented control loop</vt:lpstr>
      <vt:lpstr>Implementation</vt:lpstr>
      <vt:lpstr>Achieving line-rate performance</vt:lpstr>
      <vt:lpstr>Evaluation</vt:lpstr>
      <vt:lpstr>Performance</vt:lpstr>
      <vt:lpstr>Protection against DoS/selfish traffic</vt:lpstr>
      <vt:lpstr>Protection against DoS/selfish traffic</vt:lpstr>
      <vt:lpstr>Protection against DoS/selfish traffic</vt:lpstr>
      <vt:lpstr>Related work</vt:lpstr>
      <vt:lpstr>Conclusion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Seawall</dc:title>
  <dc:creator>Windows User</dc:creator>
  <cp:lastModifiedBy>Ting</cp:lastModifiedBy>
  <cp:revision>1904</cp:revision>
  <cp:lastPrinted>2011-03-29T20:22:17Z</cp:lastPrinted>
  <dcterms:created xsi:type="dcterms:W3CDTF">2010-06-01T22:39:43Z</dcterms:created>
  <dcterms:modified xsi:type="dcterms:W3CDTF">2013-03-27T03:50:13Z</dcterms:modified>
</cp:coreProperties>
</file>