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14.xml" ContentType="application/vnd.openxmlformats-officedocument.presentationml.tags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Default Extension="vml" ContentType="application/vnd.openxmlformats-officedocument.vmlDrawing"/>
  <Override PartName="/ppt/tags/tag13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3" r:id="rId2"/>
  </p:sldMasterIdLst>
  <p:notesMasterIdLst>
    <p:notesMasterId r:id="rId37"/>
  </p:notesMasterIdLst>
  <p:sldIdLst>
    <p:sldId id="256" r:id="rId3"/>
    <p:sldId id="291" r:id="rId4"/>
    <p:sldId id="258" r:id="rId5"/>
    <p:sldId id="259" r:id="rId6"/>
    <p:sldId id="260" r:id="rId7"/>
    <p:sldId id="292" r:id="rId8"/>
    <p:sldId id="262" r:id="rId9"/>
    <p:sldId id="263" r:id="rId10"/>
    <p:sldId id="264" r:id="rId11"/>
    <p:sldId id="265" r:id="rId12"/>
    <p:sldId id="267" r:id="rId13"/>
    <p:sldId id="268" r:id="rId14"/>
    <p:sldId id="270" r:id="rId15"/>
    <p:sldId id="269" r:id="rId16"/>
    <p:sldId id="266" r:id="rId17"/>
    <p:sldId id="271" r:id="rId18"/>
    <p:sldId id="272" r:id="rId19"/>
    <p:sldId id="273" r:id="rId20"/>
    <p:sldId id="274" r:id="rId21"/>
    <p:sldId id="277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FFFF"/>
    <a:srgbClr val="C0C0C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3" autoAdjust="0"/>
    <p:restoredTop sz="96719" autoAdjust="0"/>
  </p:normalViewPr>
  <p:slideViewPr>
    <p:cSldViewPr>
      <p:cViewPr varScale="1">
        <p:scale>
          <a:sx n="74" d="100"/>
          <a:sy n="74" d="100"/>
        </p:scale>
        <p:origin x="-3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D6A7C02-65FE-473F-AC0C-F52DC8103669}" type="datetimeFigureOut">
              <a:rPr lang="en-US"/>
              <a:pPr>
                <a:defRPr/>
              </a:pPr>
              <a:t>1/23/2008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2AF4C7C-BAEA-44AD-BED1-836688C8F8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398C34-637D-4DA4-87B2-8D048800E646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zh-CN" altLang="en-US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zh-CN" altLang="en-US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zh-CN" altLang="en-US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zh-CN" altLang="en-US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zh-CN" altLang="en-US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zh-CN" altLang="en-US" sz="2400">
                <a:latin typeface="Times New Roman" pitchFamily="18" charset="0"/>
                <a:ea typeface="SimSun" pitchFamily="2" charset="-122"/>
              </a:endParaRPr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30C28-C113-4EF3-A323-A40559DEA818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619D8-DDA4-406D-9506-773E2373688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2A4FB-E941-4F7B-82CC-8B20C648049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7E597-155E-40B3-8ED1-C68EAAD15F2A}" type="datetimeFigureOut">
              <a:rPr lang="en-US"/>
              <a:pPr>
                <a:defRPr/>
              </a:pPr>
              <a:t>1/23/2008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E3D77-8318-43A1-8B3B-334C104D23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10D91-4E3C-4DCF-98F3-489F0BF4A693}" type="datetimeFigureOut">
              <a:rPr lang="en-US"/>
              <a:pPr>
                <a:defRPr/>
              </a:pPr>
              <a:t>1/23/2008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0AC9E-80E6-40A6-A0A4-2A376F63BB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AC16A-3DB3-42E6-B400-BAC06AA50DB0}" type="datetimeFigureOut">
              <a:rPr lang="en-US"/>
              <a:pPr>
                <a:defRPr/>
              </a:pPr>
              <a:t>1/23/2008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498DC-5B45-4044-9E56-45363AFD8C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F25E6-4F4A-4799-AD8E-621CC35F8CF2}" type="datetimeFigureOut">
              <a:rPr lang="en-US"/>
              <a:pPr>
                <a:defRPr/>
              </a:pPr>
              <a:t>1/23/2008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C660-F690-4065-8E58-16CF88FD14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9C1F9-15E7-4DB2-86A7-B157202A4B1A}" type="datetimeFigureOut">
              <a:rPr lang="en-US"/>
              <a:pPr>
                <a:defRPr/>
              </a:pPr>
              <a:t>1/23/2008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164CE-FD11-4778-8CC7-657C154B9A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408D3-1E08-4096-9F2F-85F60D75C0A4}" type="datetimeFigureOut">
              <a:rPr lang="en-US"/>
              <a:pPr>
                <a:defRPr/>
              </a:pPr>
              <a:t>1/23/2008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8530F-73E4-466A-9BF7-EE575EEA1E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E162A-1877-4297-A236-54D47D884EFB}" type="datetimeFigureOut">
              <a:rPr lang="en-US"/>
              <a:pPr>
                <a:defRPr/>
              </a:pPr>
              <a:t>1/23/2008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0D757-B5D2-4D90-91E1-CFF8596BFA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80298-FB73-45DC-BA26-4E85D35037DE}" type="datetimeFigureOut">
              <a:rPr lang="en-US"/>
              <a:pPr>
                <a:defRPr/>
              </a:pPr>
              <a:t>1/23/2008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D36C5-223C-4230-86A2-55614ABED6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0F6F6-443C-41FB-AF52-47D8BAB52ED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A03C2-D0BD-404B-A4DB-B7B26639E6FA}" type="datetimeFigureOut">
              <a:rPr lang="en-US"/>
              <a:pPr>
                <a:defRPr/>
              </a:pPr>
              <a:t>1/23/2008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4D8D4-A6B7-4C57-BB4A-294ACCFC38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B8567-F3F0-4DFF-B9D9-C83F41B63F1B}" type="datetimeFigureOut">
              <a:rPr lang="en-US"/>
              <a:pPr>
                <a:defRPr/>
              </a:pPr>
              <a:t>1/23/2008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DF1EB-E77F-4C99-85F8-85E9F08E78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61E75-9B83-4843-8274-934E3C4D9CF0}" type="datetimeFigureOut">
              <a:rPr lang="en-US"/>
              <a:pPr>
                <a:defRPr/>
              </a:pPr>
              <a:t>1/23/2008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D6A12-D115-4184-9E18-85F82FAFE0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8BC8F-AC7D-4154-8CE6-5A7AD665773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DDF2A-457E-46FD-A6DB-D132D56C329B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B48D3-1D19-4902-8D0A-EEC0EB59A6C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53595-1495-48B0-B7CB-D0873EFCAC5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177E4-B9E1-4A58-BB04-D4979B1AC72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4C6C0-C712-475D-BBE4-2DEAF3C1268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1F531-5795-43DA-8095-39BE9461B6CA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409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zh-CN" altLang="en-US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410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zh-CN" altLang="en-US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410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zh-CN" altLang="en-US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410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zh-CN" altLang="en-US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zh-CN" altLang="en-US" sz="2400">
                <a:latin typeface="Times New Roman" pitchFamily="18" charset="0"/>
                <a:ea typeface="SimSun" pitchFamily="2" charset="-122"/>
              </a:endParaRPr>
            </a:p>
          </p:txBody>
        </p:sp>
      </p:grpSp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a typeface="SimSun" pitchFamily="2" charset="-122"/>
              </a:defRPr>
            </a:lvl1pPr>
          </a:lstStyle>
          <a:p>
            <a:pPr>
              <a:defRPr/>
            </a:pPr>
            <a:fld id="{CE088E44-A654-4831-AD0B-093683801CE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2055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1DD5782-026A-4DF3-A584-60475C51238B}" type="datetimeFigureOut">
              <a:rPr lang="en-US"/>
              <a:pPr>
                <a:defRPr/>
              </a:pPr>
              <a:t>1/23/2008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EE728D1-2C2A-46B6-8558-3F7308B291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Algorithms for Distributed Functional Monitoring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2667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400" dirty="0" err="1" smtClean="0">
                <a:ea typeface="SimSun" pitchFamily="2" charset="-122"/>
              </a:rPr>
              <a:t>Ke</a:t>
            </a:r>
            <a:r>
              <a:rPr lang="en-US" altLang="zh-CN" sz="2400" dirty="0" smtClean="0">
                <a:ea typeface="SimSun" pitchFamily="2" charset="-122"/>
              </a:rPr>
              <a:t> Yi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smtClean="0">
                <a:ea typeface="SimSun" pitchFamily="2" charset="-122"/>
              </a:rPr>
              <a:t>HKUST</a:t>
            </a:r>
            <a:endParaRPr lang="en-US" altLang="zh-CN" sz="2400" dirty="0" smtClean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400" dirty="0" smtClean="0">
              <a:ea typeface="SimSun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 smtClean="0">
                <a:ea typeface="SimSun" pitchFamily="2" charset="-122"/>
              </a:rPr>
              <a:t>Joint work with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 smtClean="0">
                <a:ea typeface="SimSun" pitchFamily="2" charset="-122"/>
              </a:rPr>
              <a:t>Graham </a:t>
            </a:r>
            <a:r>
              <a:rPr lang="en-US" altLang="zh-CN" sz="2400" dirty="0" err="1" smtClean="0">
                <a:ea typeface="SimSun" pitchFamily="2" charset="-122"/>
              </a:rPr>
              <a:t>Cormode</a:t>
            </a:r>
            <a:r>
              <a:rPr lang="en-US" altLang="zh-CN" sz="2400" dirty="0" smtClean="0">
                <a:ea typeface="SimSun" pitchFamily="2" charset="-122"/>
              </a:rPr>
              <a:t> (AT&amp;T Labs)</a:t>
            </a:r>
            <a:br>
              <a:rPr lang="en-US" altLang="zh-CN" sz="2400" dirty="0" smtClean="0">
                <a:ea typeface="SimSun" pitchFamily="2" charset="-122"/>
              </a:rPr>
            </a:br>
            <a:r>
              <a:rPr lang="en-US" altLang="zh-CN" sz="2400" dirty="0" smtClean="0">
                <a:ea typeface="SimSun" pitchFamily="2" charset="-122"/>
              </a:rPr>
              <a:t>S. </a:t>
            </a:r>
            <a:r>
              <a:rPr lang="en-US" altLang="zh-CN" sz="2400" dirty="0" err="1" smtClean="0">
                <a:ea typeface="SimSun" pitchFamily="2" charset="-122"/>
              </a:rPr>
              <a:t>Muthukrishnan</a:t>
            </a:r>
            <a:r>
              <a:rPr lang="en-US" altLang="zh-CN" sz="2400" dirty="0" smtClean="0">
                <a:ea typeface="SimSun" pitchFamily="2" charset="-122"/>
              </a:rPr>
              <a:t> (Google Inc.)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The Frequency Moments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 smtClean="0">
                <a:ea typeface="SimSun" pitchFamily="2" charset="-122"/>
              </a:rPr>
              <a:t>Assume integer domain [</a:t>
            </a:r>
            <a:r>
              <a:rPr lang="en-US" altLang="zh-CN" sz="2800" i="1" dirty="0" smtClean="0">
                <a:latin typeface="Times New Roman" pitchFamily="18" charset="0"/>
                <a:ea typeface="SimSun" pitchFamily="2" charset="-122"/>
              </a:rPr>
              <a:t>n</a:t>
            </a:r>
            <a:r>
              <a:rPr lang="en-US" altLang="zh-CN" sz="2800" dirty="0" smtClean="0">
                <a:ea typeface="SimSun" pitchFamily="2" charset="-122"/>
              </a:rPr>
              <a:t>] = {</a:t>
            </a:r>
            <a:r>
              <a:rPr lang="en-US" altLang="zh-CN" sz="2800" dirty="0" smtClean="0">
                <a:latin typeface="Times New Roman" pitchFamily="18" charset="0"/>
                <a:ea typeface="SimSun" pitchFamily="2" charset="-122"/>
              </a:rPr>
              <a:t>1, …, n</a:t>
            </a:r>
            <a:r>
              <a:rPr lang="en-US" altLang="zh-CN" sz="2800" dirty="0" smtClean="0">
                <a:ea typeface="SimSun" pitchFamily="2" charset="-122"/>
              </a:rPr>
              <a:t>}</a:t>
            </a:r>
          </a:p>
          <a:p>
            <a:pPr eaLnBrk="1" hangingPunct="1"/>
            <a:r>
              <a:rPr lang="en-US" altLang="zh-CN" sz="2800" i="1" dirty="0" err="1" smtClean="0">
                <a:latin typeface="Times New Roman" pitchFamily="18" charset="0"/>
                <a:ea typeface="SimSun" pitchFamily="2" charset="-122"/>
              </a:rPr>
              <a:t>i</a:t>
            </a:r>
            <a:r>
              <a:rPr lang="en-US" altLang="zh-CN" sz="2800" dirty="0" smtClean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smtClean="0">
                <a:ea typeface="SimSun" pitchFamily="2" charset="-122"/>
              </a:rPr>
              <a:t>appears </a:t>
            </a:r>
            <a:r>
              <a:rPr lang="en-US" altLang="zh-CN" sz="2800" i="1" dirty="0" smtClean="0">
                <a:latin typeface="Times New Roman" pitchFamily="18" charset="0"/>
                <a:ea typeface="SimSun" pitchFamily="2" charset="-122"/>
              </a:rPr>
              <a:t>m</a:t>
            </a:r>
            <a:r>
              <a:rPr lang="en-US" altLang="zh-CN" sz="2800" i="1" baseline="-25000" dirty="0" smtClean="0">
                <a:latin typeface="Times New Roman" pitchFamily="18" charset="0"/>
                <a:ea typeface="SimSun" pitchFamily="2" charset="-122"/>
              </a:rPr>
              <a:t>i</a:t>
            </a:r>
            <a:r>
              <a:rPr lang="en-US" altLang="zh-CN" sz="2800" dirty="0" smtClean="0">
                <a:ea typeface="SimSun" pitchFamily="2" charset="-122"/>
              </a:rPr>
              <a:t> times</a:t>
            </a:r>
          </a:p>
          <a:p>
            <a:pPr eaLnBrk="1" hangingPunct="1"/>
            <a:r>
              <a:rPr lang="en-US" altLang="zh-CN" sz="2800" dirty="0" smtClean="0">
                <a:ea typeface="SimSun" pitchFamily="2" charset="-122"/>
              </a:rPr>
              <a:t>The </a:t>
            </a:r>
            <a:r>
              <a:rPr lang="en-US" altLang="zh-CN" sz="2800" i="1" dirty="0" smtClean="0">
                <a:latin typeface="Times New Roman" pitchFamily="18" charset="0"/>
                <a:ea typeface="SimSun" pitchFamily="2" charset="-122"/>
              </a:rPr>
              <a:t>p</a:t>
            </a:r>
            <a:r>
              <a:rPr lang="en-US" altLang="zh-CN" sz="2800" dirty="0" smtClean="0">
                <a:ea typeface="SimSun" pitchFamily="2" charset="-122"/>
              </a:rPr>
              <a:t>-</a:t>
            </a:r>
            <a:r>
              <a:rPr lang="en-US" altLang="zh-CN" sz="2800" dirty="0" err="1" smtClean="0">
                <a:ea typeface="SimSun" pitchFamily="2" charset="-122"/>
              </a:rPr>
              <a:t>th</a:t>
            </a:r>
            <a:r>
              <a:rPr lang="en-US" altLang="zh-CN" sz="2800" dirty="0" smtClean="0">
                <a:ea typeface="SimSun" pitchFamily="2" charset="-122"/>
              </a:rPr>
              <a:t> frequency moment:</a:t>
            </a:r>
          </a:p>
          <a:p>
            <a:pPr eaLnBrk="1" hangingPunct="1"/>
            <a:r>
              <a:rPr lang="en-US" altLang="zh-CN" sz="2800" i="1" dirty="0" smtClean="0">
                <a:latin typeface="Times New Roman" pitchFamily="18" charset="0"/>
                <a:ea typeface="SimSun" pitchFamily="2" charset="-122"/>
              </a:rPr>
              <a:t>F</a:t>
            </a:r>
            <a:r>
              <a:rPr lang="en-US" altLang="zh-CN" sz="2800" baseline="-25000" dirty="0" smtClean="0">
                <a:latin typeface="Times New Roman" pitchFamily="18" charset="0"/>
                <a:ea typeface="SimSun" pitchFamily="2" charset="-122"/>
              </a:rPr>
              <a:t>1 </a:t>
            </a:r>
            <a:r>
              <a:rPr lang="en-US" altLang="zh-CN" sz="2800" dirty="0" smtClean="0">
                <a:ea typeface="SimSun" pitchFamily="2" charset="-122"/>
              </a:rPr>
              <a:t>is the cardinality of </a:t>
            </a:r>
            <a:r>
              <a:rPr lang="en-US" altLang="zh-CN" sz="2800" i="1" dirty="0" smtClean="0">
                <a:latin typeface="Times New Roman" pitchFamily="18" charset="0"/>
                <a:ea typeface="SimSun" pitchFamily="2" charset="-122"/>
              </a:rPr>
              <a:t>A</a:t>
            </a:r>
          </a:p>
          <a:p>
            <a:pPr eaLnBrk="1" hangingPunct="1"/>
            <a:r>
              <a:rPr lang="en-US" altLang="zh-CN" sz="2800" i="1" dirty="0" smtClean="0">
                <a:latin typeface="Times New Roman" pitchFamily="18" charset="0"/>
                <a:ea typeface="SimSun" pitchFamily="2" charset="-122"/>
              </a:rPr>
              <a:t>F</a:t>
            </a:r>
            <a:r>
              <a:rPr lang="en-US" altLang="zh-CN" sz="2800" baseline="-25000" dirty="0" smtClean="0">
                <a:latin typeface="Times New Roman" pitchFamily="18" charset="0"/>
                <a:ea typeface="SimSun" pitchFamily="2" charset="-122"/>
              </a:rPr>
              <a:t>0 </a:t>
            </a:r>
            <a:r>
              <a:rPr lang="en-US" altLang="zh-CN" sz="2800" dirty="0" smtClean="0">
                <a:ea typeface="SimSun" pitchFamily="2" charset="-122"/>
              </a:rPr>
              <a:t>is # unique items in </a:t>
            </a:r>
            <a:r>
              <a:rPr lang="en-US" altLang="zh-CN" sz="2800" i="1" dirty="0" smtClean="0">
                <a:latin typeface="Times New Roman" pitchFamily="18" charset="0"/>
                <a:ea typeface="SimSun" pitchFamily="2" charset="-122"/>
              </a:rPr>
              <a:t>A </a:t>
            </a:r>
            <a:r>
              <a:rPr lang="en-US" altLang="zh-CN" sz="2800" dirty="0" smtClean="0">
                <a:ea typeface="SimSun" pitchFamily="2" charset="-122"/>
              </a:rPr>
              <a:t>(define </a:t>
            </a:r>
            <a:r>
              <a:rPr lang="en-US" altLang="zh-CN" sz="28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0</a:t>
            </a:r>
            <a:r>
              <a:rPr lang="en-US" altLang="zh-CN" sz="2800" baseline="30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0</a:t>
            </a:r>
            <a:r>
              <a:rPr lang="en-US" altLang="zh-CN" sz="28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=0</a:t>
            </a:r>
            <a:r>
              <a:rPr lang="en-US" altLang="zh-CN" sz="2800" dirty="0" smtClean="0">
                <a:ea typeface="SimSun" pitchFamily="2" charset="-122"/>
              </a:rPr>
              <a:t>)</a:t>
            </a:r>
            <a:endParaRPr lang="en-US" altLang="zh-CN" sz="2800" i="1" dirty="0" smtClean="0">
              <a:latin typeface="Times New Roman" pitchFamily="18" charset="0"/>
              <a:ea typeface="SimSun" pitchFamily="2" charset="-122"/>
            </a:endParaRPr>
          </a:p>
          <a:p>
            <a:pPr eaLnBrk="1" hangingPunct="1"/>
            <a:r>
              <a:rPr lang="en-US" altLang="zh-CN" sz="2800" i="1" dirty="0" smtClean="0">
                <a:latin typeface="Times New Roman" pitchFamily="18" charset="0"/>
                <a:ea typeface="SimSun" pitchFamily="2" charset="-122"/>
              </a:rPr>
              <a:t>F</a:t>
            </a:r>
            <a:r>
              <a:rPr lang="en-US" altLang="zh-CN" sz="2800" baseline="-25000" dirty="0" smtClean="0">
                <a:latin typeface="Times New Roman" pitchFamily="18" charset="0"/>
                <a:ea typeface="SimSun" pitchFamily="2" charset="-122"/>
              </a:rPr>
              <a:t>2 </a:t>
            </a:r>
            <a:r>
              <a:rPr lang="en-US" altLang="zh-CN" sz="2800" dirty="0" smtClean="0">
                <a:ea typeface="SimSun" pitchFamily="2" charset="-122"/>
              </a:rPr>
              <a:t>is</a:t>
            </a:r>
            <a:endParaRPr lang="en-US" altLang="zh-CN" sz="2800" i="1" baseline="-25000" dirty="0" smtClean="0">
              <a:latin typeface="Times New Roman" pitchFamily="18" charset="0"/>
              <a:ea typeface="SimSun" pitchFamily="2" charset="-122"/>
            </a:endParaRPr>
          </a:p>
          <a:p>
            <a:pPr lvl="1" eaLnBrk="1" hangingPunct="1"/>
            <a:r>
              <a:rPr lang="en-US" altLang="zh-CN" sz="2300" dirty="0" err="1" smtClean="0">
                <a:ea typeface="SimSun" pitchFamily="2" charset="-122"/>
              </a:rPr>
              <a:t>Gini’s</a:t>
            </a:r>
            <a:r>
              <a:rPr lang="en-US" altLang="zh-CN" sz="2300" dirty="0" smtClean="0">
                <a:ea typeface="SimSun" pitchFamily="2" charset="-122"/>
              </a:rPr>
              <a:t> index of homogeneity in statistics</a:t>
            </a:r>
          </a:p>
          <a:p>
            <a:pPr lvl="1" eaLnBrk="1" hangingPunct="1"/>
            <a:r>
              <a:rPr lang="en-US" altLang="zh-CN" sz="2300" dirty="0" smtClean="0">
                <a:ea typeface="SimSun" pitchFamily="2" charset="-122"/>
              </a:rPr>
              <a:t>self-join size in db</a:t>
            </a:r>
          </a:p>
          <a:p>
            <a:pPr eaLnBrk="1" hangingPunct="1"/>
            <a:r>
              <a:rPr lang="en-US" altLang="zh-CN" sz="2800" dirty="0" smtClean="0">
                <a:ea typeface="SimSun" pitchFamily="2" charset="-122"/>
              </a:rPr>
              <a:t>Extensively studied since </a:t>
            </a:r>
            <a:r>
              <a:rPr lang="en-US" altLang="zh-CN" sz="1800" dirty="0" smtClean="0">
                <a:ea typeface="SimSun" pitchFamily="2" charset="-122"/>
              </a:rPr>
              <a:t>[</a:t>
            </a:r>
            <a:r>
              <a:rPr lang="en-US" altLang="zh-CN" sz="1800" dirty="0" err="1" smtClean="0">
                <a:ea typeface="SimSun" pitchFamily="2" charset="-122"/>
              </a:rPr>
              <a:t>Alon</a:t>
            </a:r>
            <a:r>
              <a:rPr lang="en-US" altLang="zh-CN" sz="1800" dirty="0" smtClean="0">
                <a:ea typeface="SimSun" pitchFamily="2" charset="-122"/>
              </a:rPr>
              <a:t>, </a:t>
            </a:r>
            <a:r>
              <a:rPr lang="en-US" altLang="zh-CN" sz="1800" dirty="0" err="1" smtClean="0">
                <a:ea typeface="SimSun" pitchFamily="2" charset="-122"/>
              </a:rPr>
              <a:t>Matias</a:t>
            </a:r>
            <a:r>
              <a:rPr lang="en-US" altLang="zh-CN" sz="1800" dirty="0" smtClean="0">
                <a:ea typeface="SimSun" pitchFamily="2" charset="-122"/>
              </a:rPr>
              <a:t>, and </a:t>
            </a:r>
            <a:r>
              <a:rPr lang="en-US" altLang="zh-CN" sz="1800" dirty="0" err="1" smtClean="0">
                <a:ea typeface="SimSun" pitchFamily="2" charset="-122"/>
              </a:rPr>
              <a:t>Szegedy</a:t>
            </a:r>
            <a:r>
              <a:rPr lang="en-US" altLang="zh-CN" sz="1800" dirty="0" smtClean="0">
                <a:ea typeface="SimSun" pitchFamily="2" charset="-122"/>
              </a:rPr>
              <a:t>, 1999]</a:t>
            </a:r>
            <a:endParaRPr lang="en-US" altLang="zh-CN" sz="2800" dirty="0" smtClean="0">
              <a:ea typeface="SimSun" pitchFamily="2" charset="-122"/>
            </a:endParaRPr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2700338"/>
            <a:ext cx="2514600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Approximate Monitoring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400" smtClean="0">
                <a:ea typeface="SimSun" pitchFamily="2" charset="-122"/>
              </a:rPr>
              <a:t>Must trigger alarm when </a:t>
            </a:r>
            <a:r>
              <a:rPr lang="en-US" altLang="zh-CN" sz="2400" i="1" smtClean="0">
                <a:latin typeface="Times New Roman" pitchFamily="18" charset="0"/>
                <a:ea typeface="SimSun" pitchFamily="2" charset="-122"/>
              </a:rPr>
              <a:t>F</a:t>
            </a:r>
            <a:r>
              <a:rPr lang="en-US" altLang="zh-CN" sz="2400" i="1" baseline="-25000" smtClean="0">
                <a:latin typeface="Times New Roman" pitchFamily="18" charset="0"/>
                <a:ea typeface="SimSun" pitchFamily="2" charset="-122"/>
              </a:rPr>
              <a:t>p</a:t>
            </a:r>
            <a:r>
              <a:rPr lang="en-US" altLang="zh-CN" sz="2400" i="1" smtClean="0">
                <a:latin typeface="Times New Roman" pitchFamily="18" charset="0"/>
                <a:ea typeface="SimSun" pitchFamily="2" charset="-122"/>
              </a:rPr>
              <a:t> &gt; </a:t>
            </a:r>
            <a:r>
              <a:rPr lang="el-GR" altLang="zh-CN" sz="2400" i="1" smtClean="0">
                <a:latin typeface="Times New Roman" pitchFamily="18" charset="0"/>
                <a:cs typeface="Times New Roman" pitchFamily="18" charset="0"/>
              </a:rPr>
              <a:t>τ</a:t>
            </a:r>
            <a:endParaRPr lang="en-US" altLang="zh-CN" sz="2400" i="1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400" smtClean="0">
                <a:ea typeface="SimSun" pitchFamily="2" charset="-122"/>
              </a:rPr>
              <a:t>Cannot trigger alarm when </a:t>
            </a:r>
            <a:r>
              <a:rPr lang="en-US" altLang="zh-CN" sz="2400" i="1" smtClean="0">
                <a:latin typeface="Times New Roman" pitchFamily="18" charset="0"/>
                <a:ea typeface="SimSun" pitchFamily="2" charset="-122"/>
              </a:rPr>
              <a:t>F</a:t>
            </a:r>
            <a:r>
              <a:rPr lang="en-US" altLang="zh-CN" sz="2400" i="1" baseline="-25000" smtClean="0">
                <a:latin typeface="Times New Roman" pitchFamily="18" charset="0"/>
                <a:ea typeface="SimSun" pitchFamily="2" charset="-122"/>
              </a:rPr>
              <a:t>p</a:t>
            </a:r>
            <a:r>
              <a:rPr lang="en-US" altLang="zh-CN" sz="2400" i="1" smtClean="0">
                <a:latin typeface="Times New Roman" pitchFamily="18" charset="0"/>
                <a:ea typeface="SimSun" pitchFamily="2" charset="-122"/>
              </a:rPr>
              <a:t> &lt; </a:t>
            </a:r>
            <a:r>
              <a:rPr lang="en-US" altLang="zh-CN" sz="2400" smtClean="0">
                <a:latin typeface="Times New Roman" pitchFamily="18" charset="0"/>
                <a:ea typeface="SimSun" pitchFamily="2" charset="-122"/>
              </a:rPr>
              <a:t>(1 − </a:t>
            </a:r>
            <a:r>
              <a:rPr lang="el-GR" altLang="zh-CN" sz="240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altLang="zh-CN" sz="2400" smtClean="0">
                <a:latin typeface="Times New Roman" pitchFamily="18" charset="0"/>
                <a:ea typeface="SimSun" pitchFamily="2" charset="-122"/>
              </a:rPr>
              <a:t>) </a:t>
            </a:r>
            <a:r>
              <a:rPr lang="el-GR" altLang="zh-CN" sz="2400" i="1" smtClean="0">
                <a:latin typeface="Times New Roman" pitchFamily="18" charset="0"/>
                <a:cs typeface="Times New Roman" pitchFamily="18" charset="0"/>
              </a:rPr>
              <a:t>τ</a:t>
            </a:r>
            <a:endParaRPr lang="en-US" altLang="zh-CN" sz="2400" i="1" smtClean="0">
              <a:latin typeface="Times New Roman" pitchFamily="18" charset="0"/>
              <a:ea typeface="SimSun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400" smtClean="0">
              <a:latin typeface="Times New Roman" pitchFamily="18" charset="0"/>
              <a:ea typeface="SimSun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400" smtClean="0">
              <a:latin typeface="Times New Roman" pitchFamily="18" charset="0"/>
              <a:ea typeface="SimSun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400" smtClean="0">
              <a:latin typeface="Times New Roman" pitchFamily="18" charset="0"/>
              <a:ea typeface="SimSun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400" smtClean="0">
              <a:latin typeface="Times New Roman" pitchFamily="18" charset="0"/>
              <a:ea typeface="SimSun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400" smtClean="0">
              <a:ea typeface="SimSun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400" smtClean="0">
              <a:ea typeface="SimSun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400" smtClean="0">
                <a:ea typeface="SimSun" pitchFamily="2" charset="-122"/>
              </a:rPr>
              <a:t>Why approximate: Exact monitoring is expensive and unnecessary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smtClean="0">
                <a:ea typeface="SimSun" pitchFamily="2" charset="-122"/>
              </a:rPr>
              <a:t>Why monitoring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smtClean="0">
                <a:ea typeface="SimSun" pitchFamily="2" charset="-122"/>
              </a:rPr>
              <a:t>Most applications only need monitoring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smtClean="0">
                <a:ea typeface="SimSun" pitchFamily="2" charset="-122"/>
              </a:rPr>
              <a:t>Tracking can be simulated by monitoring with </a:t>
            </a:r>
            <a:r>
              <a:rPr lang="el-GR" altLang="zh-CN" sz="2000" i="1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altLang="zh-CN" sz="2000" i="1" smtClean="0">
                <a:latin typeface="Times New Roman" pitchFamily="18" charset="0"/>
                <a:ea typeface="SimSun" pitchFamily="2" charset="-122"/>
              </a:rPr>
              <a:t> = </a:t>
            </a:r>
            <a:r>
              <a:rPr lang="en-US" altLang="zh-CN" sz="2000" smtClean="0">
                <a:latin typeface="Times New Roman" pitchFamily="18" charset="0"/>
                <a:ea typeface="SimSun" pitchFamily="2" charset="-122"/>
              </a:rPr>
              <a:t>1+</a:t>
            </a:r>
            <a:r>
              <a:rPr lang="el-GR" altLang="zh-CN" sz="200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altLang="zh-CN" sz="2000" i="1" smtClean="0"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000" smtClean="0">
                <a:latin typeface="Times New Roman" pitchFamily="18" charset="0"/>
                <a:ea typeface="SimSun" pitchFamily="2" charset="-122"/>
              </a:rPr>
              <a:t>(1+</a:t>
            </a:r>
            <a:r>
              <a:rPr lang="el-GR" altLang="zh-CN" sz="200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altLang="zh-CN" sz="2000" smtClean="0">
                <a:latin typeface="Times New Roman" pitchFamily="18" charset="0"/>
                <a:ea typeface="SimSun" pitchFamily="2" charset="-122"/>
              </a:rPr>
              <a:t>)</a:t>
            </a:r>
            <a:r>
              <a:rPr lang="en-US" altLang="zh-CN" sz="2000" baseline="30000" smtClean="0">
                <a:latin typeface="Times New Roman" pitchFamily="18" charset="0"/>
                <a:ea typeface="SimSun" pitchFamily="2" charset="-122"/>
              </a:rPr>
              <a:t>2</a:t>
            </a:r>
            <a:r>
              <a:rPr lang="en-US" altLang="zh-CN" sz="2000" smtClean="0">
                <a:latin typeface="Times New Roman" pitchFamily="18" charset="0"/>
                <a:ea typeface="SimSun" pitchFamily="2" charset="-122"/>
              </a:rPr>
              <a:t>, (1+</a:t>
            </a:r>
            <a:r>
              <a:rPr lang="el-GR" altLang="zh-CN" sz="200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altLang="zh-CN" sz="2000" smtClean="0">
                <a:latin typeface="Times New Roman" pitchFamily="18" charset="0"/>
                <a:ea typeface="SimSun" pitchFamily="2" charset="-122"/>
              </a:rPr>
              <a:t>)</a:t>
            </a:r>
            <a:r>
              <a:rPr lang="en-US" altLang="zh-CN" sz="2000" baseline="30000" smtClean="0">
                <a:latin typeface="Times New Roman" pitchFamily="18" charset="0"/>
                <a:ea typeface="SimSun" pitchFamily="2" charset="-122"/>
              </a:rPr>
              <a:t>3</a:t>
            </a:r>
            <a:r>
              <a:rPr lang="en-US" altLang="zh-CN" sz="2000" smtClean="0">
                <a:latin typeface="Times New Roman" pitchFamily="18" charset="0"/>
                <a:ea typeface="SimSun" pitchFamily="2" charset="-122"/>
              </a:rPr>
              <a:t>, …, </a:t>
            </a:r>
            <a:r>
              <a:rPr lang="en-US" altLang="zh-CN" sz="2000" smtClean="0">
                <a:ea typeface="SimSun" pitchFamily="2" charset="-122"/>
              </a:rPr>
              <a:t>so at most an </a:t>
            </a:r>
            <a:r>
              <a:rPr lang="en-US" altLang="zh-CN" sz="2000" smtClean="0">
                <a:latin typeface="Times New Roman" pitchFamily="18" charset="0"/>
                <a:ea typeface="SimSun" pitchFamily="2" charset="-122"/>
              </a:rPr>
              <a:t>O(1/</a:t>
            </a:r>
            <a:r>
              <a:rPr lang="el-GR" altLang="zh-CN" sz="200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altLang="zh-CN" sz="2000" smtClean="0">
                <a:latin typeface="Times New Roman" pitchFamily="18" charset="0"/>
                <a:ea typeface="SimSun" pitchFamily="2" charset="-122"/>
              </a:rPr>
              <a:t>) </a:t>
            </a:r>
            <a:r>
              <a:rPr lang="en-US" altLang="zh-CN" sz="2000" smtClean="0">
                <a:ea typeface="SimSun" pitchFamily="2" charset="-122"/>
              </a:rPr>
              <a:t>factor away.</a:t>
            </a:r>
            <a:endParaRPr lang="el-GR" altLang="zh-CN" sz="2000" smtClean="0"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altLang="zh-CN" sz="2000" smtClean="0">
              <a:ea typeface="SimSun" pitchFamily="2" charset="-122"/>
            </a:endParaRPr>
          </a:p>
        </p:txBody>
      </p:sp>
      <p:sp>
        <p:nvSpPr>
          <p:cNvPr id="14340" name="Freeform 9"/>
          <p:cNvSpPr>
            <a:spLocks/>
          </p:cNvSpPr>
          <p:nvPr/>
        </p:nvSpPr>
        <p:spPr bwMode="auto">
          <a:xfrm>
            <a:off x="2133600" y="2698750"/>
            <a:ext cx="4267200" cy="1676400"/>
          </a:xfrm>
          <a:custGeom>
            <a:avLst/>
            <a:gdLst>
              <a:gd name="T0" fmla="*/ 0 w 2064"/>
              <a:gd name="T1" fmla="*/ 2147483647 h 1248"/>
              <a:gd name="T2" fmla="*/ 2147483647 w 2064"/>
              <a:gd name="T3" fmla="*/ 2147483647 h 1248"/>
              <a:gd name="T4" fmla="*/ 2147483647 w 2064"/>
              <a:gd name="T5" fmla="*/ 2147483647 h 1248"/>
              <a:gd name="T6" fmla="*/ 2147483647 w 2064"/>
              <a:gd name="T7" fmla="*/ 2147483647 h 1248"/>
              <a:gd name="T8" fmla="*/ 2147483647 w 2064"/>
              <a:gd name="T9" fmla="*/ 2147483647 h 1248"/>
              <a:gd name="T10" fmla="*/ 2147483647 w 2064"/>
              <a:gd name="T11" fmla="*/ 2147483647 h 1248"/>
              <a:gd name="T12" fmla="*/ 2147483647 w 2064"/>
              <a:gd name="T13" fmla="*/ 2147483647 h 1248"/>
              <a:gd name="T14" fmla="*/ 2147483647 w 2064"/>
              <a:gd name="T15" fmla="*/ 2147483647 h 1248"/>
              <a:gd name="T16" fmla="*/ 2147483647 w 2064"/>
              <a:gd name="T17" fmla="*/ 2147483647 h 1248"/>
              <a:gd name="T18" fmla="*/ 2147483647 w 2064"/>
              <a:gd name="T19" fmla="*/ 2147483647 h 1248"/>
              <a:gd name="T20" fmla="*/ 2147483647 w 2064"/>
              <a:gd name="T21" fmla="*/ 0 h 124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064"/>
              <a:gd name="T34" fmla="*/ 0 h 1248"/>
              <a:gd name="T35" fmla="*/ 2064 w 2064"/>
              <a:gd name="T36" fmla="*/ 1248 h 124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064" h="1248">
                <a:moveTo>
                  <a:pt x="0" y="1248"/>
                </a:moveTo>
                <a:cubicBezTo>
                  <a:pt x="80" y="1240"/>
                  <a:pt x="160" y="1232"/>
                  <a:pt x="240" y="1200"/>
                </a:cubicBezTo>
                <a:cubicBezTo>
                  <a:pt x="320" y="1168"/>
                  <a:pt x="416" y="1120"/>
                  <a:pt x="480" y="1056"/>
                </a:cubicBezTo>
                <a:cubicBezTo>
                  <a:pt x="544" y="992"/>
                  <a:pt x="568" y="880"/>
                  <a:pt x="624" y="816"/>
                </a:cubicBezTo>
                <a:cubicBezTo>
                  <a:pt x="680" y="752"/>
                  <a:pt x="728" y="712"/>
                  <a:pt x="816" y="672"/>
                </a:cubicBezTo>
                <a:cubicBezTo>
                  <a:pt x="904" y="632"/>
                  <a:pt x="1040" y="600"/>
                  <a:pt x="1152" y="576"/>
                </a:cubicBezTo>
                <a:cubicBezTo>
                  <a:pt x="1264" y="552"/>
                  <a:pt x="1400" y="560"/>
                  <a:pt x="1488" y="528"/>
                </a:cubicBezTo>
                <a:cubicBezTo>
                  <a:pt x="1576" y="496"/>
                  <a:pt x="1616" y="424"/>
                  <a:pt x="1680" y="384"/>
                </a:cubicBezTo>
                <a:cubicBezTo>
                  <a:pt x="1744" y="344"/>
                  <a:pt x="1824" y="336"/>
                  <a:pt x="1872" y="288"/>
                </a:cubicBezTo>
                <a:cubicBezTo>
                  <a:pt x="1920" y="240"/>
                  <a:pt x="1936" y="144"/>
                  <a:pt x="1968" y="96"/>
                </a:cubicBezTo>
                <a:cubicBezTo>
                  <a:pt x="2000" y="48"/>
                  <a:pt x="2032" y="24"/>
                  <a:pt x="2064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Line 10"/>
          <p:cNvSpPr>
            <a:spLocks noChangeShapeType="1"/>
          </p:cNvSpPr>
          <p:nvPr/>
        </p:nvSpPr>
        <p:spPr bwMode="auto">
          <a:xfrm>
            <a:off x="2133600" y="437515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2" name="Text Box 11"/>
          <p:cNvSpPr txBox="1">
            <a:spLocks noChangeArrowheads="1"/>
          </p:cNvSpPr>
          <p:nvPr/>
        </p:nvSpPr>
        <p:spPr bwMode="auto">
          <a:xfrm>
            <a:off x="6927850" y="4183063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ea typeface="SimSun" pitchFamily="2" charset="-122"/>
              </a:rPr>
              <a:t>time</a:t>
            </a:r>
          </a:p>
        </p:txBody>
      </p:sp>
      <p:sp>
        <p:nvSpPr>
          <p:cNvPr id="14343" name="Line 12"/>
          <p:cNvSpPr>
            <a:spLocks noChangeShapeType="1"/>
          </p:cNvSpPr>
          <p:nvPr/>
        </p:nvSpPr>
        <p:spPr bwMode="auto">
          <a:xfrm flipV="1">
            <a:off x="2133600" y="2339975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Text Box 13"/>
          <p:cNvSpPr txBox="1">
            <a:spLocks noChangeArrowheads="1"/>
          </p:cNvSpPr>
          <p:nvPr/>
        </p:nvSpPr>
        <p:spPr bwMode="auto">
          <a:xfrm>
            <a:off x="2133600" y="2263775"/>
            <a:ext cx="40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i="1">
                <a:latin typeface="Times New Roman" pitchFamily="18" charset="0"/>
                <a:ea typeface="SimSun" pitchFamily="2" charset="-122"/>
              </a:rPr>
              <a:t>F</a:t>
            </a:r>
            <a:r>
              <a:rPr lang="en-US" altLang="zh-CN" i="1" baseline="-25000">
                <a:latin typeface="Times New Roman" pitchFamily="18" charset="0"/>
                <a:ea typeface="SimSun" pitchFamily="2" charset="-122"/>
              </a:rPr>
              <a:t>p</a:t>
            </a:r>
          </a:p>
        </p:txBody>
      </p:sp>
      <p:sp>
        <p:nvSpPr>
          <p:cNvPr id="14345" name="Line 14"/>
          <p:cNvSpPr>
            <a:spLocks noChangeShapeType="1"/>
          </p:cNvSpPr>
          <p:nvPr/>
        </p:nvSpPr>
        <p:spPr bwMode="auto">
          <a:xfrm>
            <a:off x="2133600" y="2797175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15"/>
          <p:cNvSpPr>
            <a:spLocks noChangeShapeType="1"/>
          </p:cNvSpPr>
          <p:nvPr/>
        </p:nvSpPr>
        <p:spPr bwMode="auto">
          <a:xfrm>
            <a:off x="2133600" y="3178175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Line 16"/>
          <p:cNvSpPr>
            <a:spLocks noChangeShapeType="1"/>
          </p:cNvSpPr>
          <p:nvPr/>
        </p:nvSpPr>
        <p:spPr bwMode="auto">
          <a:xfrm>
            <a:off x="6248400" y="2797175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Line 17"/>
          <p:cNvSpPr>
            <a:spLocks noChangeShapeType="1"/>
          </p:cNvSpPr>
          <p:nvPr/>
        </p:nvSpPr>
        <p:spPr bwMode="auto">
          <a:xfrm>
            <a:off x="5715000" y="3178175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Text Box 18"/>
          <p:cNvSpPr txBox="1">
            <a:spLocks noChangeArrowheads="1"/>
          </p:cNvSpPr>
          <p:nvPr/>
        </p:nvSpPr>
        <p:spPr bwMode="auto">
          <a:xfrm>
            <a:off x="6477000" y="2582863"/>
            <a:ext cx="266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zh-CN" i="1">
                <a:latin typeface="Times New Roman" pitchFamily="18" charset="0"/>
              </a:rPr>
              <a:t>τ</a:t>
            </a:r>
            <a:endParaRPr lang="en-US" altLang="zh-CN" i="1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14350" name="Text Box 19"/>
          <p:cNvSpPr txBox="1">
            <a:spLocks noChangeArrowheads="1"/>
          </p:cNvSpPr>
          <p:nvPr/>
        </p:nvSpPr>
        <p:spPr bwMode="auto">
          <a:xfrm>
            <a:off x="6477000" y="2949575"/>
            <a:ext cx="928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itchFamily="18" charset="0"/>
                <a:ea typeface="SimSun" pitchFamily="2" charset="-122"/>
              </a:rPr>
              <a:t>(1 − </a:t>
            </a:r>
            <a:r>
              <a:rPr lang="el-GR" altLang="zh-CN">
                <a:latin typeface="Times New Roman" pitchFamily="18" charset="0"/>
              </a:rPr>
              <a:t>ε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) </a:t>
            </a:r>
            <a:r>
              <a:rPr lang="el-GR" altLang="zh-CN" i="1">
                <a:latin typeface="Times New Roman" pitchFamily="18" charset="0"/>
              </a:rPr>
              <a:t>τ</a:t>
            </a:r>
            <a:endParaRPr lang="en-US" altLang="zh-CN" i="1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14351" name="Text Box 21"/>
          <p:cNvSpPr txBox="1">
            <a:spLocks noChangeArrowheads="1"/>
          </p:cNvSpPr>
          <p:nvPr/>
        </p:nvSpPr>
        <p:spPr bwMode="auto">
          <a:xfrm>
            <a:off x="6781800" y="35814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SimSun" pitchFamily="2" charset="-122"/>
              </a:rPr>
              <a:t>alarm</a:t>
            </a:r>
          </a:p>
        </p:txBody>
      </p:sp>
      <p:sp>
        <p:nvSpPr>
          <p:cNvPr id="14352" name="Freeform 22"/>
          <p:cNvSpPr>
            <a:spLocks/>
          </p:cNvSpPr>
          <p:nvPr/>
        </p:nvSpPr>
        <p:spPr bwMode="auto">
          <a:xfrm>
            <a:off x="5943600" y="3810000"/>
            <a:ext cx="838200" cy="457200"/>
          </a:xfrm>
          <a:custGeom>
            <a:avLst/>
            <a:gdLst>
              <a:gd name="T0" fmla="*/ 2147483647 w 528"/>
              <a:gd name="T1" fmla="*/ 0 h 288"/>
              <a:gd name="T2" fmla="*/ 2147483647 w 528"/>
              <a:gd name="T3" fmla="*/ 2147483647 h 288"/>
              <a:gd name="T4" fmla="*/ 0 w 528"/>
              <a:gd name="T5" fmla="*/ 2147483647 h 288"/>
              <a:gd name="T6" fmla="*/ 0 60000 65536"/>
              <a:gd name="T7" fmla="*/ 0 60000 65536"/>
              <a:gd name="T8" fmla="*/ 0 60000 65536"/>
              <a:gd name="T9" fmla="*/ 0 w 528"/>
              <a:gd name="T10" fmla="*/ 0 h 288"/>
              <a:gd name="T11" fmla="*/ 528 w 528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288">
                <a:moveTo>
                  <a:pt x="528" y="0"/>
                </a:moveTo>
                <a:cubicBezTo>
                  <a:pt x="380" y="24"/>
                  <a:pt x="232" y="48"/>
                  <a:pt x="144" y="96"/>
                </a:cubicBezTo>
                <a:cubicBezTo>
                  <a:pt x="56" y="144"/>
                  <a:pt x="28" y="216"/>
                  <a:pt x="0" y="28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Prior Work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SimSun" pitchFamily="2" charset="-122"/>
              </a:rPr>
              <a:t>Several papers in the database literature</a:t>
            </a:r>
          </a:p>
          <a:p>
            <a:pPr lvl="1" eaLnBrk="1" hangingPunct="1"/>
            <a:r>
              <a:rPr lang="en-US" altLang="zh-CN" dirty="0" smtClean="0">
                <a:ea typeface="SimSun" pitchFamily="2" charset="-122"/>
              </a:rPr>
              <a:t>Mostly heuristic based</a:t>
            </a:r>
          </a:p>
          <a:p>
            <a:pPr lvl="1" eaLnBrk="1" hangingPunct="1"/>
            <a:r>
              <a:rPr lang="en-US" altLang="zh-CN" dirty="0" smtClean="0">
                <a:ea typeface="SimSun" pitchFamily="2" charset="-122"/>
              </a:rPr>
              <a:t>Bad worst-case bounds, no lower bounds</a:t>
            </a:r>
            <a:endParaRPr lang="en-US" altLang="zh-CN" dirty="0" smtClean="0">
              <a:latin typeface="Times New Roman" pitchFamily="18" charset="0"/>
              <a:ea typeface="SimSun" pitchFamily="2" charset="-122"/>
            </a:endParaRPr>
          </a:p>
          <a:p>
            <a:pPr eaLnBrk="1" hangingPunct="1"/>
            <a:r>
              <a:rPr lang="en-US" altLang="zh-CN" i="1" dirty="0" smtClean="0">
                <a:latin typeface="Times New Roman" pitchFamily="18" charset="0"/>
                <a:ea typeface="SimSun" pitchFamily="2" charset="-122"/>
              </a:rPr>
              <a:t>F</a:t>
            </a:r>
            <a:r>
              <a:rPr lang="en-US" altLang="zh-CN" baseline="-25000" dirty="0" smtClean="0">
                <a:latin typeface="Times New Roman" pitchFamily="18" charset="0"/>
                <a:ea typeface="SimSun" pitchFamily="2" charset="-122"/>
              </a:rPr>
              <a:t>1</a:t>
            </a:r>
            <a:r>
              <a:rPr lang="en-US" altLang="zh-CN" baseline="30000" dirty="0" smtClean="0">
                <a:latin typeface="Times New Roman" pitchFamily="18" charset="0"/>
                <a:ea typeface="SimSun" pitchFamily="2" charset="-122"/>
              </a:rPr>
              <a:t>:</a:t>
            </a:r>
            <a:r>
              <a:rPr lang="en-US" altLang="zh-CN" dirty="0" smtClean="0">
                <a:latin typeface="Times New Roman" pitchFamily="18" charset="0"/>
                <a:ea typeface="SimSun" pitchFamily="2" charset="-122"/>
              </a:rPr>
              <a:t> O(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</a:rPr>
              <a:t>k/</a:t>
            </a:r>
            <a:r>
              <a:rPr lang="el-GR" altLang="zh-CN" i="1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log(</a:t>
            </a:r>
            <a:r>
              <a:rPr lang="el-GR" altLang="zh-CN" i="1" dirty="0" smtClean="0">
                <a:latin typeface="Times New Roman" pitchFamily="18" charset="0"/>
              </a:rPr>
              <a:t>τ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</a:rPr>
              <a:t>/k</a:t>
            </a:r>
            <a:r>
              <a:rPr lang="en-US" altLang="zh-CN" dirty="0" smtClean="0">
                <a:latin typeface="Times New Roman" pitchFamily="18" charset="0"/>
                <a:ea typeface="SimSun" pitchFamily="2" charset="-122"/>
              </a:rPr>
              <a:t>))</a:t>
            </a:r>
            <a:r>
              <a:rPr lang="en-US" altLang="zh-CN" dirty="0" smtClean="0">
                <a:ea typeface="SimSun" pitchFamily="2" charset="-122"/>
              </a:rPr>
              <a:t>  [SIGMOD’06]</a:t>
            </a:r>
          </a:p>
          <a:p>
            <a:pPr eaLnBrk="1" hangingPunct="1"/>
            <a:r>
              <a:rPr lang="en-US" altLang="zh-CN" i="1" dirty="0" smtClean="0">
                <a:latin typeface="Times New Roman" pitchFamily="18" charset="0"/>
                <a:ea typeface="SimSun" pitchFamily="2" charset="-122"/>
              </a:rPr>
              <a:t>F</a:t>
            </a:r>
            <a:r>
              <a:rPr lang="en-US" altLang="zh-CN" baseline="-25000" dirty="0" smtClean="0">
                <a:latin typeface="Times New Roman" pitchFamily="18" charset="0"/>
                <a:ea typeface="SimSun" pitchFamily="2" charset="-122"/>
              </a:rPr>
              <a:t>0</a:t>
            </a:r>
            <a:r>
              <a:rPr lang="en-US" altLang="zh-CN" baseline="30000" dirty="0" smtClean="0"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dirty="0" smtClean="0">
                <a:latin typeface="Times New Roman" pitchFamily="18" charset="0"/>
                <a:ea typeface="SimSun" pitchFamily="2" charset="-122"/>
              </a:rPr>
              <a:t>Õ(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</a:rPr>
              <a:t>k</a:t>
            </a:r>
            <a:r>
              <a:rPr lang="en-US" altLang="zh-CN" baseline="30000" dirty="0" smtClean="0">
                <a:latin typeface="Times New Roman" pitchFamily="18" charset="0"/>
                <a:ea typeface="SimSun" pitchFamily="2" charset="-122"/>
              </a:rPr>
              <a:t>2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</a:rPr>
              <a:t>/</a:t>
            </a:r>
            <a:r>
              <a:rPr lang="el-GR" altLang="zh-CN" i="1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altLang="zh-CN" baseline="30000" dirty="0" smtClean="0">
                <a:latin typeface="Times New Roman" pitchFamily="18" charset="0"/>
                <a:ea typeface="SimSun" pitchFamily="2" charset="-122"/>
              </a:rPr>
              <a:t>3</a:t>
            </a:r>
            <a:r>
              <a:rPr lang="en-US" altLang="zh-CN" dirty="0" smtClean="0">
                <a:latin typeface="Times New Roman" pitchFamily="18" charset="0"/>
                <a:ea typeface="SimSun" pitchFamily="2" charset="-122"/>
              </a:rPr>
              <a:t>)</a:t>
            </a:r>
            <a:r>
              <a:rPr lang="en-US" altLang="zh-CN" dirty="0" smtClean="0">
                <a:ea typeface="SimSun" pitchFamily="2" charset="-122"/>
              </a:rPr>
              <a:t>  [ICDE’06]</a:t>
            </a:r>
            <a:endParaRPr lang="en-US" altLang="zh-CN" i="1" dirty="0" smtClean="0">
              <a:ea typeface="SimSun" pitchFamily="2" charset="-122"/>
            </a:endParaRPr>
          </a:p>
          <a:p>
            <a:pPr eaLnBrk="1" hangingPunct="1"/>
            <a:r>
              <a:rPr lang="en-US" altLang="zh-CN" i="1" dirty="0" smtClean="0">
                <a:latin typeface="Times New Roman" pitchFamily="18" charset="0"/>
                <a:ea typeface="SimSun" pitchFamily="2" charset="-122"/>
              </a:rPr>
              <a:t>F</a:t>
            </a:r>
            <a:r>
              <a:rPr lang="en-US" altLang="zh-CN" baseline="-25000" dirty="0" smtClean="0">
                <a:latin typeface="Times New Roman" pitchFamily="18" charset="0"/>
                <a:ea typeface="SimSun" pitchFamily="2" charset="-122"/>
              </a:rPr>
              <a:t>2</a:t>
            </a:r>
            <a:r>
              <a:rPr lang="en-US" altLang="zh-CN" baseline="30000" dirty="0" smtClean="0">
                <a:latin typeface="Times New Roman" pitchFamily="18" charset="0"/>
                <a:ea typeface="SimSun" pitchFamily="2" charset="-122"/>
              </a:rPr>
              <a:t>:</a:t>
            </a:r>
            <a:r>
              <a:rPr lang="en-US" altLang="zh-CN" dirty="0" smtClean="0">
                <a:latin typeface="Times New Roman" pitchFamily="18" charset="0"/>
                <a:ea typeface="SimSun" pitchFamily="2" charset="-122"/>
              </a:rPr>
              <a:t> Õ(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</a:rPr>
              <a:t>k</a:t>
            </a:r>
            <a:r>
              <a:rPr lang="en-US" altLang="zh-CN" baseline="30000" dirty="0" smtClean="0">
                <a:latin typeface="Times New Roman" pitchFamily="18" charset="0"/>
                <a:ea typeface="SimSun" pitchFamily="2" charset="-122"/>
              </a:rPr>
              <a:t>2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</a:rPr>
              <a:t>/</a:t>
            </a:r>
            <a:r>
              <a:rPr lang="el-GR" altLang="zh-CN" i="1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altLang="zh-CN" baseline="30000" dirty="0" smtClean="0">
                <a:latin typeface="Times New Roman" pitchFamily="18" charset="0"/>
                <a:ea typeface="SimSun" pitchFamily="2" charset="-122"/>
              </a:rPr>
              <a:t>4</a:t>
            </a:r>
            <a:r>
              <a:rPr lang="en-US" altLang="zh-CN" dirty="0" smtClean="0">
                <a:latin typeface="Times New Roman" pitchFamily="18" charset="0"/>
                <a:ea typeface="SimSun" pitchFamily="2" charset="-122"/>
              </a:rPr>
              <a:t>)</a:t>
            </a:r>
            <a:r>
              <a:rPr lang="en-US" altLang="zh-CN" dirty="0" smtClean="0">
                <a:ea typeface="SimSun" pitchFamily="2" charset="-122"/>
              </a:rPr>
              <a:t>  [VLDB’05]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zh-CN" dirty="0" smtClean="0">
                <a:latin typeface="Times New Roman" pitchFamily="18" charset="0"/>
                <a:ea typeface="SimSun" pitchFamily="2" charset="-122"/>
              </a:rPr>
              <a:t>Õ() </a:t>
            </a:r>
            <a:r>
              <a:rPr lang="en-US" altLang="zh-CN" dirty="0" smtClean="0">
                <a:ea typeface="SimSun" pitchFamily="2" charset="-122"/>
              </a:rPr>
              <a:t>suppresses </a:t>
            </a:r>
            <a:r>
              <a:rPr lang="en-US" altLang="zh-CN" dirty="0" err="1" smtClean="0">
                <a:ea typeface="SimSun" pitchFamily="2" charset="-122"/>
              </a:rPr>
              <a:t>polylog</a:t>
            </a:r>
            <a:r>
              <a:rPr lang="en-US" altLang="zh-CN" dirty="0" smtClean="0">
                <a:ea typeface="SimSun" pitchFamily="2" charset="-122"/>
              </a:rPr>
              <a:t> factors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400800" y="3200400"/>
            <a:ext cx="2819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O(</a:t>
            </a:r>
            <a:r>
              <a:rPr lang="en-US" altLang="zh-CN" sz="3600" i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k </a:t>
            </a:r>
            <a:r>
              <a:rPr lang="en-US" altLang="zh-CN" sz="36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log(1/</a:t>
            </a:r>
            <a:r>
              <a:rPr lang="el-GR" altLang="zh-CN" sz="3600" i="1" dirty="0">
                <a:solidFill>
                  <a:srgbClr val="FF0000"/>
                </a:solidFill>
                <a:latin typeface="Times New Roman" pitchFamily="18" charset="0"/>
              </a:rPr>
              <a:t>ε</a:t>
            </a:r>
            <a:r>
              <a:rPr lang="en-US" altLang="zh-CN" sz="36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))</a:t>
            </a:r>
          </a:p>
          <a:p>
            <a:r>
              <a:rPr lang="en-US" altLang="zh-CN" sz="36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Õ(</a:t>
            </a:r>
            <a:r>
              <a:rPr lang="en-US" altLang="zh-CN" sz="3600" i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k/</a:t>
            </a:r>
            <a:r>
              <a:rPr lang="el-GR" altLang="zh-CN" sz="3600" dirty="0">
                <a:solidFill>
                  <a:srgbClr val="FF0000"/>
                </a:solidFill>
                <a:latin typeface="Times New Roman" pitchFamily="18" charset="0"/>
              </a:rPr>
              <a:t>ε</a:t>
            </a:r>
            <a:r>
              <a:rPr lang="en-US" altLang="zh-CN" sz="3600" baseline="300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2</a:t>
            </a:r>
            <a:r>
              <a:rPr lang="en-US" altLang="zh-CN" sz="36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)</a:t>
            </a:r>
          </a:p>
          <a:p>
            <a:r>
              <a:rPr lang="en-US" altLang="zh-CN" sz="36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Õ(</a:t>
            </a:r>
            <a:r>
              <a:rPr lang="en-US" altLang="zh-CN" sz="3600" i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k</a:t>
            </a:r>
            <a:r>
              <a:rPr lang="en-US" altLang="zh-CN" sz="3600" baseline="300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2</a:t>
            </a:r>
            <a:r>
              <a:rPr lang="en-US" altLang="zh-CN" sz="3600" i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/</a:t>
            </a:r>
            <a:r>
              <a:rPr lang="el-GR" altLang="zh-CN" sz="3600" dirty="0">
                <a:solidFill>
                  <a:srgbClr val="FF0000"/>
                </a:solidFill>
                <a:latin typeface="Times New Roman" pitchFamily="18" charset="0"/>
              </a:rPr>
              <a:t>ε</a:t>
            </a:r>
            <a:r>
              <a:rPr lang="en-US" altLang="zh-CN" sz="36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+</a:t>
            </a:r>
            <a:r>
              <a:rPr lang="en-US" altLang="zh-CN" sz="3600" i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k</a:t>
            </a:r>
            <a:r>
              <a:rPr lang="en-US" altLang="zh-CN" sz="3600" baseline="300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3/2</a:t>
            </a:r>
            <a:r>
              <a:rPr lang="en-US" altLang="zh-CN" sz="3600" i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/</a:t>
            </a:r>
            <a:r>
              <a:rPr lang="el-GR" altLang="zh-CN" sz="3600" dirty="0">
                <a:solidFill>
                  <a:srgbClr val="FF0000"/>
                </a:solidFill>
                <a:latin typeface="Times New Roman" pitchFamily="18" charset="0"/>
              </a:rPr>
              <a:t>ε</a:t>
            </a:r>
            <a:r>
              <a:rPr lang="en-US" altLang="zh-CN" sz="3600" baseline="300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3</a:t>
            </a:r>
            <a:r>
              <a:rPr lang="en-US" altLang="zh-CN" sz="36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Continuous vs One-Shot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If there is a continuous monitoring algorithm that communicates </a:t>
            </a:r>
            <a:r>
              <a:rPr lang="en-US" altLang="zh-CN" i="1" smtClean="0">
                <a:latin typeface="Times New Roman" pitchFamily="18" charset="0"/>
                <a:ea typeface="SimSun" pitchFamily="2" charset="-122"/>
              </a:rPr>
              <a:t>X</a:t>
            </a:r>
            <a:r>
              <a:rPr lang="en-US" altLang="zh-CN" smtClean="0">
                <a:ea typeface="SimSun" pitchFamily="2" charset="-122"/>
              </a:rPr>
              <a:t> bits, then there is a one-shot algorithms that communicates </a:t>
            </a:r>
            <a:r>
              <a:rPr lang="en-US" altLang="zh-CN" smtClean="0">
                <a:latin typeface="Times New Roman" pitchFamily="18" charset="0"/>
                <a:ea typeface="SimSun" pitchFamily="2" charset="-122"/>
              </a:rPr>
              <a:t>O(</a:t>
            </a:r>
            <a:r>
              <a:rPr lang="en-US" altLang="zh-CN" i="1" smtClean="0">
                <a:latin typeface="Times New Roman" pitchFamily="18" charset="0"/>
                <a:ea typeface="SimSun" pitchFamily="2" charset="-122"/>
              </a:rPr>
              <a:t>X+k</a:t>
            </a:r>
            <a:r>
              <a:rPr lang="en-US" altLang="zh-CN" smtClean="0">
                <a:latin typeface="Times New Roman" pitchFamily="18" charset="0"/>
                <a:ea typeface="SimSun" pitchFamily="2" charset="-122"/>
              </a:rPr>
              <a:t>)</a:t>
            </a:r>
            <a:r>
              <a:rPr lang="en-US" altLang="zh-CN" smtClean="0">
                <a:ea typeface="SimSun" pitchFamily="2" charset="-122"/>
              </a:rPr>
              <a:t> bits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Our Results</a:t>
            </a:r>
          </a:p>
        </p:txBody>
      </p:sp>
      <p:pic>
        <p:nvPicPr>
          <p:cNvPr id="17411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752600"/>
            <a:ext cx="86868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57200" y="3657600"/>
            <a:ext cx="8229600" cy="2473325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Good news: all continuous bounds (except </a:t>
            </a:r>
            <a:r>
              <a:rPr lang="en-US" altLang="zh-CN" smtClean="0">
                <a:latin typeface="Times New Roman" pitchFamily="18" charset="0"/>
                <a:ea typeface="SimSun" pitchFamily="2" charset="-122"/>
              </a:rPr>
              <a:t>F</a:t>
            </a:r>
            <a:r>
              <a:rPr lang="en-US" altLang="zh-CN" baseline="-25000" smtClean="0">
                <a:latin typeface="Times New Roman" pitchFamily="18" charset="0"/>
                <a:ea typeface="SimSun" pitchFamily="2" charset="-122"/>
              </a:rPr>
              <a:t>2</a:t>
            </a:r>
            <a:r>
              <a:rPr lang="en-US" altLang="zh-CN" smtClean="0">
                <a:ea typeface="SimSun" pitchFamily="2" charset="-122"/>
              </a:rPr>
              <a:t>) are close to their one-shot counterparts</a:t>
            </a:r>
          </a:p>
          <a:p>
            <a:pPr eaLnBrk="1" hangingPunct="1"/>
            <a:r>
              <a:rPr lang="en-US" altLang="zh-CN" smtClean="0">
                <a:ea typeface="SimSun" pitchFamily="2" charset="-122"/>
              </a:rPr>
              <a:t>Bad news: all continuous bounds (except </a:t>
            </a:r>
            <a:r>
              <a:rPr lang="en-US" altLang="zh-CN" smtClean="0">
                <a:latin typeface="Times New Roman" pitchFamily="18" charset="0"/>
                <a:ea typeface="SimSun" pitchFamily="2" charset="-122"/>
              </a:rPr>
              <a:t>F</a:t>
            </a:r>
            <a:r>
              <a:rPr lang="en-US" altLang="zh-CN" baseline="-25000" smtClean="0">
                <a:latin typeface="Times New Roman" pitchFamily="18" charset="0"/>
                <a:ea typeface="SimSun" pitchFamily="2" charset="-122"/>
              </a:rPr>
              <a:t>2</a:t>
            </a:r>
            <a:r>
              <a:rPr lang="en-US" altLang="zh-CN" smtClean="0">
                <a:ea typeface="SimSun" pitchFamily="2" charset="-122"/>
              </a:rPr>
              <a:t>) are close to their one-shot counterparts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mtClean="0">
              <a:ea typeface="SimSun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Talk Outline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solidFill>
                  <a:srgbClr val="C0C0C0"/>
                </a:solidFill>
                <a:ea typeface="SimSun" pitchFamily="2" charset="-122"/>
              </a:rPr>
              <a:t>Introduction</a:t>
            </a:r>
          </a:p>
          <a:p>
            <a:pPr eaLnBrk="1" hangingPunct="1"/>
            <a:r>
              <a:rPr lang="en-US" altLang="zh-CN" smtClean="0">
                <a:ea typeface="SimSun" pitchFamily="2" charset="-122"/>
              </a:rPr>
              <a:t>Deterministic </a:t>
            </a:r>
            <a:r>
              <a:rPr lang="en-US" altLang="zh-CN" i="1" smtClean="0">
                <a:latin typeface="Times New Roman" pitchFamily="18" charset="0"/>
                <a:ea typeface="SimSun" pitchFamily="2" charset="-122"/>
              </a:rPr>
              <a:t>F</a:t>
            </a:r>
            <a:r>
              <a:rPr lang="en-US" altLang="zh-CN" baseline="-25000" smtClean="0">
                <a:latin typeface="Times New Roman" pitchFamily="18" charset="0"/>
                <a:ea typeface="SimSun" pitchFamily="2" charset="-122"/>
              </a:rPr>
              <a:t>1</a:t>
            </a:r>
            <a:r>
              <a:rPr lang="en-US" altLang="zh-CN" smtClean="0">
                <a:ea typeface="SimSun" pitchFamily="2" charset="-122"/>
              </a:rPr>
              <a:t> algorithm: </a:t>
            </a:r>
            <a:r>
              <a:rPr lang="en-US" altLang="zh-CN" smtClean="0">
                <a:latin typeface="Times New Roman" pitchFamily="18" charset="0"/>
                <a:ea typeface="SimSun" pitchFamily="2" charset="-122"/>
              </a:rPr>
              <a:t>O(</a:t>
            </a:r>
            <a:r>
              <a:rPr lang="en-US" altLang="zh-CN" i="1" smtClean="0">
                <a:latin typeface="Times New Roman" pitchFamily="18" charset="0"/>
                <a:ea typeface="SimSun" pitchFamily="2" charset="-122"/>
              </a:rPr>
              <a:t>k </a:t>
            </a:r>
            <a:r>
              <a:rPr lang="en-US" altLang="zh-CN" smtClean="0">
                <a:latin typeface="Times New Roman" pitchFamily="18" charset="0"/>
                <a:ea typeface="SimSun" pitchFamily="2" charset="-122"/>
              </a:rPr>
              <a:t>log(1/</a:t>
            </a:r>
            <a:r>
              <a:rPr lang="el-GR" altLang="zh-CN" i="1" smtClean="0">
                <a:latin typeface="Times New Roman" pitchFamily="18" charset="0"/>
              </a:rPr>
              <a:t>ε</a:t>
            </a:r>
            <a:r>
              <a:rPr lang="en-US" altLang="zh-CN" smtClean="0">
                <a:latin typeface="Times New Roman" pitchFamily="18" charset="0"/>
                <a:ea typeface="SimSun" pitchFamily="2" charset="-122"/>
              </a:rPr>
              <a:t>))</a:t>
            </a:r>
          </a:p>
          <a:p>
            <a:pPr eaLnBrk="1" hangingPunct="1"/>
            <a:r>
              <a:rPr lang="en-US" altLang="zh-CN" smtClean="0">
                <a:ea typeface="SimSun" pitchFamily="2" charset="-122"/>
              </a:rPr>
              <a:t>Randomized </a:t>
            </a:r>
            <a:r>
              <a:rPr lang="en-US" altLang="zh-CN" i="1" smtClean="0">
                <a:latin typeface="Times New Roman" pitchFamily="18" charset="0"/>
                <a:ea typeface="SimSun" pitchFamily="2" charset="-122"/>
              </a:rPr>
              <a:t>F</a:t>
            </a:r>
            <a:r>
              <a:rPr lang="en-US" altLang="zh-CN" baseline="-25000" smtClean="0">
                <a:latin typeface="Times New Roman" pitchFamily="18" charset="0"/>
                <a:ea typeface="SimSun" pitchFamily="2" charset="-122"/>
              </a:rPr>
              <a:t>1</a:t>
            </a:r>
            <a:r>
              <a:rPr lang="en-US" altLang="zh-CN" smtClean="0">
                <a:ea typeface="SimSun" pitchFamily="2" charset="-122"/>
              </a:rPr>
              <a:t> algorithm: </a:t>
            </a:r>
            <a:r>
              <a:rPr lang="en-US" altLang="zh-CN" smtClean="0">
                <a:latin typeface="Times New Roman" pitchFamily="18" charset="0"/>
                <a:ea typeface="SimSun" pitchFamily="2" charset="-122"/>
              </a:rPr>
              <a:t>O(1</a:t>
            </a:r>
            <a:r>
              <a:rPr lang="en-US" altLang="zh-CN" i="1" smtClean="0">
                <a:latin typeface="Times New Roman" pitchFamily="18" charset="0"/>
                <a:ea typeface="SimSun" pitchFamily="2" charset="-122"/>
              </a:rPr>
              <a:t>/</a:t>
            </a:r>
            <a:r>
              <a:rPr lang="el-GR" altLang="zh-CN" smtClean="0">
                <a:latin typeface="Times New Roman" pitchFamily="18" charset="0"/>
              </a:rPr>
              <a:t>ε</a:t>
            </a:r>
            <a:r>
              <a:rPr lang="en-US" altLang="zh-CN" baseline="30000" smtClean="0">
                <a:latin typeface="Times New Roman" pitchFamily="18" charset="0"/>
                <a:ea typeface="SimSun" pitchFamily="2" charset="-122"/>
              </a:rPr>
              <a:t>2</a:t>
            </a:r>
            <a:r>
              <a:rPr lang="en-US" altLang="zh-CN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∙</a:t>
            </a:r>
            <a:r>
              <a:rPr lang="en-US" altLang="zh-CN" smtClean="0">
                <a:latin typeface="Times New Roman" pitchFamily="18" charset="0"/>
                <a:ea typeface="SimSun" pitchFamily="2" charset="-122"/>
              </a:rPr>
              <a:t>log(1/</a:t>
            </a:r>
            <a:r>
              <a:rPr lang="el-GR" altLang="zh-CN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altLang="zh-CN" smtClean="0">
                <a:latin typeface="Times New Roman" pitchFamily="18" charset="0"/>
                <a:ea typeface="SimSun" pitchFamily="2" charset="-122"/>
              </a:rPr>
              <a:t>))</a:t>
            </a:r>
          </a:p>
          <a:p>
            <a:pPr eaLnBrk="1" hangingPunct="1"/>
            <a:r>
              <a:rPr lang="en-US" altLang="zh-CN" smtClean="0">
                <a:ea typeface="SimSun" pitchFamily="2" charset="-122"/>
              </a:rPr>
              <a:t>Randomized </a:t>
            </a:r>
            <a:r>
              <a:rPr lang="en-US" altLang="zh-CN" i="1" smtClean="0">
                <a:latin typeface="Times New Roman" pitchFamily="18" charset="0"/>
                <a:ea typeface="SimSun" pitchFamily="2" charset="-122"/>
              </a:rPr>
              <a:t>F</a:t>
            </a:r>
            <a:r>
              <a:rPr lang="en-US" altLang="zh-CN" baseline="-25000" smtClean="0">
                <a:latin typeface="Times New Roman" pitchFamily="18" charset="0"/>
                <a:ea typeface="SimSun" pitchFamily="2" charset="-122"/>
              </a:rPr>
              <a:t>0</a:t>
            </a:r>
            <a:r>
              <a:rPr lang="en-US" altLang="zh-CN" smtClean="0">
                <a:ea typeface="SimSun" pitchFamily="2" charset="-122"/>
              </a:rPr>
              <a:t> algorithm: </a:t>
            </a:r>
            <a:r>
              <a:rPr lang="en-US" altLang="zh-CN" smtClean="0">
                <a:latin typeface="Times New Roman" pitchFamily="18" charset="0"/>
                <a:ea typeface="SimSun" pitchFamily="2" charset="-122"/>
              </a:rPr>
              <a:t>Õ(</a:t>
            </a:r>
            <a:r>
              <a:rPr lang="en-US" altLang="zh-CN" i="1" smtClean="0">
                <a:latin typeface="Times New Roman" pitchFamily="18" charset="0"/>
                <a:ea typeface="SimSun" pitchFamily="2" charset="-122"/>
              </a:rPr>
              <a:t>k/</a:t>
            </a:r>
            <a:r>
              <a:rPr lang="el-GR" altLang="zh-CN" smtClean="0">
                <a:latin typeface="Times New Roman" pitchFamily="18" charset="0"/>
              </a:rPr>
              <a:t>ε</a:t>
            </a:r>
            <a:r>
              <a:rPr lang="en-US" altLang="zh-CN" baseline="30000" smtClean="0">
                <a:latin typeface="Times New Roman" pitchFamily="18" charset="0"/>
                <a:ea typeface="SimSun" pitchFamily="2" charset="-122"/>
              </a:rPr>
              <a:t>2</a:t>
            </a:r>
            <a:r>
              <a:rPr lang="en-US" altLang="zh-CN" smtClean="0">
                <a:latin typeface="Times New Roman" pitchFamily="18" charset="0"/>
                <a:ea typeface="SimSun" pitchFamily="2" charset="-122"/>
              </a:rPr>
              <a:t>)</a:t>
            </a:r>
          </a:p>
          <a:p>
            <a:pPr eaLnBrk="1" hangingPunct="1"/>
            <a:r>
              <a:rPr lang="en-US" altLang="zh-CN" smtClean="0">
                <a:ea typeface="SimSun" pitchFamily="2" charset="-122"/>
              </a:rPr>
              <a:t>Randomized </a:t>
            </a:r>
            <a:r>
              <a:rPr lang="en-US" altLang="zh-CN" i="1" smtClean="0">
                <a:latin typeface="Times New Roman" pitchFamily="18" charset="0"/>
                <a:ea typeface="SimSun" pitchFamily="2" charset="-122"/>
              </a:rPr>
              <a:t>F</a:t>
            </a:r>
            <a:r>
              <a:rPr lang="en-US" altLang="zh-CN" baseline="-25000" smtClean="0">
                <a:latin typeface="Times New Roman" pitchFamily="18" charset="0"/>
                <a:ea typeface="SimSun" pitchFamily="2" charset="-122"/>
              </a:rPr>
              <a:t>2</a:t>
            </a:r>
            <a:r>
              <a:rPr lang="en-US" altLang="zh-CN" smtClean="0">
                <a:ea typeface="SimSun" pitchFamily="2" charset="-122"/>
              </a:rPr>
              <a:t> algorithm: </a:t>
            </a:r>
            <a:r>
              <a:rPr lang="en-US" altLang="zh-CN" smtClean="0">
                <a:latin typeface="Times New Roman" pitchFamily="18" charset="0"/>
                <a:ea typeface="SimSun" pitchFamily="2" charset="-122"/>
              </a:rPr>
              <a:t>Õ(</a:t>
            </a:r>
            <a:r>
              <a:rPr lang="en-US" altLang="zh-CN" i="1" smtClean="0">
                <a:latin typeface="Times New Roman" pitchFamily="18" charset="0"/>
                <a:ea typeface="SimSun" pitchFamily="2" charset="-122"/>
              </a:rPr>
              <a:t>k</a:t>
            </a:r>
            <a:r>
              <a:rPr lang="en-US" altLang="zh-CN" baseline="30000" smtClean="0">
                <a:latin typeface="Times New Roman" pitchFamily="18" charset="0"/>
                <a:ea typeface="SimSun" pitchFamily="2" charset="-122"/>
              </a:rPr>
              <a:t>2</a:t>
            </a:r>
            <a:r>
              <a:rPr lang="en-US" altLang="zh-CN" i="1" smtClean="0">
                <a:latin typeface="Times New Roman" pitchFamily="18" charset="0"/>
                <a:ea typeface="SimSun" pitchFamily="2" charset="-122"/>
              </a:rPr>
              <a:t>/</a:t>
            </a:r>
            <a:r>
              <a:rPr lang="el-GR" altLang="zh-CN" smtClean="0">
                <a:latin typeface="Times New Roman" pitchFamily="18" charset="0"/>
              </a:rPr>
              <a:t>ε</a:t>
            </a:r>
            <a:r>
              <a:rPr lang="en-US" altLang="zh-CN" smtClean="0">
                <a:latin typeface="Times New Roman" pitchFamily="18" charset="0"/>
                <a:ea typeface="SimSun" pitchFamily="2" charset="-122"/>
              </a:rPr>
              <a:t>+</a:t>
            </a:r>
            <a:r>
              <a:rPr lang="en-US" altLang="zh-CN" i="1" smtClean="0">
                <a:latin typeface="Times New Roman" pitchFamily="18" charset="0"/>
                <a:ea typeface="SimSun" pitchFamily="2" charset="-122"/>
              </a:rPr>
              <a:t>k</a:t>
            </a:r>
            <a:r>
              <a:rPr lang="en-US" altLang="zh-CN" baseline="30000" smtClean="0">
                <a:latin typeface="Times New Roman" pitchFamily="18" charset="0"/>
                <a:ea typeface="SimSun" pitchFamily="2" charset="-122"/>
              </a:rPr>
              <a:t>3/2</a:t>
            </a:r>
            <a:r>
              <a:rPr lang="en-US" altLang="zh-CN" i="1" smtClean="0">
                <a:latin typeface="Times New Roman" pitchFamily="18" charset="0"/>
                <a:ea typeface="SimSun" pitchFamily="2" charset="-122"/>
              </a:rPr>
              <a:t>/</a:t>
            </a:r>
            <a:r>
              <a:rPr lang="el-GR" altLang="zh-CN" smtClean="0">
                <a:latin typeface="Times New Roman" pitchFamily="18" charset="0"/>
              </a:rPr>
              <a:t>ε</a:t>
            </a:r>
            <a:r>
              <a:rPr lang="en-US" altLang="zh-CN" baseline="30000" smtClean="0">
                <a:latin typeface="Times New Roman" pitchFamily="18" charset="0"/>
                <a:ea typeface="SimSun" pitchFamily="2" charset="-122"/>
              </a:rPr>
              <a:t>3</a:t>
            </a:r>
            <a:r>
              <a:rPr lang="en-US" altLang="zh-CN" smtClean="0">
                <a:latin typeface="Times New Roman" pitchFamily="18" charset="0"/>
                <a:ea typeface="SimSun" pitchFamily="2" charset="-122"/>
              </a:rPr>
              <a:t>)</a:t>
            </a:r>
            <a:endParaRPr lang="en-US" altLang="zh-CN" smtClean="0">
              <a:ea typeface="SimSun" pitchFamily="2" charset="-122"/>
            </a:endParaRPr>
          </a:p>
          <a:p>
            <a:pPr eaLnBrk="1" hangingPunct="1"/>
            <a:r>
              <a:rPr lang="en-US" altLang="zh-CN" smtClean="0">
                <a:ea typeface="SimSun" pitchFamily="2" charset="-122"/>
              </a:rPr>
              <a:t>Conclusions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Deterministic </a:t>
            </a:r>
            <a:r>
              <a:rPr lang="en-US" altLang="zh-CN" i="1" smtClean="0">
                <a:latin typeface="Times New Roman" pitchFamily="18" charset="0"/>
                <a:ea typeface="SimSun" pitchFamily="2" charset="-122"/>
              </a:rPr>
              <a:t>F</a:t>
            </a:r>
            <a:r>
              <a:rPr lang="en-US" altLang="zh-CN" baseline="-25000" smtClean="0">
                <a:latin typeface="Times New Roman" pitchFamily="18" charset="0"/>
                <a:ea typeface="SimSun" pitchFamily="2" charset="-122"/>
              </a:rPr>
              <a:t>1</a:t>
            </a:r>
            <a:r>
              <a:rPr lang="en-US" altLang="zh-CN" smtClean="0">
                <a:ea typeface="SimSun" pitchFamily="2" charset="-122"/>
              </a:rPr>
              <a:t> Algorithm</a:t>
            </a:r>
            <a:endParaRPr lang="zh-CN" altLang="en-US" smtClean="0">
              <a:ea typeface="SimSun" pitchFamily="2" charset="-122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The first round: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884363" y="4191000"/>
            <a:ext cx="381000" cy="762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11"/>
          <p:cNvSpPr>
            <a:spLocks noChangeArrowheads="1"/>
          </p:cNvSpPr>
          <p:nvPr/>
        </p:nvSpPr>
        <p:spPr bwMode="auto">
          <a:xfrm>
            <a:off x="1884363" y="3429000"/>
            <a:ext cx="381000" cy="762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12"/>
          <p:cNvSpPr>
            <a:spLocks noChangeArrowheads="1"/>
          </p:cNvSpPr>
          <p:nvPr/>
        </p:nvSpPr>
        <p:spPr bwMode="auto">
          <a:xfrm>
            <a:off x="3408363" y="4191000"/>
            <a:ext cx="381000" cy="762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13"/>
          <p:cNvSpPr>
            <a:spLocks noChangeArrowheads="1"/>
          </p:cNvSpPr>
          <p:nvPr/>
        </p:nvSpPr>
        <p:spPr bwMode="auto">
          <a:xfrm>
            <a:off x="4932363" y="4191000"/>
            <a:ext cx="381000" cy="762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Rectangle 14"/>
          <p:cNvSpPr>
            <a:spLocks noChangeArrowheads="1"/>
          </p:cNvSpPr>
          <p:nvPr/>
        </p:nvSpPr>
        <p:spPr bwMode="auto">
          <a:xfrm>
            <a:off x="6303963" y="4191000"/>
            <a:ext cx="381000" cy="762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15"/>
          <p:cNvSpPr>
            <a:spLocks noChangeArrowheads="1"/>
          </p:cNvSpPr>
          <p:nvPr/>
        </p:nvSpPr>
        <p:spPr bwMode="auto">
          <a:xfrm>
            <a:off x="6303963" y="3429000"/>
            <a:ext cx="381000" cy="762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16"/>
          <p:cNvSpPr>
            <a:spLocks noChangeArrowheads="1"/>
          </p:cNvSpPr>
          <p:nvPr/>
        </p:nvSpPr>
        <p:spPr bwMode="auto">
          <a:xfrm>
            <a:off x="6303963" y="2667000"/>
            <a:ext cx="381000" cy="762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Rectangle 17"/>
          <p:cNvSpPr>
            <a:spLocks noChangeArrowheads="1"/>
          </p:cNvSpPr>
          <p:nvPr/>
        </p:nvSpPr>
        <p:spPr bwMode="auto">
          <a:xfrm>
            <a:off x="1884363" y="2667000"/>
            <a:ext cx="381000" cy="762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Rectangle 19"/>
          <p:cNvSpPr>
            <a:spLocks noChangeArrowheads="1"/>
          </p:cNvSpPr>
          <p:nvPr/>
        </p:nvSpPr>
        <p:spPr bwMode="auto">
          <a:xfrm>
            <a:off x="1828800" y="2133600"/>
            <a:ext cx="533400" cy="685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Rectangle 20"/>
          <p:cNvSpPr>
            <a:spLocks noChangeArrowheads="1"/>
          </p:cNvSpPr>
          <p:nvPr/>
        </p:nvSpPr>
        <p:spPr bwMode="auto">
          <a:xfrm>
            <a:off x="3408363" y="3429000"/>
            <a:ext cx="381000" cy="762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Rectangle 21"/>
          <p:cNvSpPr>
            <a:spLocks noChangeArrowheads="1"/>
          </p:cNvSpPr>
          <p:nvPr/>
        </p:nvSpPr>
        <p:spPr bwMode="auto">
          <a:xfrm>
            <a:off x="3352800" y="3200400"/>
            <a:ext cx="533400" cy="685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Rectangle 22"/>
          <p:cNvSpPr>
            <a:spLocks noChangeArrowheads="1"/>
          </p:cNvSpPr>
          <p:nvPr/>
        </p:nvSpPr>
        <p:spPr bwMode="auto">
          <a:xfrm>
            <a:off x="4856163" y="3733800"/>
            <a:ext cx="533400" cy="685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Rectangle 23"/>
          <p:cNvSpPr>
            <a:spLocks noChangeArrowheads="1"/>
          </p:cNvSpPr>
          <p:nvPr/>
        </p:nvSpPr>
        <p:spPr bwMode="auto">
          <a:xfrm>
            <a:off x="6227763" y="2209800"/>
            <a:ext cx="533400" cy="685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AutoShape 25"/>
          <p:cNvSpPr>
            <a:spLocks/>
          </p:cNvSpPr>
          <p:nvPr/>
        </p:nvSpPr>
        <p:spPr bwMode="auto">
          <a:xfrm>
            <a:off x="1579563" y="4191000"/>
            <a:ext cx="228600" cy="762000"/>
          </a:xfrm>
          <a:prstGeom prst="leftBrace">
            <a:avLst>
              <a:gd name="adj1" fmla="val 27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Text Box 27"/>
          <p:cNvSpPr txBox="1">
            <a:spLocks noChangeArrowheads="1"/>
          </p:cNvSpPr>
          <p:nvPr/>
        </p:nvSpPr>
        <p:spPr bwMode="auto">
          <a:xfrm>
            <a:off x="838200" y="4343400"/>
            <a:ext cx="665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zh-CN" sz="2400" i="1">
                <a:latin typeface="Times New Roman" pitchFamily="18" charset="0"/>
              </a:rPr>
              <a:t>τ</a:t>
            </a:r>
            <a:r>
              <a:rPr lang="en-US" altLang="zh-CN" sz="2400" i="1">
                <a:latin typeface="Times New Roman" pitchFamily="18" charset="0"/>
                <a:ea typeface="SimSun" pitchFamily="2" charset="-122"/>
              </a:rPr>
              <a:t>/</a:t>
            </a:r>
            <a:r>
              <a:rPr lang="en-US" altLang="zh-CN" sz="2400">
                <a:latin typeface="Times New Roman" pitchFamily="18" charset="0"/>
                <a:ea typeface="SimSun" pitchFamily="2" charset="-122"/>
              </a:rPr>
              <a:t>2</a:t>
            </a:r>
            <a:r>
              <a:rPr lang="en-US" altLang="zh-CN" sz="2400" i="1">
                <a:latin typeface="Times New Roman" pitchFamily="18" charset="0"/>
                <a:ea typeface="SimSun" pitchFamily="2" charset="-122"/>
              </a:rPr>
              <a:t>k</a:t>
            </a:r>
            <a:endParaRPr lang="zh-CN" altLang="en-US" sz="2400" i="1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19475" name="Rectangle 28"/>
          <p:cNvSpPr>
            <a:spLocks noChangeArrowheads="1"/>
          </p:cNvSpPr>
          <p:nvPr/>
        </p:nvSpPr>
        <p:spPr bwMode="auto">
          <a:xfrm>
            <a:off x="7523163" y="4191000"/>
            <a:ext cx="381000" cy="762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Line 32"/>
          <p:cNvSpPr>
            <a:spLocks noChangeShapeType="1"/>
          </p:cNvSpPr>
          <p:nvPr/>
        </p:nvSpPr>
        <p:spPr bwMode="auto">
          <a:xfrm>
            <a:off x="2341563" y="5105400"/>
            <a:ext cx="18288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7" name="Line 33"/>
          <p:cNvSpPr>
            <a:spLocks noChangeShapeType="1"/>
          </p:cNvSpPr>
          <p:nvPr/>
        </p:nvSpPr>
        <p:spPr bwMode="auto">
          <a:xfrm>
            <a:off x="3789363" y="5029200"/>
            <a:ext cx="6858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8" name="Line 34"/>
          <p:cNvSpPr>
            <a:spLocks noChangeShapeType="1"/>
          </p:cNvSpPr>
          <p:nvPr/>
        </p:nvSpPr>
        <p:spPr bwMode="auto">
          <a:xfrm flipH="1">
            <a:off x="5084763" y="5029200"/>
            <a:ext cx="762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9" name="Line 35"/>
          <p:cNvSpPr>
            <a:spLocks noChangeShapeType="1"/>
          </p:cNvSpPr>
          <p:nvPr/>
        </p:nvSpPr>
        <p:spPr bwMode="auto">
          <a:xfrm flipH="1">
            <a:off x="5313363" y="5105400"/>
            <a:ext cx="914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0" name="Line 36"/>
          <p:cNvSpPr>
            <a:spLocks noChangeShapeType="1"/>
          </p:cNvSpPr>
          <p:nvPr/>
        </p:nvSpPr>
        <p:spPr bwMode="auto">
          <a:xfrm flipH="1">
            <a:off x="5465763" y="5105400"/>
            <a:ext cx="19050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1" name="Oval 37"/>
          <p:cNvSpPr>
            <a:spLocks noChangeArrowheads="1"/>
          </p:cNvSpPr>
          <p:nvPr/>
        </p:nvSpPr>
        <p:spPr bwMode="auto">
          <a:xfrm>
            <a:off x="2722563" y="556260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Oval 38"/>
          <p:cNvSpPr>
            <a:spLocks noChangeArrowheads="1"/>
          </p:cNvSpPr>
          <p:nvPr/>
        </p:nvSpPr>
        <p:spPr bwMode="auto">
          <a:xfrm>
            <a:off x="3179763" y="579120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Oval 40"/>
          <p:cNvSpPr>
            <a:spLocks noChangeArrowheads="1"/>
          </p:cNvSpPr>
          <p:nvPr/>
        </p:nvSpPr>
        <p:spPr bwMode="auto">
          <a:xfrm>
            <a:off x="3865563" y="548640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Oval 41"/>
          <p:cNvSpPr>
            <a:spLocks noChangeArrowheads="1"/>
          </p:cNvSpPr>
          <p:nvPr/>
        </p:nvSpPr>
        <p:spPr bwMode="auto">
          <a:xfrm>
            <a:off x="5465763" y="556260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Oval 42"/>
          <p:cNvSpPr>
            <a:spLocks noChangeArrowheads="1"/>
          </p:cNvSpPr>
          <p:nvPr/>
        </p:nvSpPr>
        <p:spPr bwMode="auto">
          <a:xfrm>
            <a:off x="5770563" y="525780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Rectangle 43"/>
          <p:cNvSpPr>
            <a:spLocks noChangeArrowheads="1"/>
          </p:cNvSpPr>
          <p:nvPr/>
        </p:nvSpPr>
        <p:spPr bwMode="auto">
          <a:xfrm>
            <a:off x="7446963" y="3886200"/>
            <a:ext cx="533400" cy="685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Text Box 44"/>
          <p:cNvSpPr txBox="1">
            <a:spLocks noChangeArrowheads="1"/>
          </p:cNvSpPr>
          <p:nvPr/>
        </p:nvSpPr>
        <p:spPr bwMode="auto">
          <a:xfrm>
            <a:off x="3865563" y="6186488"/>
            <a:ext cx="1968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>
                <a:ea typeface="SimSun" pitchFamily="2" charset="-122"/>
              </a:rPr>
              <a:t>coordinator</a:t>
            </a:r>
          </a:p>
        </p:txBody>
      </p:sp>
      <p:sp>
        <p:nvSpPr>
          <p:cNvPr id="18464" name="Text Box 45"/>
          <p:cNvSpPr txBox="1">
            <a:spLocks noChangeArrowheads="1"/>
          </p:cNvSpPr>
          <p:nvPr/>
        </p:nvSpPr>
        <p:spPr bwMode="auto">
          <a:xfrm>
            <a:off x="2971800" y="2057400"/>
            <a:ext cx="5868988" cy="76993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>
                <a:ea typeface="SimSun" pitchFamily="2" charset="-122"/>
              </a:rPr>
              <a:t>Terminates round after receiving k signals</a:t>
            </a:r>
          </a:p>
          <a:p>
            <a:r>
              <a:rPr lang="el-GR" altLang="zh-CN" sz="2000" i="1">
                <a:latin typeface="Times New Roman" pitchFamily="18" charset="0"/>
              </a:rPr>
              <a:t>τ</a:t>
            </a:r>
            <a:r>
              <a:rPr lang="en-US" altLang="zh-CN" sz="2000" i="1">
                <a:latin typeface="Times New Roman" pitchFamily="18" charset="0"/>
                <a:ea typeface="SimSun" pitchFamily="2" charset="-122"/>
              </a:rPr>
              <a:t>/</a:t>
            </a:r>
            <a:r>
              <a:rPr lang="en-US" altLang="zh-CN" sz="2000">
                <a:latin typeface="Times New Roman" pitchFamily="18" charset="0"/>
                <a:ea typeface="SimSun" pitchFamily="2" charset="-122"/>
              </a:rPr>
              <a:t>2</a:t>
            </a:r>
            <a:r>
              <a:rPr lang="en-US" altLang="zh-CN" sz="2000" i="1">
                <a:latin typeface="Times New Roman" pitchFamily="18" charset="0"/>
                <a:ea typeface="SimSun" pitchFamily="2" charset="-122"/>
              </a:rPr>
              <a:t>k · k = </a:t>
            </a:r>
            <a:r>
              <a:rPr lang="el-GR" altLang="zh-CN" sz="2000" i="1">
                <a:latin typeface="Times New Roman" pitchFamily="18" charset="0"/>
              </a:rPr>
              <a:t>τ</a:t>
            </a:r>
            <a:r>
              <a:rPr lang="en-US" altLang="zh-CN" sz="2000" i="1">
                <a:latin typeface="Times New Roman" pitchFamily="18" charset="0"/>
                <a:ea typeface="SimSun" pitchFamily="2" charset="-122"/>
              </a:rPr>
              <a:t>/</a:t>
            </a:r>
            <a:r>
              <a:rPr lang="en-US" altLang="zh-CN" sz="2000">
                <a:latin typeface="Times New Roman" pitchFamily="18" charset="0"/>
                <a:ea typeface="SimSun" pitchFamily="2" charset="-122"/>
              </a:rPr>
              <a:t>2</a:t>
            </a:r>
            <a:r>
              <a:rPr lang="en-US" altLang="zh-CN" sz="2000" i="1">
                <a:latin typeface="Times New Roman" pitchFamily="18" charset="0"/>
                <a:ea typeface="SimSun" pitchFamily="2" charset="-122"/>
              </a:rPr>
              <a:t> &lt; F</a:t>
            </a:r>
            <a:r>
              <a:rPr lang="en-US" altLang="zh-CN" sz="2000" baseline="-25000">
                <a:latin typeface="Times New Roman" pitchFamily="18" charset="0"/>
                <a:ea typeface="SimSun" pitchFamily="2" charset="-122"/>
              </a:rPr>
              <a:t>1 </a:t>
            </a:r>
            <a:r>
              <a:rPr lang="en-US" altLang="zh-CN" sz="2000">
                <a:latin typeface="Times New Roman" pitchFamily="18" charset="0"/>
                <a:ea typeface="SimSun" pitchFamily="2" charset="-122"/>
              </a:rPr>
              <a:t>&lt; </a:t>
            </a:r>
            <a:r>
              <a:rPr lang="el-GR" altLang="zh-CN" sz="2000" i="1">
                <a:latin typeface="Times New Roman" pitchFamily="18" charset="0"/>
              </a:rPr>
              <a:t>τ</a:t>
            </a:r>
            <a:endParaRPr lang="zh-CN" altLang="en-US" sz="2000" i="1">
              <a:latin typeface="Times New Roman" pitchFamily="18" charset="0"/>
              <a:ea typeface="SimSun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Deterministic </a:t>
            </a:r>
            <a:r>
              <a:rPr lang="en-US" altLang="zh-CN" i="1" smtClean="0">
                <a:latin typeface="Times New Roman" pitchFamily="18" charset="0"/>
                <a:ea typeface="SimSun" pitchFamily="2" charset="-122"/>
              </a:rPr>
              <a:t>F</a:t>
            </a:r>
            <a:r>
              <a:rPr lang="en-US" altLang="zh-CN" baseline="-25000" smtClean="0">
                <a:latin typeface="Times New Roman" pitchFamily="18" charset="0"/>
                <a:ea typeface="SimSun" pitchFamily="2" charset="-122"/>
              </a:rPr>
              <a:t>1</a:t>
            </a:r>
            <a:r>
              <a:rPr lang="en-US" altLang="zh-CN" smtClean="0">
                <a:ea typeface="SimSun" pitchFamily="2" charset="-122"/>
              </a:rPr>
              <a:t> Algorithm</a:t>
            </a:r>
            <a:endParaRPr lang="zh-CN" altLang="en-US" smtClean="0">
              <a:ea typeface="SimSun" pitchFamily="2" charset="-122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The second round: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884363" y="4191000"/>
            <a:ext cx="381000" cy="762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884363" y="3429000"/>
            <a:ext cx="381000" cy="762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408363" y="4191000"/>
            <a:ext cx="381000" cy="762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4932363" y="4191000"/>
            <a:ext cx="381000" cy="762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303963" y="4191000"/>
            <a:ext cx="381000" cy="762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6303963" y="3429000"/>
            <a:ext cx="381000" cy="762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6303963" y="2667000"/>
            <a:ext cx="381000" cy="762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1884363" y="2667000"/>
            <a:ext cx="381000" cy="762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1828800" y="2133600"/>
            <a:ext cx="533400" cy="685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3408363" y="3429000"/>
            <a:ext cx="381000" cy="762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3352800" y="3200400"/>
            <a:ext cx="533400" cy="685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4856163" y="3733800"/>
            <a:ext cx="533400" cy="685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6227763" y="2209800"/>
            <a:ext cx="533400" cy="685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AutoShape 17"/>
          <p:cNvSpPr>
            <a:spLocks/>
          </p:cNvSpPr>
          <p:nvPr/>
        </p:nvSpPr>
        <p:spPr bwMode="auto">
          <a:xfrm>
            <a:off x="1535113" y="3087688"/>
            <a:ext cx="250825" cy="339725"/>
          </a:xfrm>
          <a:prstGeom prst="leftBrace">
            <a:avLst>
              <a:gd name="adj1" fmla="val 1128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815975" y="3060700"/>
            <a:ext cx="665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zh-CN" sz="2400" i="1">
                <a:latin typeface="Times New Roman" pitchFamily="18" charset="0"/>
              </a:rPr>
              <a:t>τ</a:t>
            </a:r>
            <a:r>
              <a:rPr lang="en-US" altLang="zh-CN" sz="2400" i="1">
                <a:latin typeface="Times New Roman" pitchFamily="18" charset="0"/>
                <a:ea typeface="SimSun" pitchFamily="2" charset="-122"/>
              </a:rPr>
              <a:t>/</a:t>
            </a:r>
            <a:r>
              <a:rPr lang="en-US" altLang="zh-CN" sz="2400">
                <a:latin typeface="Times New Roman" pitchFamily="18" charset="0"/>
                <a:ea typeface="SimSun" pitchFamily="2" charset="-122"/>
              </a:rPr>
              <a:t>4</a:t>
            </a:r>
            <a:r>
              <a:rPr lang="en-US" altLang="zh-CN" sz="2400" i="1">
                <a:latin typeface="Times New Roman" pitchFamily="18" charset="0"/>
                <a:ea typeface="SimSun" pitchFamily="2" charset="-122"/>
              </a:rPr>
              <a:t>k</a:t>
            </a:r>
            <a:endParaRPr lang="zh-CN" altLang="en-US" sz="2400" i="1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7523163" y="4191000"/>
            <a:ext cx="381000" cy="762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2341563" y="5105400"/>
            <a:ext cx="18288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3789363" y="5029200"/>
            <a:ext cx="6858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H="1">
            <a:off x="5084763" y="5029200"/>
            <a:ext cx="762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 flipH="1">
            <a:off x="5313363" y="5105400"/>
            <a:ext cx="914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 flipH="1">
            <a:off x="5465763" y="5105400"/>
            <a:ext cx="19050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93" name="Oval 25"/>
          <p:cNvSpPr>
            <a:spLocks noChangeArrowheads="1"/>
          </p:cNvSpPr>
          <p:nvPr/>
        </p:nvSpPr>
        <p:spPr bwMode="auto">
          <a:xfrm>
            <a:off x="3235325" y="5808663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6" name="Oval 28"/>
          <p:cNvSpPr>
            <a:spLocks noChangeArrowheads="1"/>
          </p:cNvSpPr>
          <p:nvPr/>
        </p:nvSpPr>
        <p:spPr bwMode="auto">
          <a:xfrm>
            <a:off x="4852988" y="5618163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7" name="Oval 29"/>
          <p:cNvSpPr>
            <a:spLocks noChangeArrowheads="1"/>
          </p:cNvSpPr>
          <p:nvPr/>
        </p:nvSpPr>
        <p:spPr bwMode="auto">
          <a:xfrm>
            <a:off x="5424488" y="552450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8" name="Rectangle 30"/>
          <p:cNvSpPr>
            <a:spLocks noChangeArrowheads="1"/>
          </p:cNvSpPr>
          <p:nvPr/>
        </p:nvSpPr>
        <p:spPr bwMode="auto">
          <a:xfrm>
            <a:off x="7446963" y="3886200"/>
            <a:ext cx="533400" cy="685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9" name="Text Box 31"/>
          <p:cNvSpPr txBox="1">
            <a:spLocks noChangeArrowheads="1"/>
          </p:cNvSpPr>
          <p:nvPr/>
        </p:nvSpPr>
        <p:spPr bwMode="auto">
          <a:xfrm>
            <a:off x="3865563" y="6186488"/>
            <a:ext cx="1968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>
                <a:ea typeface="SimSun" pitchFamily="2" charset="-122"/>
              </a:rPr>
              <a:t>coordinator</a:t>
            </a:r>
          </a:p>
        </p:txBody>
      </p:sp>
      <p:sp>
        <p:nvSpPr>
          <p:cNvPr id="20510" name="Rectangle 32"/>
          <p:cNvSpPr>
            <a:spLocks noChangeArrowheads="1"/>
          </p:cNvSpPr>
          <p:nvPr/>
        </p:nvSpPr>
        <p:spPr bwMode="auto">
          <a:xfrm>
            <a:off x="1884363" y="3062288"/>
            <a:ext cx="381000" cy="381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Rectangle 33"/>
          <p:cNvSpPr>
            <a:spLocks noChangeArrowheads="1"/>
          </p:cNvSpPr>
          <p:nvPr/>
        </p:nvSpPr>
        <p:spPr bwMode="auto">
          <a:xfrm>
            <a:off x="4938713" y="4578350"/>
            <a:ext cx="381000" cy="381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Rectangle 34"/>
          <p:cNvSpPr>
            <a:spLocks noChangeArrowheads="1"/>
          </p:cNvSpPr>
          <p:nvPr/>
        </p:nvSpPr>
        <p:spPr bwMode="auto">
          <a:xfrm>
            <a:off x="6297613" y="3051175"/>
            <a:ext cx="381000" cy="381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3" name="Rectangle 35"/>
          <p:cNvSpPr>
            <a:spLocks noChangeArrowheads="1"/>
          </p:cNvSpPr>
          <p:nvPr/>
        </p:nvSpPr>
        <p:spPr bwMode="auto">
          <a:xfrm>
            <a:off x="7524750" y="4567238"/>
            <a:ext cx="381000" cy="381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4" name="Oval 36"/>
          <p:cNvSpPr>
            <a:spLocks noChangeArrowheads="1"/>
          </p:cNvSpPr>
          <p:nvPr/>
        </p:nvSpPr>
        <p:spPr bwMode="auto">
          <a:xfrm>
            <a:off x="5848350" y="567055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3" grpId="0" animBg="1"/>
      <p:bldP spid="32796" grpId="0" animBg="1"/>
      <p:bldP spid="32797" grpId="0" animBg="1"/>
      <p:bldP spid="3280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Deterministic </a:t>
            </a:r>
            <a:r>
              <a:rPr lang="en-US" altLang="zh-CN" i="1" smtClean="0">
                <a:latin typeface="Times New Roman" pitchFamily="18" charset="0"/>
                <a:ea typeface="SimSun" pitchFamily="2" charset="-122"/>
              </a:rPr>
              <a:t>F</a:t>
            </a:r>
            <a:r>
              <a:rPr lang="en-US" altLang="zh-CN" baseline="-25000" smtClean="0">
                <a:latin typeface="Times New Roman" pitchFamily="18" charset="0"/>
                <a:ea typeface="SimSun" pitchFamily="2" charset="-122"/>
              </a:rPr>
              <a:t>1</a:t>
            </a:r>
            <a:r>
              <a:rPr lang="en-US" altLang="zh-CN" smtClean="0">
                <a:ea typeface="SimSun" pitchFamily="2" charset="-122"/>
              </a:rPr>
              <a:t> Algorithm</a:t>
            </a:r>
            <a:endParaRPr lang="zh-CN" altLang="en-US" smtClean="0">
              <a:ea typeface="SimSun" pitchFamily="2" charset="-122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The second round: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884363" y="4191000"/>
            <a:ext cx="381000" cy="762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884363" y="3429000"/>
            <a:ext cx="381000" cy="762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408363" y="4191000"/>
            <a:ext cx="381000" cy="762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932363" y="4191000"/>
            <a:ext cx="381000" cy="762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6303963" y="4191000"/>
            <a:ext cx="381000" cy="762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6303963" y="3429000"/>
            <a:ext cx="381000" cy="762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6303963" y="2667000"/>
            <a:ext cx="381000" cy="762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1884363" y="2667000"/>
            <a:ext cx="381000" cy="762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Rectangle 13"/>
          <p:cNvSpPr>
            <a:spLocks noChangeArrowheads="1"/>
          </p:cNvSpPr>
          <p:nvPr/>
        </p:nvSpPr>
        <p:spPr bwMode="auto">
          <a:xfrm>
            <a:off x="3408363" y="3429000"/>
            <a:ext cx="381000" cy="762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Rectangle 14"/>
          <p:cNvSpPr>
            <a:spLocks noChangeArrowheads="1"/>
          </p:cNvSpPr>
          <p:nvPr/>
        </p:nvSpPr>
        <p:spPr bwMode="auto">
          <a:xfrm>
            <a:off x="3352800" y="3200400"/>
            <a:ext cx="533400" cy="685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Rectangle 15"/>
          <p:cNvSpPr>
            <a:spLocks noChangeArrowheads="1"/>
          </p:cNvSpPr>
          <p:nvPr/>
        </p:nvSpPr>
        <p:spPr bwMode="auto">
          <a:xfrm>
            <a:off x="4856163" y="3733800"/>
            <a:ext cx="533400" cy="685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Rectangle 16"/>
          <p:cNvSpPr>
            <a:spLocks noChangeArrowheads="1"/>
          </p:cNvSpPr>
          <p:nvPr/>
        </p:nvSpPr>
        <p:spPr bwMode="auto">
          <a:xfrm>
            <a:off x="6227763" y="2209800"/>
            <a:ext cx="533400" cy="685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AutoShape 17"/>
          <p:cNvSpPr>
            <a:spLocks/>
          </p:cNvSpPr>
          <p:nvPr/>
        </p:nvSpPr>
        <p:spPr bwMode="auto">
          <a:xfrm>
            <a:off x="1535113" y="3087688"/>
            <a:ext cx="250825" cy="339725"/>
          </a:xfrm>
          <a:prstGeom prst="leftBrace">
            <a:avLst>
              <a:gd name="adj1" fmla="val 1128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Text Box 18"/>
          <p:cNvSpPr txBox="1">
            <a:spLocks noChangeArrowheads="1"/>
          </p:cNvSpPr>
          <p:nvPr/>
        </p:nvSpPr>
        <p:spPr bwMode="auto">
          <a:xfrm>
            <a:off x="815975" y="3060700"/>
            <a:ext cx="665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zh-CN" sz="2400" i="1">
                <a:latin typeface="Times New Roman" pitchFamily="18" charset="0"/>
              </a:rPr>
              <a:t>τ</a:t>
            </a:r>
            <a:r>
              <a:rPr lang="en-US" altLang="zh-CN" sz="2400" i="1">
                <a:latin typeface="Times New Roman" pitchFamily="18" charset="0"/>
                <a:ea typeface="SimSun" pitchFamily="2" charset="-122"/>
              </a:rPr>
              <a:t>/</a:t>
            </a:r>
            <a:r>
              <a:rPr lang="en-US" altLang="zh-CN" sz="2400">
                <a:latin typeface="Times New Roman" pitchFamily="18" charset="0"/>
                <a:ea typeface="SimSun" pitchFamily="2" charset="-122"/>
              </a:rPr>
              <a:t>4</a:t>
            </a:r>
            <a:r>
              <a:rPr lang="en-US" altLang="zh-CN" sz="2400" i="1">
                <a:latin typeface="Times New Roman" pitchFamily="18" charset="0"/>
                <a:ea typeface="SimSun" pitchFamily="2" charset="-122"/>
              </a:rPr>
              <a:t>k</a:t>
            </a:r>
            <a:endParaRPr lang="zh-CN" altLang="en-US" sz="2400" i="1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1522" name="Rectangle 19"/>
          <p:cNvSpPr>
            <a:spLocks noChangeArrowheads="1"/>
          </p:cNvSpPr>
          <p:nvPr/>
        </p:nvSpPr>
        <p:spPr bwMode="auto">
          <a:xfrm>
            <a:off x="7523163" y="4191000"/>
            <a:ext cx="381000" cy="762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Line 20"/>
          <p:cNvSpPr>
            <a:spLocks noChangeShapeType="1"/>
          </p:cNvSpPr>
          <p:nvPr/>
        </p:nvSpPr>
        <p:spPr bwMode="auto">
          <a:xfrm>
            <a:off x="2341563" y="5105400"/>
            <a:ext cx="18288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4" name="Line 21"/>
          <p:cNvSpPr>
            <a:spLocks noChangeShapeType="1"/>
          </p:cNvSpPr>
          <p:nvPr/>
        </p:nvSpPr>
        <p:spPr bwMode="auto">
          <a:xfrm>
            <a:off x="3789363" y="5029200"/>
            <a:ext cx="6858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5" name="Line 22"/>
          <p:cNvSpPr>
            <a:spLocks noChangeShapeType="1"/>
          </p:cNvSpPr>
          <p:nvPr/>
        </p:nvSpPr>
        <p:spPr bwMode="auto">
          <a:xfrm flipH="1">
            <a:off x="5084763" y="5029200"/>
            <a:ext cx="762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6" name="Line 23"/>
          <p:cNvSpPr>
            <a:spLocks noChangeShapeType="1"/>
          </p:cNvSpPr>
          <p:nvPr/>
        </p:nvSpPr>
        <p:spPr bwMode="auto">
          <a:xfrm flipH="1">
            <a:off x="5313363" y="5105400"/>
            <a:ext cx="914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7" name="Line 24"/>
          <p:cNvSpPr>
            <a:spLocks noChangeShapeType="1"/>
          </p:cNvSpPr>
          <p:nvPr/>
        </p:nvSpPr>
        <p:spPr bwMode="auto">
          <a:xfrm flipH="1">
            <a:off x="5465763" y="5105400"/>
            <a:ext cx="19050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8" name="Oval 25"/>
          <p:cNvSpPr>
            <a:spLocks noChangeArrowheads="1"/>
          </p:cNvSpPr>
          <p:nvPr/>
        </p:nvSpPr>
        <p:spPr bwMode="auto">
          <a:xfrm>
            <a:off x="3235325" y="5808663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Oval 26"/>
          <p:cNvSpPr>
            <a:spLocks noChangeArrowheads="1"/>
          </p:cNvSpPr>
          <p:nvPr/>
        </p:nvSpPr>
        <p:spPr bwMode="auto">
          <a:xfrm>
            <a:off x="4852988" y="5618163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Oval 27"/>
          <p:cNvSpPr>
            <a:spLocks noChangeArrowheads="1"/>
          </p:cNvSpPr>
          <p:nvPr/>
        </p:nvSpPr>
        <p:spPr bwMode="auto">
          <a:xfrm>
            <a:off x="5424488" y="552450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Rectangle 28"/>
          <p:cNvSpPr>
            <a:spLocks noChangeArrowheads="1"/>
          </p:cNvSpPr>
          <p:nvPr/>
        </p:nvSpPr>
        <p:spPr bwMode="auto">
          <a:xfrm>
            <a:off x="7446963" y="3886200"/>
            <a:ext cx="533400" cy="685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2" name="Text Box 29"/>
          <p:cNvSpPr txBox="1">
            <a:spLocks noChangeArrowheads="1"/>
          </p:cNvSpPr>
          <p:nvPr/>
        </p:nvSpPr>
        <p:spPr bwMode="auto">
          <a:xfrm>
            <a:off x="3865563" y="6186488"/>
            <a:ext cx="1968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>
                <a:ea typeface="SimSun" pitchFamily="2" charset="-122"/>
              </a:rPr>
              <a:t>coordinator</a:t>
            </a:r>
          </a:p>
        </p:txBody>
      </p:sp>
      <p:sp>
        <p:nvSpPr>
          <p:cNvPr id="21533" name="Rectangle 30"/>
          <p:cNvSpPr>
            <a:spLocks noChangeArrowheads="1"/>
          </p:cNvSpPr>
          <p:nvPr/>
        </p:nvSpPr>
        <p:spPr bwMode="auto">
          <a:xfrm>
            <a:off x="1884363" y="3062288"/>
            <a:ext cx="381000" cy="381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4" name="Rectangle 31"/>
          <p:cNvSpPr>
            <a:spLocks noChangeArrowheads="1"/>
          </p:cNvSpPr>
          <p:nvPr/>
        </p:nvSpPr>
        <p:spPr bwMode="auto">
          <a:xfrm>
            <a:off x="4938713" y="4578350"/>
            <a:ext cx="381000" cy="381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5" name="Rectangle 32"/>
          <p:cNvSpPr>
            <a:spLocks noChangeArrowheads="1"/>
          </p:cNvSpPr>
          <p:nvPr/>
        </p:nvSpPr>
        <p:spPr bwMode="auto">
          <a:xfrm>
            <a:off x="6297613" y="3051175"/>
            <a:ext cx="381000" cy="381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6" name="Rectangle 33"/>
          <p:cNvSpPr>
            <a:spLocks noChangeArrowheads="1"/>
          </p:cNvSpPr>
          <p:nvPr/>
        </p:nvSpPr>
        <p:spPr bwMode="auto">
          <a:xfrm>
            <a:off x="7524750" y="4567238"/>
            <a:ext cx="381000" cy="381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7" name="Oval 34"/>
          <p:cNvSpPr>
            <a:spLocks noChangeArrowheads="1"/>
          </p:cNvSpPr>
          <p:nvPr/>
        </p:nvSpPr>
        <p:spPr bwMode="auto">
          <a:xfrm>
            <a:off x="5848350" y="567055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Oval 37"/>
          <p:cNvSpPr>
            <a:spLocks noChangeArrowheads="1"/>
          </p:cNvSpPr>
          <p:nvPr/>
        </p:nvSpPr>
        <p:spPr bwMode="auto">
          <a:xfrm>
            <a:off x="2755900" y="5529263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45"/>
          <p:cNvSpPr txBox="1">
            <a:spLocks noChangeArrowheads="1"/>
          </p:cNvSpPr>
          <p:nvPr/>
        </p:nvSpPr>
        <p:spPr bwMode="auto">
          <a:xfrm>
            <a:off x="2971800" y="2057400"/>
            <a:ext cx="5868988" cy="76993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>
                <a:ea typeface="SimSun" pitchFamily="2" charset="-122"/>
              </a:rPr>
              <a:t>Terminates round after receiving k signals</a:t>
            </a:r>
          </a:p>
          <a:p>
            <a:r>
              <a:rPr lang="en-US" altLang="zh-CN" sz="2000">
                <a:latin typeface="Times New Roman" pitchFamily="18" charset="0"/>
                <a:ea typeface="SimSun" pitchFamily="2" charset="-122"/>
              </a:rPr>
              <a:t>3</a:t>
            </a:r>
            <a:r>
              <a:rPr lang="el-GR" altLang="zh-CN" sz="2000" i="1">
                <a:latin typeface="Times New Roman" pitchFamily="18" charset="0"/>
              </a:rPr>
              <a:t>τ</a:t>
            </a:r>
            <a:r>
              <a:rPr lang="en-US" altLang="zh-CN" sz="2000" i="1">
                <a:latin typeface="Times New Roman" pitchFamily="18" charset="0"/>
                <a:ea typeface="SimSun" pitchFamily="2" charset="-122"/>
              </a:rPr>
              <a:t>/</a:t>
            </a:r>
            <a:r>
              <a:rPr lang="en-US" altLang="zh-CN" sz="2000">
                <a:latin typeface="Times New Roman" pitchFamily="18" charset="0"/>
                <a:ea typeface="SimSun" pitchFamily="2" charset="-122"/>
              </a:rPr>
              <a:t>4</a:t>
            </a:r>
            <a:r>
              <a:rPr lang="en-US" altLang="zh-CN" sz="2000" i="1">
                <a:latin typeface="Times New Roman" pitchFamily="18" charset="0"/>
                <a:ea typeface="SimSun" pitchFamily="2" charset="-122"/>
              </a:rPr>
              <a:t> &lt; F</a:t>
            </a:r>
            <a:r>
              <a:rPr lang="en-US" altLang="zh-CN" sz="2000" baseline="-25000">
                <a:latin typeface="Times New Roman" pitchFamily="18" charset="0"/>
                <a:ea typeface="SimSun" pitchFamily="2" charset="-122"/>
              </a:rPr>
              <a:t>1 </a:t>
            </a:r>
            <a:r>
              <a:rPr lang="en-US" altLang="zh-CN" sz="2000">
                <a:latin typeface="Times New Roman" pitchFamily="18" charset="0"/>
                <a:ea typeface="SimSun" pitchFamily="2" charset="-122"/>
              </a:rPr>
              <a:t>&lt; </a:t>
            </a:r>
            <a:r>
              <a:rPr lang="el-GR" altLang="zh-CN" sz="2000" i="1">
                <a:latin typeface="Times New Roman" pitchFamily="18" charset="0"/>
              </a:rPr>
              <a:t>τ</a:t>
            </a:r>
            <a:endParaRPr lang="zh-CN" altLang="en-US" sz="2000" i="1">
              <a:latin typeface="Times New Roman" pitchFamily="18" charset="0"/>
              <a:ea typeface="SimSun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9" grpId="0" animBg="1"/>
      <p:bldP spid="3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Deterministic </a:t>
            </a:r>
            <a:r>
              <a:rPr lang="en-US" altLang="zh-CN" i="1" smtClean="0">
                <a:latin typeface="Times New Roman" pitchFamily="18" charset="0"/>
                <a:ea typeface="SimSun" pitchFamily="2" charset="-122"/>
              </a:rPr>
              <a:t>F</a:t>
            </a:r>
            <a:r>
              <a:rPr lang="en-US" altLang="zh-CN" baseline="-25000" smtClean="0">
                <a:latin typeface="Times New Roman" pitchFamily="18" charset="0"/>
                <a:ea typeface="SimSun" pitchFamily="2" charset="-122"/>
              </a:rPr>
              <a:t>1</a:t>
            </a:r>
            <a:r>
              <a:rPr lang="en-US" altLang="zh-CN" smtClean="0">
                <a:ea typeface="SimSun" pitchFamily="2" charset="-122"/>
              </a:rPr>
              <a:t> Algorithm</a:t>
            </a:r>
            <a:endParaRPr lang="zh-CN" altLang="en-US" smtClean="0">
              <a:ea typeface="SimSun" pitchFamily="2" charset="-122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03350"/>
            <a:ext cx="8229600" cy="118745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Each round communicates </a:t>
            </a:r>
            <a:r>
              <a:rPr lang="en-US" altLang="zh-CN" smtClean="0">
                <a:latin typeface="Times New Roman" pitchFamily="18" charset="0"/>
                <a:ea typeface="SimSun" pitchFamily="2" charset="-122"/>
              </a:rPr>
              <a:t>O(</a:t>
            </a:r>
            <a:r>
              <a:rPr lang="en-US" altLang="zh-CN" i="1" smtClean="0">
                <a:latin typeface="Times New Roman" pitchFamily="18" charset="0"/>
                <a:ea typeface="SimSun" pitchFamily="2" charset="-122"/>
              </a:rPr>
              <a:t>k</a:t>
            </a:r>
            <a:r>
              <a:rPr lang="en-US" altLang="zh-CN" smtClean="0">
                <a:latin typeface="Times New Roman" pitchFamily="18" charset="0"/>
                <a:ea typeface="SimSun" pitchFamily="2" charset="-122"/>
              </a:rPr>
              <a:t>)</a:t>
            </a:r>
            <a:r>
              <a:rPr lang="en-US" altLang="zh-CN" smtClean="0">
                <a:ea typeface="SimSun" pitchFamily="2" charset="-122"/>
              </a:rPr>
              <a:t> bits</a:t>
            </a:r>
          </a:p>
          <a:p>
            <a:pPr eaLnBrk="1" hangingPunct="1"/>
            <a:r>
              <a:rPr lang="en-US" altLang="zh-CN" smtClean="0">
                <a:ea typeface="SimSun" pitchFamily="2" charset="-122"/>
              </a:rPr>
              <a:t>Continue until </a:t>
            </a:r>
            <a:r>
              <a:rPr lang="el-GR" altLang="zh-CN" smtClean="0">
                <a:latin typeface="Times New Roman" pitchFamily="18" charset="0"/>
              </a:rPr>
              <a:t>Δ</a:t>
            </a:r>
            <a:r>
              <a:rPr lang="en-US" altLang="zh-CN" i="1" smtClean="0">
                <a:latin typeface="Times New Roman" pitchFamily="18" charset="0"/>
                <a:ea typeface="SimSun" pitchFamily="2" charset="-122"/>
              </a:rPr>
              <a:t>=</a:t>
            </a:r>
            <a:r>
              <a:rPr lang="el-GR" altLang="zh-CN" smtClean="0">
                <a:latin typeface="Times New Roman" pitchFamily="18" charset="0"/>
              </a:rPr>
              <a:t>ε</a:t>
            </a:r>
            <a:r>
              <a:rPr lang="el-GR" altLang="zh-CN" i="1" smtClean="0">
                <a:latin typeface="Times New Roman" pitchFamily="18" charset="0"/>
              </a:rPr>
              <a:t>τ</a:t>
            </a:r>
            <a:r>
              <a:rPr lang="en-US" altLang="zh-CN" i="1" smtClean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 O(log(1/</a:t>
            </a:r>
            <a:r>
              <a:rPr lang="el-GR" altLang="zh-CN" smtClean="0">
                <a:latin typeface="Times New Roman" pitchFamily="18" charset="0"/>
              </a:rPr>
              <a:t>ε</a:t>
            </a:r>
            <a:r>
              <a:rPr lang="en-US" altLang="zh-CN" smtClean="0">
                <a:latin typeface="Times New Roman" pitchFamily="18" charset="0"/>
                <a:ea typeface="SimSun" pitchFamily="2" charset="-122"/>
              </a:rPr>
              <a:t>)) </a:t>
            </a:r>
            <a:r>
              <a:rPr lang="en-US" altLang="zh-CN" smtClean="0">
                <a:ea typeface="SimSun" pitchFamily="2" charset="-122"/>
              </a:rPr>
              <a:t>rounds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884363" y="4191000"/>
            <a:ext cx="381000" cy="762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884363" y="3429000"/>
            <a:ext cx="381000" cy="762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408363" y="4191000"/>
            <a:ext cx="381000" cy="762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4932363" y="4191000"/>
            <a:ext cx="381000" cy="762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6303963" y="4191000"/>
            <a:ext cx="381000" cy="762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6303963" y="3429000"/>
            <a:ext cx="381000" cy="762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6303963" y="2667000"/>
            <a:ext cx="381000" cy="762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1884363" y="2667000"/>
            <a:ext cx="381000" cy="762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3408363" y="3429000"/>
            <a:ext cx="381000" cy="762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3352800" y="3200400"/>
            <a:ext cx="533400" cy="685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4856163" y="3733800"/>
            <a:ext cx="533400" cy="685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6227763" y="25908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AutoShape 16"/>
          <p:cNvSpPr>
            <a:spLocks/>
          </p:cNvSpPr>
          <p:nvPr/>
        </p:nvSpPr>
        <p:spPr bwMode="auto">
          <a:xfrm>
            <a:off x="1535113" y="3087688"/>
            <a:ext cx="250825" cy="339725"/>
          </a:xfrm>
          <a:prstGeom prst="leftBrace">
            <a:avLst>
              <a:gd name="adj1" fmla="val 1128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685800" y="2971800"/>
            <a:ext cx="830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zh-CN" sz="240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altLang="zh-CN" sz="2400" i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=</a:t>
            </a:r>
            <a:r>
              <a:rPr lang="el-GR" altLang="zh-CN" sz="2400">
                <a:latin typeface="Times New Roman" pitchFamily="18" charset="0"/>
              </a:rPr>
              <a:t>ε</a:t>
            </a:r>
            <a:r>
              <a:rPr lang="el-GR" altLang="zh-CN" sz="2400" i="1">
                <a:latin typeface="Times New Roman" pitchFamily="18" charset="0"/>
              </a:rPr>
              <a:t>τ</a:t>
            </a:r>
            <a:endParaRPr lang="zh-CN" altLang="en-US" sz="2400" i="1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7523163" y="4191000"/>
            <a:ext cx="381000" cy="762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2341563" y="5105400"/>
            <a:ext cx="18288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3789363" y="5029200"/>
            <a:ext cx="6858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 flipH="1">
            <a:off x="5084763" y="5029200"/>
            <a:ext cx="762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 flipH="1">
            <a:off x="5313363" y="5105400"/>
            <a:ext cx="914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 flipH="1">
            <a:off x="5465763" y="5105400"/>
            <a:ext cx="19050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52" name="Oval 24"/>
          <p:cNvSpPr>
            <a:spLocks noChangeArrowheads="1"/>
          </p:cNvSpPr>
          <p:nvPr/>
        </p:nvSpPr>
        <p:spPr bwMode="auto">
          <a:xfrm>
            <a:off x="3235325" y="5808663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Oval 25"/>
          <p:cNvSpPr>
            <a:spLocks noChangeArrowheads="1"/>
          </p:cNvSpPr>
          <p:nvPr/>
        </p:nvSpPr>
        <p:spPr bwMode="auto">
          <a:xfrm>
            <a:off x="4852988" y="5618163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Oval 26"/>
          <p:cNvSpPr>
            <a:spLocks noChangeArrowheads="1"/>
          </p:cNvSpPr>
          <p:nvPr/>
        </p:nvSpPr>
        <p:spPr bwMode="auto">
          <a:xfrm>
            <a:off x="5424488" y="552450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7446963" y="3886200"/>
            <a:ext cx="533400" cy="685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3865563" y="6186488"/>
            <a:ext cx="1968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>
                <a:ea typeface="SimSun" pitchFamily="2" charset="-122"/>
              </a:rPr>
              <a:t>coordinator</a:t>
            </a:r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1884363" y="3062288"/>
            <a:ext cx="381000" cy="381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4933950" y="4578350"/>
            <a:ext cx="381000" cy="381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9" name="Rectangle 31"/>
          <p:cNvSpPr>
            <a:spLocks noChangeArrowheads="1"/>
          </p:cNvSpPr>
          <p:nvPr/>
        </p:nvSpPr>
        <p:spPr bwMode="auto">
          <a:xfrm>
            <a:off x="6307138" y="3051175"/>
            <a:ext cx="381000" cy="381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7524750" y="4567238"/>
            <a:ext cx="381000" cy="381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1" name="Oval 33"/>
          <p:cNvSpPr>
            <a:spLocks noChangeArrowheads="1"/>
          </p:cNvSpPr>
          <p:nvPr/>
        </p:nvSpPr>
        <p:spPr bwMode="auto">
          <a:xfrm>
            <a:off x="5848350" y="5670550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2" name="Oval 34"/>
          <p:cNvSpPr>
            <a:spLocks noChangeArrowheads="1"/>
          </p:cNvSpPr>
          <p:nvPr/>
        </p:nvSpPr>
        <p:spPr bwMode="auto">
          <a:xfrm>
            <a:off x="2755900" y="5529263"/>
            <a:ext cx="152400" cy="1524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45"/>
          <p:cNvSpPr txBox="1">
            <a:spLocks noChangeArrowheads="1"/>
          </p:cNvSpPr>
          <p:nvPr/>
        </p:nvSpPr>
        <p:spPr bwMode="auto">
          <a:xfrm>
            <a:off x="2819400" y="2819400"/>
            <a:ext cx="5854700" cy="461963"/>
          </a:xfrm>
          <a:prstGeom prst="rect">
            <a:avLst/>
          </a:prstGeom>
          <a:solidFill>
            <a:schemeClr val="accent2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>
                <a:ea typeface="SimSun" pitchFamily="2" charset="-122"/>
              </a:rPr>
              <a:t>After the last round, we have </a:t>
            </a:r>
            <a:r>
              <a:rPr lang="en-US" altLang="zh-CN" sz="2000">
                <a:latin typeface="Times New Roman" pitchFamily="18" charset="0"/>
                <a:ea typeface="SimSun" pitchFamily="2" charset="-122"/>
              </a:rPr>
              <a:t>(1-</a:t>
            </a:r>
            <a:r>
              <a:rPr lang="el-GR" altLang="zh-CN" sz="2000">
                <a:latin typeface="Times New Roman" pitchFamily="18" charset="0"/>
              </a:rPr>
              <a:t>ε</a:t>
            </a:r>
            <a:r>
              <a:rPr lang="en-US" altLang="zh-CN" sz="2000">
                <a:latin typeface="Times New Roman" pitchFamily="18" charset="0"/>
                <a:ea typeface="SimSun" pitchFamily="2" charset="-122"/>
              </a:rPr>
              <a:t>)</a:t>
            </a:r>
            <a:r>
              <a:rPr lang="el-GR" altLang="zh-CN" sz="2000" i="1">
                <a:latin typeface="Times New Roman" pitchFamily="18" charset="0"/>
              </a:rPr>
              <a:t>τ</a:t>
            </a:r>
            <a:r>
              <a:rPr lang="en-US" altLang="zh-CN" sz="2000" i="1">
                <a:latin typeface="Times New Roman" pitchFamily="18" charset="0"/>
                <a:ea typeface="SimSun" pitchFamily="2" charset="-122"/>
              </a:rPr>
              <a:t> &lt; F</a:t>
            </a:r>
            <a:r>
              <a:rPr lang="en-US" altLang="zh-CN" sz="2000" baseline="-25000">
                <a:latin typeface="Times New Roman" pitchFamily="18" charset="0"/>
                <a:ea typeface="SimSun" pitchFamily="2" charset="-122"/>
              </a:rPr>
              <a:t>1 </a:t>
            </a:r>
            <a:r>
              <a:rPr lang="en-US" altLang="zh-CN" sz="2000">
                <a:latin typeface="Times New Roman" pitchFamily="18" charset="0"/>
                <a:ea typeface="SimSun" pitchFamily="2" charset="-122"/>
              </a:rPr>
              <a:t>&lt; </a:t>
            </a:r>
            <a:r>
              <a:rPr lang="el-GR" altLang="zh-CN" sz="2000" i="1">
                <a:latin typeface="Times New Roman" pitchFamily="18" charset="0"/>
              </a:rPr>
              <a:t>τ</a:t>
            </a:r>
            <a:endParaRPr lang="zh-CN" altLang="en-US" sz="2000" i="1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6" name="Text Box 45"/>
          <p:cNvSpPr txBox="1">
            <a:spLocks noChangeArrowheads="1"/>
          </p:cNvSpPr>
          <p:nvPr/>
        </p:nvSpPr>
        <p:spPr bwMode="auto">
          <a:xfrm>
            <a:off x="2819400" y="3657600"/>
            <a:ext cx="5867400" cy="830263"/>
          </a:xfrm>
          <a:prstGeom prst="rect">
            <a:avLst/>
          </a:prstGeom>
          <a:solidFill>
            <a:schemeClr val="accent2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>
                <a:ea typeface="SimSun" pitchFamily="2" charset="-122"/>
              </a:rPr>
              <a:t>Total communication: </a:t>
            </a:r>
            <a:r>
              <a:rPr lang="en-US" altLang="zh-CN" sz="2400">
                <a:latin typeface="Times New Roman" pitchFamily="18" charset="0"/>
                <a:ea typeface="SimSun" pitchFamily="2" charset="-122"/>
                <a:sym typeface="Wingdings" pitchFamily="2" charset="2"/>
              </a:rPr>
              <a:t>O(</a:t>
            </a:r>
            <a:r>
              <a:rPr lang="en-US" altLang="zh-CN" sz="2400" i="1">
                <a:latin typeface="Times New Roman" pitchFamily="18" charset="0"/>
                <a:ea typeface="SimSun" pitchFamily="2" charset="-122"/>
                <a:sym typeface="Wingdings" pitchFamily="2" charset="2"/>
              </a:rPr>
              <a:t>k </a:t>
            </a:r>
            <a:r>
              <a:rPr lang="en-US" altLang="zh-CN" sz="2400">
                <a:latin typeface="Times New Roman" pitchFamily="18" charset="0"/>
                <a:ea typeface="SimSun" pitchFamily="2" charset="-122"/>
                <a:sym typeface="Wingdings" pitchFamily="2" charset="2"/>
              </a:rPr>
              <a:t>log(1/</a:t>
            </a:r>
            <a:r>
              <a:rPr lang="el-GR" altLang="zh-CN" sz="2400">
                <a:latin typeface="Times New Roman" pitchFamily="18" charset="0"/>
              </a:rPr>
              <a:t>ε</a:t>
            </a:r>
            <a:r>
              <a:rPr lang="en-US" altLang="zh-CN" sz="2400">
                <a:latin typeface="Times New Roman" pitchFamily="18" charset="0"/>
                <a:ea typeface="SimSun" pitchFamily="2" charset="-122"/>
              </a:rPr>
              <a:t>))</a:t>
            </a:r>
          </a:p>
          <a:p>
            <a:r>
              <a:rPr lang="en-US" altLang="zh-CN" sz="2400">
                <a:ea typeface="SimSun" pitchFamily="2" charset="-122"/>
              </a:rPr>
              <a:t>Lower bound: </a:t>
            </a:r>
            <a:r>
              <a:rPr lang="el-GR" altLang="zh-CN" sz="240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Ω</a:t>
            </a:r>
            <a:r>
              <a:rPr lang="en-US" altLang="zh-CN" sz="2400">
                <a:latin typeface="Times New Roman" pitchFamily="18" charset="0"/>
                <a:ea typeface="SimSun" pitchFamily="2" charset="-122"/>
                <a:sym typeface="Wingdings" pitchFamily="2" charset="2"/>
              </a:rPr>
              <a:t>(</a:t>
            </a:r>
            <a:r>
              <a:rPr lang="en-US" altLang="zh-CN" sz="2400" i="1">
                <a:latin typeface="Times New Roman" pitchFamily="18" charset="0"/>
                <a:ea typeface="SimSun" pitchFamily="2" charset="-122"/>
                <a:sym typeface="Wingdings" pitchFamily="2" charset="2"/>
              </a:rPr>
              <a:t>k </a:t>
            </a:r>
            <a:r>
              <a:rPr lang="en-US" altLang="zh-CN" sz="2400">
                <a:latin typeface="Times New Roman" pitchFamily="18" charset="0"/>
                <a:ea typeface="SimSun" pitchFamily="2" charset="-122"/>
                <a:sym typeface="Wingdings" pitchFamily="2" charset="2"/>
              </a:rPr>
              <a:t>log(1/(</a:t>
            </a:r>
            <a:r>
              <a:rPr lang="el-GR" altLang="zh-CN" sz="2400">
                <a:latin typeface="Times New Roman" pitchFamily="18" charset="0"/>
              </a:rPr>
              <a:t>ε</a:t>
            </a:r>
            <a:r>
              <a:rPr lang="en-US" altLang="zh-CN" sz="2400" i="1">
                <a:latin typeface="Times New Roman" pitchFamily="18" charset="0"/>
                <a:ea typeface="SimSun" pitchFamily="2" charset="-122"/>
              </a:rPr>
              <a:t>k</a:t>
            </a:r>
            <a:r>
              <a:rPr lang="en-US" altLang="zh-CN" sz="2400">
                <a:latin typeface="Times New Roman" pitchFamily="18" charset="0"/>
                <a:ea typeface="SimSun" pitchFamily="2" charset="-122"/>
              </a:rPr>
              <a:t>)))</a:t>
            </a:r>
            <a:endParaRPr lang="zh-CN" altLang="en-US" sz="2400" i="1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7" name="Text Box 45"/>
          <p:cNvSpPr txBox="1">
            <a:spLocks noChangeArrowheads="1"/>
          </p:cNvSpPr>
          <p:nvPr/>
        </p:nvSpPr>
        <p:spPr bwMode="auto">
          <a:xfrm>
            <a:off x="2819400" y="5181600"/>
            <a:ext cx="4419600" cy="830263"/>
          </a:xfrm>
          <a:prstGeom prst="rect">
            <a:avLst/>
          </a:prstGeom>
          <a:solidFill>
            <a:schemeClr val="accent2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dirty="0">
                <a:ea typeface="SimSun" pitchFamily="2" charset="-122"/>
              </a:rPr>
              <a:t>One-Shot: </a:t>
            </a:r>
            <a:r>
              <a:rPr lang="en-US" altLang="zh-CN" sz="2400" dirty="0">
                <a:latin typeface="Times New Roman" pitchFamily="18" charset="0"/>
                <a:ea typeface="SimSun" pitchFamily="2" charset="-122"/>
                <a:sym typeface="Wingdings" pitchFamily="2" charset="2"/>
              </a:rPr>
              <a:t>O(</a:t>
            </a:r>
            <a:r>
              <a:rPr lang="en-US" altLang="zh-CN" sz="2400" i="1" dirty="0">
                <a:latin typeface="Times New Roman" pitchFamily="18" charset="0"/>
                <a:ea typeface="SimSun" pitchFamily="2" charset="-122"/>
                <a:sym typeface="Wingdings" pitchFamily="2" charset="2"/>
              </a:rPr>
              <a:t>k </a:t>
            </a:r>
            <a:r>
              <a:rPr lang="en-US" altLang="zh-CN" sz="2400" dirty="0">
                <a:latin typeface="Times New Roman" pitchFamily="18" charset="0"/>
                <a:ea typeface="SimSun" pitchFamily="2" charset="-122"/>
                <a:sym typeface="Wingdings" pitchFamily="2" charset="2"/>
              </a:rPr>
              <a:t>log(1/</a:t>
            </a:r>
            <a:r>
              <a:rPr lang="el-GR" altLang="zh-CN" sz="2400" dirty="0">
                <a:latin typeface="Times New Roman" pitchFamily="18" charset="0"/>
              </a:rPr>
              <a:t>ε</a:t>
            </a:r>
            <a:r>
              <a:rPr lang="en-US" altLang="zh-CN" sz="2400" dirty="0">
                <a:latin typeface="Times New Roman" pitchFamily="18" charset="0"/>
                <a:ea typeface="SimSun" pitchFamily="2" charset="-122"/>
              </a:rPr>
              <a:t>))</a:t>
            </a:r>
            <a:endParaRPr lang="en-US" altLang="zh-CN" sz="2400" dirty="0">
              <a:latin typeface="+mj-lt"/>
              <a:ea typeface="SimSun" pitchFamily="2" charset="-122"/>
              <a:cs typeface="Times New Roman" pitchFamily="18" charset="0"/>
            </a:endParaRPr>
          </a:p>
          <a:p>
            <a:pPr>
              <a:defRPr/>
            </a:pPr>
            <a:r>
              <a:rPr lang="en-US" altLang="zh-CN" sz="2400" dirty="0">
                <a:ea typeface="SimSun" pitchFamily="2" charset="-122"/>
              </a:rPr>
              <a:t>Lower bound: </a:t>
            </a:r>
            <a:r>
              <a:rPr lang="el-GR" altLang="zh-CN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Ω</a:t>
            </a:r>
            <a:r>
              <a:rPr lang="en-US" altLang="zh-CN" sz="2400" dirty="0">
                <a:latin typeface="Times New Roman" pitchFamily="18" charset="0"/>
                <a:ea typeface="SimSun" pitchFamily="2" charset="-122"/>
                <a:sym typeface="Wingdings" pitchFamily="2" charset="2"/>
              </a:rPr>
              <a:t>(</a:t>
            </a:r>
            <a:r>
              <a:rPr lang="en-US" altLang="zh-CN" sz="2400" i="1" dirty="0">
                <a:latin typeface="Times New Roman" pitchFamily="18" charset="0"/>
                <a:ea typeface="SimSun" pitchFamily="2" charset="-122"/>
                <a:sym typeface="Wingdings" pitchFamily="2" charset="2"/>
              </a:rPr>
              <a:t>k </a:t>
            </a:r>
            <a:r>
              <a:rPr lang="en-US" altLang="zh-CN" sz="2400" dirty="0">
                <a:latin typeface="Times New Roman" pitchFamily="18" charset="0"/>
                <a:ea typeface="SimSun" pitchFamily="2" charset="-122"/>
                <a:sym typeface="Wingdings" pitchFamily="2" charset="2"/>
              </a:rPr>
              <a:t>log(1/(</a:t>
            </a:r>
            <a:r>
              <a:rPr lang="el-GR" altLang="zh-CN" sz="2400" dirty="0">
                <a:latin typeface="Times New Roman" pitchFamily="18" charset="0"/>
              </a:rPr>
              <a:t>ε</a:t>
            </a:r>
            <a:r>
              <a:rPr lang="en-US" altLang="zh-CN" sz="2400" i="1" dirty="0">
                <a:latin typeface="Times New Roman" pitchFamily="18" charset="0"/>
                <a:ea typeface="SimSun" pitchFamily="2" charset="-122"/>
              </a:rPr>
              <a:t>k</a:t>
            </a:r>
            <a:r>
              <a:rPr lang="en-US" altLang="zh-CN" sz="2400" dirty="0">
                <a:latin typeface="Times New Roman" pitchFamily="18" charset="0"/>
                <a:ea typeface="SimSun" pitchFamily="2" charset="-122"/>
              </a:rPr>
              <a:t>)))</a:t>
            </a:r>
            <a:endParaRPr lang="zh-CN" altLang="en-US" sz="2400" i="1" dirty="0">
              <a:latin typeface="Times New Roman" pitchFamily="18" charset="0"/>
              <a:ea typeface="SimSun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Story Begins with ...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3493" name="Picture 5"/>
          <p:cNvPicPr>
            <a:picLocks noChangeAspect="1" noChangeArrowheads="1"/>
          </p:cNvPicPr>
          <p:nvPr/>
        </p:nvPicPr>
        <p:blipFill>
          <a:blip r:embed="rId2"/>
          <a:srcRect l="6250" r="18750" b="45633"/>
          <a:stretch>
            <a:fillRect/>
          </a:stretch>
        </p:blipFill>
        <p:spPr bwMode="auto">
          <a:xfrm>
            <a:off x="457199" y="1600200"/>
            <a:ext cx="8269357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Talk Outline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dirty="0" smtClean="0">
                <a:solidFill>
                  <a:srgbClr val="C0C0C0"/>
                </a:solidFill>
                <a:ea typeface="SimSun" pitchFamily="2" charset="-122"/>
              </a:rPr>
              <a:t>Introduction</a:t>
            </a:r>
          </a:p>
          <a:p>
            <a:pPr eaLnBrk="1" hangingPunct="1">
              <a:defRPr/>
            </a:pP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ea typeface="SimSun" pitchFamily="2" charset="-122"/>
              </a:rPr>
              <a:t>Deterministic </a:t>
            </a:r>
            <a:r>
              <a:rPr lang="en-US" altLang="zh-CN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</a:rPr>
              <a:t>F</a:t>
            </a:r>
            <a:r>
              <a:rPr lang="en-US" altLang="zh-CN" baseline="-250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</a:rPr>
              <a:t>1</a:t>
            </a: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ea typeface="SimSun" pitchFamily="2" charset="-122"/>
              </a:rPr>
              <a:t> algorithm: </a:t>
            </a: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</a:rPr>
              <a:t>O(</a:t>
            </a:r>
            <a:r>
              <a:rPr lang="en-US" altLang="zh-CN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</a:rPr>
              <a:t>k </a:t>
            </a: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</a:rPr>
              <a:t>log(1/</a:t>
            </a:r>
            <a:r>
              <a:rPr lang="el-GR" altLang="zh-CN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ε</a:t>
            </a: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</a:rPr>
              <a:t>))</a:t>
            </a:r>
          </a:p>
          <a:p>
            <a:pPr eaLnBrk="1" hangingPunct="1">
              <a:defRPr/>
            </a:pP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ea typeface="SimSun" pitchFamily="2" charset="-122"/>
              </a:rPr>
              <a:t>Randomized </a:t>
            </a:r>
            <a:r>
              <a:rPr lang="en-US" altLang="zh-CN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</a:rPr>
              <a:t>F</a:t>
            </a:r>
            <a:r>
              <a:rPr lang="en-US" altLang="zh-CN" baseline="-250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</a:rPr>
              <a:t>1</a:t>
            </a: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ea typeface="SimSun" pitchFamily="2" charset="-122"/>
              </a:rPr>
              <a:t> algorithm: </a:t>
            </a: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</a:rPr>
              <a:t>O(1</a:t>
            </a:r>
            <a:r>
              <a:rPr lang="en-US" altLang="zh-CN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</a:rPr>
              <a:t>/</a:t>
            </a:r>
            <a:r>
              <a:rPr lang="el-GR" altLang="zh-CN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ε</a:t>
            </a:r>
            <a:r>
              <a:rPr lang="en-US" altLang="zh-CN" baseline="300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</a:rPr>
              <a:t>2</a:t>
            </a: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∙</a:t>
            </a: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</a:rPr>
              <a:t>log(1/</a:t>
            </a:r>
            <a:r>
              <a:rPr lang="el-GR" altLang="zh-CN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</a:rPr>
              <a:t>))</a:t>
            </a:r>
          </a:p>
          <a:p>
            <a:pPr eaLnBrk="1" hangingPunct="1">
              <a:defRPr/>
            </a:pPr>
            <a:r>
              <a:rPr lang="en-US" altLang="zh-CN" dirty="0" smtClean="0">
                <a:ea typeface="SimSun" pitchFamily="2" charset="-122"/>
              </a:rPr>
              <a:t>Randomized 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</a:rPr>
              <a:t>F</a:t>
            </a:r>
            <a:r>
              <a:rPr lang="en-US" altLang="zh-CN" baseline="-25000" dirty="0" smtClean="0">
                <a:latin typeface="Times New Roman" pitchFamily="18" charset="0"/>
                <a:ea typeface="SimSun" pitchFamily="2" charset="-122"/>
              </a:rPr>
              <a:t>0</a:t>
            </a:r>
            <a:r>
              <a:rPr lang="en-US" altLang="zh-CN" dirty="0" smtClean="0">
                <a:ea typeface="SimSun" pitchFamily="2" charset="-122"/>
              </a:rPr>
              <a:t> algorithm: </a:t>
            </a:r>
            <a:r>
              <a:rPr lang="en-US" altLang="zh-CN" dirty="0" smtClean="0">
                <a:latin typeface="Times New Roman" pitchFamily="18" charset="0"/>
                <a:ea typeface="SimSun" pitchFamily="2" charset="-122"/>
              </a:rPr>
              <a:t>Õ(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</a:rPr>
              <a:t>k/</a:t>
            </a:r>
            <a:r>
              <a:rPr lang="el-GR" altLang="zh-CN" dirty="0" smtClean="0">
                <a:latin typeface="Times New Roman" pitchFamily="18" charset="0"/>
              </a:rPr>
              <a:t>ε</a:t>
            </a:r>
            <a:r>
              <a:rPr lang="en-US" altLang="zh-CN" baseline="30000" dirty="0" smtClean="0">
                <a:latin typeface="Times New Roman" pitchFamily="18" charset="0"/>
                <a:ea typeface="SimSun" pitchFamily="2" charset="-122"/>
              </a:rPr>
              <a:t>2</a:t>
            </a:r>
            <a:r>
              <a:rPr lang="en-US" altLang="zh-CN" dirty="0" smtClean="0">
                <a:latin typeface="Times New Roman" pitchFamily="18" charset="0"/>
                <a:ea typeface="SimSun" pitchFamily="2" charset="-122"/>
              </a:rPr>
              <a:t>)</a:t>
            </a:r>
          </a:p>
          <a:p>
            <a:pPr eaLnBrk="1" hangingPunct="1">
              <a:defRPr/>
            </a:pPr>
            <a:r>
              <a:rPr lang="en-US" altLang="zh-CN" dirty="0" smtClean="0">
                <a:ea typeface="SimSun" pitchFamily="2" charset="-122"/>
              </a:rPr>
              <a:t>Randomized 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</a:rPr>
              <a:t>F</a:t>
            </a:r>
            <a:r>
              <a:rPr lang="en-US" altLang="zh-CN" baseline="-25000" dirty="0" smtClean="0">
                <a:latin typeface="Times New Roman" pitchFamily="18" charset="0"/>
                <a:ea typeface="SimSun" pitchFamily="2" charset="-122"/>
              </a:rPr>
              <a:t>2</a:t>
            </a:r>
            <a:r>
              <a:rPr lang="en-US" altLang="zh-CN" dirty="0" smtClean="0">
                <a:ea typeface="SimSun" pitchFamily="2" charset="-122"/>
              </a:rPr>
              <a:t> algorithm: </a:t>
            </a:r>
            <a:r>
              <a:rPr lang="en-US" altLang="zh-CN" dirty="0" smtClean="0">
                <a:latin typeface="Times New Roman" pitchFamily="18" charset="0"/>
                <a:ea typeface="SimSun" pitchFamily="2" charset="-122"/>
              </a:rPr>
              <a:t>Õ(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</a:rPr>
              <a:t>k</a:t>
            </a:r>
            <a:r>
              <a:rPr lang="en-US" altLang="zh-CN" baseline="30000" dirty="0" smtClean="0">
                <a:latin typeface="Times New Roman" pitchFamily="18" charset="0"/>
                <a:ea typeface="SimSun" pitchFamily="2" charset="-122"/>
              </a:rPr>
              <a:t>2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</a:rPr>
              <a:t>/</a:t>
            </a:r>
            <a:r>
              <a:rPr lang="el-GR" altLang="zh-CN" dirty="0" smtClean="0">
                <a:latin typeface="Times New Roman" pitchFamily="18" charset="0"/>
              </a:rPr>
              <a:t>ε</a:t>
            </a:r>
            <a:r>
              <a:rPr lang="en-US" altLang="zh-CN" dirty="0" smtClean="0">
                <a:latin typeface="Times New Roman" pitchFamily="18" charset="0"/>
                <a:ea typeface="SimSun" pitchFamily="2" charset="-122"/>
              </a:rPr>
              <a:t>+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</a:rPr>
              <a:t>k</a:t>
            </a:r>
            <a:r>
              <a:rPr lang="en-US" altLang="zh-CN" baseline="30000" dirty="0" smtClean="0">
                <a:latin typeface="Times New Roman" pitchFamily="18" charset="0"/>
                <a:ea typeface="SimSun" pitchFamily="2" charset="-122"/>
              </a:rPr>
              <a:t>3/2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</a:rPr>
              <a:t>/</a:t>
            </a:r>
            <a:r>
              <a:rPr lang="el-GR" altLang="zh-CN" dirty="0" smtClean="0">
                <a:latin typeface="Times New Roman" pitchFamily="18" charset="0"/>
              </a:rPr>
              <a:t>ε</a:t>
            </a:r>
            <a:r>
              <a:rPr lang="en-US" altLang="zh-CN" baseline="30000" dirty="0" smtClean="0">
                <a:latin typeface="Times New Roman" pitchFamily="18" charset="0"/>
                <a:ea typeface="SimSun" pitchFamily="2" charset="-122"/>
              </a:rPr>
              <a:t>3</a:t>
            </a:r>
            <a:r>
              <a:rPr lang="en-US" altLang="zh-CN" dirty="0" smtClean="0">
                <a:latin typeface="Times New Roman" pitchFamily="18" charset="0"/>
                <a:ea typeface="SimSun" pitchFamily="2" charset="-122"/>
              </a:rPr>
              <a:t>)</a:t>
            </a:r>
            <a:endParaRPr lang="en-US" altLang="zh-CN" dirty="0" smtClean="0">
              <a:ea typeface="SimSun" pitchFamily="2" charset="-122"/>
            </a:endParaRPr>
          </a:p>
          <a:p>
            <a:pPr eaLnBrk="1" hangingPunct="1">
              <a:defRPr/>
            </a:pPr>
            <a:r>
              <a:rPr lang="en-US" altLang="zh-CN" dirty="0" smtClean="0">
                <a:ea typeface="SimSun" pitchFamily="2" charset="-122"/>
              </a:rPr>
              <a:t>Conclusions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mtClean="0"/>
              <a:t>: # Distinct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 bound: Any deterministic (or Las Vegas randomized) algorithm has to communicate </a:t>
            </a:r>
            <a:r>
              <a:rPr lang="el-GR" altLang="zh-CN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Ω</a:t>
            </a:r>
            <a:r>
              <a:rPr lang="en-US" altLang="zh-CN" dirty="0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(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n</a:t>
            </a:r>
            <a:r>
              <a:rPr lang="en-US" altLang="zh-CN" dirty="0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) </a:t>
            </a:r>
            <a:r>
              <a:rPr lang="en-US" altLang="zh-CN" dirty="0" smtClean="0">
                <a:ea typeface="SimSun" pitchFamily="2" charset="-122"/>
                <a:sym typeface="Wingdings" pitchFamily="2" charset="2"/>
              </a:rPr>
              <a:t>bits</a:t>
            </a:r>
          </a:p>
          <a:p>
            <a:r>
              <a:rPr lang="en-US" dirty="0" smtClean="0"/>
              <a:t>Consider the one-shot case first</a:t>
            </a:r>
          </a:p>
          <a:p>
            <a:pPr lvl="1"/>
            <a:r>
              <a:rPr lang="en-US" dirty="0" smtClean="0"/>
              <a:t>Use “sketches”: small-space streaming algorithms </a:t>
            </a:r>
          </a:p>
          <a:p>
            <a:pPr lvl="1"/>
            <a:r>
              <a:rPr lang="en-US" dirty="0" smtClean="0"/>
              <a:t>“Combine” the sketches from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/>
              <a:t> sites</a:t>
            </a:r>
          </a:p>
          <a:p>
            <a:pPr lvl="1"/>
            <a:r>
              <a:rPr lang="en-US" dirty="0" smtClean="0"/>
              <a:t>FM sketch </a:t>
            </a:r>
            <a:r>
              <a:rPr lang="en-US" sz="2400" dirty="0" smtClean="0"/>
              <a:t>[</a:t>
            </a:r>
            <a:r>
              <a:rPr lang="en-US" sz="2400" dirty="0" err="1" smtClean="0"/>
              <a:t>Flajolet</a:t>
            </a:r>
            <a:r>
              <a:rPr lang="en-US" sz="2400" dirty="0" smtClean="0"/>
              <a:t> and Martin 1985; </a:t>
            </a:r>
            <a:r>
              <a:rPr lang="en-US" altLang="zh-CN" sz="2400" dirty="0" err="1" smtClean="0">
                <a:ea typeface="SimSun" pitchFamily="2" charset="-122"/>
              </a:rPr>
              <a:t>Alon</a:t>
            </a:r>
            <a:r>
              <a:rPr lang="en-US" altLang="zh-CN" sz="2400" dirty="0" smtClean="0">
                <a:ea typeface="SimSun" pitchFamily="2" charset="-122"/>
              </a:rPr>
              <a:t>, </a:t>
            </a:r>
            <a:r>
              <a:rPr lang="en-US" altLang="zh-CN" sz="2400" dirty="0" err="1" smtClean="0">
                <a:ea typeface="SimSun" pitchFamily="2" charset="-122"/>
              </a:rPr>
              <a:t>Matias</a:t>
            </a:r>
            <a:r>
              <a:rPr lang="en-US" altLang="zh-CN" sz="2400" dirty="0" smtClean="0">
                <a:ea typeface="SimSun" pitchFamily="2" charset="-122"/>
              </a:rPr>
              <a:t>, and </a:t>
            </a:r>
            <a:r>
              <a:rPr lang="en-US" altLang="zh-CN" sz="2400" dirty="0" err="1" smtClean="0">
                <a:ea typeface="SimSun" pitchFamily="2" charset="-122"/>
              </a:rPr>
              <a:t>Szegedy</a:t>
            </a:r>
            <a:r>
              <a:rPr lang="en-US" altLang="zh-CN" sz="2400" dirty="0" smtClean="0">
                <a:ea typeface="SimSun" pitchFamily="2" charset="-122"/>
              </a:rPr>
              <a:t>, 1999</a:t>
            </a:r>
            <a:r>
              <a:rPr lang="en-US" sz="2400" dirty="0" smtClean="0"/>
              <a:t>]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FM Sketch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smtClean="0">
                <a:ea typeface="SimSun" pitchFamily="2" charset="-122"/>
              </a:rPr>
              <a:t>Take a pair-wise independent random hash function </a:t>
            </a:r>
            <a:r>
              <a:rPr lang="en-US" altLang="zh-CN" sz="2800" i="1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</a:t>
            </a:r>
            <a:r>
              <a:rPr lang="en-US" altLang="zh-CN" sz="2800" smtClean="0">
                <a:ea typeface="SimSun" pitchFamily="2" charset="-122"/>
              </a:rPr>
              <a:t> :</a:t>
            </a:r>
            <a:r>
              <a:rPr lang="en-US" altLang="zh-CN" sz="2800" i="1" smtClean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smtClean="0">
                <a:latin typeface="Times New Roman" pitchFamily="18" charset="0"/>
                <a:ea typeface="SimSun" pitchFamily="2" charset="-122"/>
              </a:rPr>
              <a:t>{1</a:t>
            </a:r>
            <a:r>
              <a:rPr lang="en-US" altLang="zh-CN" sz="2800" i="1" smtClean="0">
                <a:latin typeface="Times New Roman" pitchFamily="18" charset="0"/>
                <a:ea typeface="SimSun" pitchFamily="2" charset="-122"/>
              </a:rPr>
              <a:t>,…,n</a:t>
            </a:r>
            <a:r>
              <a:rPr lang="en-US" altLang="zh-CN" sz="2800" smtClean="0">
                <a:latin typeface="Times New Roman" pitchFamily="18" charset="0"/>
                <a:ea typeface="SimSun" pitchFamily="2" charset="-122"/>
              </a:rPr>
              <a:t>}</a:t>
            </a:r>
            <a:r>
              <a:rPr lang="en-US" altLang="zh-CN" sz="2800" smtClean="0">
                <a:ea typeface="SimSun" pitchFamily="2" charset="-122"/>
              </a:rPr>
              <a:t> </a:t>
            </a:r>
            <a:r>
              <a:rPr lang="en-US" altLang="zh-CN" sz="2800" smtClean="0">
                <a:ea typeface="SimSun" pitchFamily="2" charset="-122"/>
                <a:sym typeface="Wingdings" pitchFamily="2" charset="2"/>
              </a:rPr>
              <a:t> </a:t>
            </a:r>
            <a:r>
              <a:rPr lang="en-US" altLang="zh-CN" sz="2800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{1,…,2</a:t>
            </a:r>
            <a:r>
              <a:rPr lang="en-US" altLang="zh-CN" sz="2800" i="1" baseline="30000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d</a:t>
            </a:r>
            <a:r>
              <a:rPr lang="en-US" altLang="zh-CN" sz="2800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}, </a:t>
            </a:r>
            <a:r>
              <a:rPr lang="en-US" altLang="zh-CN" sz="2800" smtClean="0">
                <a:ea typeface="SimSun" pitchFamily="2" charset="-122"/>
                <a:sym typeface="Wingdings" pitchFamily="2" charset="2"/>
              </a:rPr>
              <a:t>where </a:t>
            </a:r>
            <a:r>
              <a:rPr lang="en-US" altLang="zh-CN" sz="2800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2</a:t>
            </a:r>
            <a:r>
              <a:rPr lang="en-US" altLang="zh-CN" sz="2800" i="1" baseline="30000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d</a:t>
            </a:r>
            <a:r>
              <a:rPr lang="en-US" altLang="zh-CN" sz="2800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 &gt; </a:t>
            </a:r>
            <a:r>
              <a:rPr lang="en-US" altLang="zh-CN" sz="2800" i="1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n</a:t>
            </a:r>
          </a:p>
          <a:p>
            <a:r>
              <a:rPr lang="en-US" altLang="zh-CN" sz="2800" smtClean="0">
                <a:ea typeface="SimSun" pitchFamily="2" charset="-122"/>
                <a:sym typeface="Wingdings" pitchFamily="2" charset="2"/>
              </a:rPr>
              <a:t>For each incoming element </a:t>
            </a:r>
            <a:r>
              <a:rPr lang="en-US" altLang="zh-CN" sz="2800" i="1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x</a:t>
            </a:r>
            <a:r>
              <a:rPr lang="en-US" altLang="zh-CN" sz="2800" smtClean="0">
                <a:ea typeface="SimSun" pitchFamily="2" charset="-122"/>
                <a:sym typeface="Wingdings" pitchFamily="2" charset="2"/>
              </a:rPr>
              <a:t>, compute </a:t>
            </a:r>
            <a:r>
              <a:rPr lang="en-US" altLang="zh-CN" sz="2800" i="1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h</a:t>
            </a:r>
            <a:r>
              <a:rPr lang="en-US" altLang="zh-CN" sz="2800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(</a:t>
            </a:r>
            <a:r>
              <a:rPr lang="en-US" altLang="zh-CN" sz="2800" i="1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x</a:t>
            </a:r>
            <a:r>
              <a:rPr lang="en-US" altLang="zh-CN" sz="2800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)</a:t>
            </a:r>
          </a:p>
          <a:p>
            <a:pPr lvl="1"/>
            <a:r>
              <a:rPr lang="en-US" altLang="zh-CN" sz="2400" smtClean="0">
                <a:ea typeface="SimSun" pitchFamily="2" charset="-122"/>
                <a:sym typeface="Wingdings" pitchFamily="2" charset="2"/>
              </a:rPr>
              <a:t>e.g., </a:t>
            </a:r>
            <a:r>
              <a:rPr lang="en-US" altLang="zh-CN" sz="2400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h(5) = 10101100010000</a:t>
            </a:r>
          </a:p>
          <a:p>
            <a:pPr lvl="1"/>
            <a:r>
              <a:rPr lang="en-US" altLang="zh-CN" sz="2400" smtClean="0">
                <a:ea typeface="SimSun" pitchFamily="2" charset="-122"/>
                <a:sym typeface="Wingdings" pitchFamily="2" charset="2"/>
              </a:rPr>
              <a:t>Count how many trailing zeros</a:t>
            </a:r>
          </a:p>
          <a:p>
            <a:pPr lvl="1"/>
            <a:r>
              <a:rPr lang="en-US" altLang="zh-CN" sz="2400" smtClean="0">
                <a:ea typeface="SimSun" pitchFamily="2" charset="-122"/>
                <a:sym typeface="Wingdings" pitchFamily="2" charset="2"/>
              </a:rPr>
              <a:t>Remember the maximum number of trailing zeroes in any </a:t>
            </a:r>
            <a:r>
              <a:rPr lang="en-US" altLang="zh-CN" sz="2400" i="1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h</a:t>
            </a:r>
            <a:r>
              <a:rPr lang="en-US" altLang="zh-CN" sz="2400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(</a:t>
            </a:r>
            <a:r>
              <a:rPr lang="en-US" altLang="zh-CN" sz="2400" i="1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x</a:t>
            </a:r>
            <a:r>
              <a:rPr lang="en-US" altLang="zh-CN" sz="2400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)</a:t>
            </a:r>
          </a:p>
          <a:p>
            <a:r>
              <a:rPr lang="en-US" altLang="zh-CN" sz="2800" smtClean="0">
                <a:ea typeface="SimSun" pitchFamily="2" charset="-122"/>
                <a:sym typeface="Wingdings" pitchFamily="2" charset="2"/>
              </a:rPr>
              <a:t>Let </a:t>
            </a:r>
            <a:r>
              <a:rPr lang="en-US" altLang="zh-CN" sz="2800" i="1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Y</a:t>
            </a:r>
            <a:r>
              <a:rPr lang="en-US" altLang="zh-CN" sz="2800" smtClean="0">
                <a:ea typeface="SimSun" pitchFamily="2" charset="-122"/>
                <a:sym typeface="Wingdings" pitchFamily="2" charset="2"/>
              </a:rPr>
              <a:t> be the maximum number of trailing zeroes</a:t>
            </a:r>
          </a:p>
          <a:p>
            <a:pPr lvl="1"/>
            <a:r>
              <a:rPr lang="en-US" altLang="zh-CN" sz="2400" smtClean="0">
                <a:ea typeface="SimSun" pitchFamily="2" charset="-122"/>
                <a:sym typeface="Wingdings" pitchFamily="2" charset="2"/>
              </a:rPr>
              <a:t>Can show </a:t>
            </a:r>
            <a:r>
              <a:rPr lang="en-US" altLang="zh-CN" sz="2400" smtClean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sym typeface="Wingdings" pitchFamily="2" charset="2"/>
              </a:rPr>
              <a:t>E[2</a:t>
            </a:r>
            <a:r>
              <a:rPr lang="en-US" altLang="zh-CN" sz="2400" i="1" baseline="30000" smtClean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sym typeface="Wingdings" pitchFamily="2" charset="2"/>
              </a:rPr>
              <a:t>Y</a:t>
            </a:r>
            <a:r>
              <a:rPr lang="en-US" altLang="zh-CN" sz="2400" smtClean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sym typeface="Wingdings" pitchFamily="2" charset="2"/>
              </a:rPr>
              <a:t>]</a:t>
            </a:r>
            <a:r>
              <a:rPr lang="en-US" altLang="zh-CN" sz="2400" smtClean="0">
                <a:solidFill>
                  <a:srgbClr val="FF0000"/>
                </a:solidFill>
                <a:ea typeface="SimSun" pitchFamily="2" charset="-122"/>
                <a:sym typeface="Wingdings" pitchFamily="2" charset="2"/>
              </a:rPr>
              <a:t> = # distinct elements</a:t>
            </a:r>
            <a:endParaRPr lang="en-US" altLang="zh-CN" sz="2000" smtClean="0">
              <a:ea typeface="SimSun" pitchFamily="2" charset="-122"/>
              <a:sym typeface="Wingdings" pitchFamily="2" charset="2"/>
            </a:endParaRPr>
          </a:p>
          <a:p>
            <a:endParaRPr lang="en-US" sz="2800" smtClean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FM Sketch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r>
              <a:rPr lang="en-US" altLang="zh-CN" sz="2400" dirty="0" smtClean="0">
                <a:ea typeface="SimSun" pitchFamily="2" charset="-122"/>
              </a:rPr>
              <a:t>So </a:t>
            </a:r>
            <a:r>
              <a:rPr lang="en-US" altLang="zh-CN" sz="24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</a:t>
            </a:r>
            <a:r>
              <a:rPr lang="en-US" altLang="zh-CN" sz="2400" i="1" baseline="30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Y</a:t>
            </a:r>
            <a:r>
              <a:rPr lang="en-US" altLang="zh-CN" sz="2400" i="1" dirty="0" smtClean="0"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400" dirty="0" smtClean="0">
                <a:ea typeface="SimSun" pitchFamily="2" charset="-122"/>
                <a:cs typeface="Times New Roman" pitchFamily="18" charset="0"/>
              </a:rPr>
              <a:t>is an unbiased estimator for # distinct elements</a:t>
            </a:r>
          </a:p>
          <a:p>
            <a:r>
              <a:rPr lang="en-US" altLang="zh-CN" sz="2400" dirty="0" smtClean="0">
                <a:ea typeface="SimSun" pitchFamily="2" charset="-122"/>
                <a:cs typeface="Times New Roman" pitchFamily="18" charset="0"/>
              </a:rPr>
              <a:t>However, has a large variance</a:t>
            </a:r>
          </a:p>
          <a:p>
            <a:pPr lvl="1"/>
            <a:r>
              <a:rPr lang="en-US" altLang="zh-CN" sz="2400" dirty="0" smtClean="0">
                <a:ea typeface="SimSun" pitchFamily="2" charset="-122"/>
                <a:cs typeface="Times New Roman" pitchFamily="18" charset="0"/>
              </a:rPr>
              <a:t>Some recent techniques</a:t>
            </a:r>
            <a:r>
              <a:rPr lang="en-US" altLang="zh-CN" sz="2000" dirty="0" smtClean="0"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1800" dirty="0" smtClean="0">
                <a:ea typeface="SimSun" pitchFamily="2" charset="-122"/>
                <a:cs typeface="Times New Roman" pitchFamily="18" charset="0"/>
              </a:rPr>
              <a:t>[</a:t>
            </a:r>
            <a:r>
              <a:rPr lang="en-US" altLang="zh-CN" sz="1800" dirty="0" smtClean="0">
                <a:ea typeface="SimSun" pitchFamily="2" charset="-122"/>
              </a:rPr>
              <a:t>Gibbons and </a:t>
            </a:r>
            <a:r>
              <a:rPr lang="en-US" altLang="zh-CN" sz="1800" dirty="0" err="1" smtClean="0">
                <a:ea typeface="SimSun" pitchFamily="2" charset="-122"/>
              </a:rPr>
              <a:t>Tirthapura</a:t>
            </a:r>
            <a:r>
              <a:rPr lang="en-US" altLang="zh-CN" sz="1800" dirty="0" smtClean="0">
                <a:ea typeface="SimSun" pitchFamily="2" charset="-122"/>
              </a:rPr>
              <a:t>, 2001;</a:t>
            </a:r>
            <a:r>
              <a:rPr lang="en-US" altLang="zh-CN" sz="1800" dirty="0" smtClean="0">
                <a:ea typeface="SimSun" pitchFamily="2" charset="-122"/>
                <a:cs typeface="Times New Roman" pitchFamily="18" charset="0"/>
              </a:rPr>
              <a:t> Bar-</a:t>
            </a:r>
            <a:r>
              <a:rPr lang="en-US" altLang="zh-CN" sz="1800" dirty="0" err="1" smtClean="0">
                <a:ea typeface="SimSun" pitchFamily="2" charset="-122"/>
                <a:cs typeface="Times New Roman" pitchFamily="18" charset="0"/>
              </a:rPr>
              <a:t>Yossef</a:t>
            </a:r>
            <a:r>
              <a:rPr lang="en-US" altLang="zh-CN" sz="1800" dirty="0" smtClean="0">
                <a:ea typeface="SimSun" pitchFamily="2" charset="-122"/>
                <a:cs typeface="Times New Roman" pitchFamily="18" charset="0"/>
              </a:rPr>
              <a:t>, </a:t>
            </a:r>
            <a:r>
              <a:rPr lang="en-US" altLang="zh-CN" sz="1800" dirty="0" err="1" smtClean="0">
                <a:ea typeface="SimSun" pitchFamily="2" charset="-122"/>
                <a:cs typeface="Times New Roman" pitchFamily="18" charset="0"/>
              </a:rPr>
              <a:t>Jayram</a:t>
            </a:r>
            <a:r>
              <a:rPr lang="en-US" altLang="zh-CN" sz="1800" dirty="0" smtClean="0">
                <a:ea typeface="SimSun" pitchFamily="2" charset="-122"/>
                <a:cs typeface="Times New Roman" pitchFamily="18" charset="0"/>
              </a:rPr>
              <a:t>, Kumar, </a:t>
            </a:r>
            <a:r>
              <a:rPr lang="en-US" altLang="zh-CN" sz="1800" dirty="0" err="1" smtClean="0">
                <a:ea typeface="SimSun" pitchFamily="2" charset="-122"/>
                <a:cs typeface="Times New Roman" pitchFamily="18" charset="0"/>
              </a:rPr>
              <a:t>Sivakumar</a:t>
            </a:r>
            <a:r>
              <a:rPr lang="en-US" altLang="zh-CN" sz="1800" dirty="0" smtClean="0">
                <a:ea typeface="SimSun" pitchFamily="2" charset="-122"/>
                <a:cs typeface="Times New Roman" pitchFamily="18" charset="0"/>
              </a:rPr>
              <a:t>, and </a:t>
            </a:r>
            <a:r>
              <a:rPr lang="en-US" altLang="zh-CN" sz="1800" dirty="0" err="1" smtClean="0">
                <a:ea typeface="SimSun" pitchFamily="2" charset="-122"/>
                <a:cs typeface="Times New Roman" pitchFamily="18" charset="0"/>
              </a:rPr>
              <a:t>Trevisan</a:t>
            </a:r>
            <a:r>
              <a:rPr lang="en-US" altLang="zh-CN" sz="1800" dirty="0" smtClean="0">
                <a:ea typeface="SimSun" pitchFamily="2" charset="-122"/>
                <a:cs typeface="Times New Roman" pitchFamily="18" charset="0"/>
              </a:rPr>
              <a:t>, 2002]</a:t>
            </a:r>
            <a:r>
              <a:rPr lang="en-US" altLang="zh-CN" sz="2000" dirty="0" smtClean="0"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400" dirty="0" smtClean="0">
                <a:ea typeface="SimSun" pitchFamily="2" charset="-122"/>
                <a:cs typeface="Times New Roman" pitchFamily="18" charset="0"/>
              </a:rPr>
              <a:t>to produce </a:t>
            </a:r>
            <a:r>
              <a:rPr lang="en-US" altLang="zh-CN" sz="2400" dirty="0" smtClean="0">
                <a:ea typeface="SimSun" pitchFamily="2" charset="-122"/>
              </a:rPr>
              <a:t>a good estimator that has probability </a:t>
            </a:r>
            <a:r>
              <a:rPr lang="en-US" altLang="zh-CN" sz="2400" dirty="0" smtClean="0">
                <a:latin typeface="Times New Roman" pitchFamily="18" charset="0"/>
                <a:ea typeface="SimSun" pitchFamily="2" charset="-122"/>
              </a:rPr>
              <a:t>1–</a:t>
            </a:r>
            <a:r>
              <a:rPr lang="el-GR" altLang="zh-CN" sz="24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altLang="zh-CN" sz="2400" dirty="0" smtClean="0">
                <a:ea typeface="SimSun" pitchFamily="2" charset="-122"/>
              </a:rPr>
              <a:t> to be within relative error </a:t>
            </a:r>
            <a:r>
              <a:rPr lang="el-GR" altLang="zh-CN" sz="2400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l-GR" altLang="zh-C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2000" dirty="0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lvl="1"/>
            <a:r>
              <a:rPr lang="en-US" altLang="zh-CN" sz="2400" dirty="0" smtClean="0">
                <a:ea typeface="SimSun" pitchFamily="2" charset="-122"/>
              </a:rPr>
              <a:t>Space increased to </a:t>
            </a:r>
            <a:r>
              <a:rPr lang="en-US" altLang="zh-CN" sz="2400" dirty="0" smtClean="0">
                <a:latin typeface="Times New Roman" pitchFamily="18" charset="0"/>
                <a:ea typeface="SimSun" pitchFamily="2" charset="-122"/>
              </a:rPr>
              <a:t>Õ(1/</a:t>
            </a:r>
            <a:r>
              <a:rPr lang="el-GR" altLang="zh-CN" sz="2400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altLang="zh-CN" sz="2400" baseline="30000" dirty="0" smtClean="0">
                <a:latin typeface="Times New Roman" pitchFamily="18" charset="0"/>
                <a:ea typeface="SimSun" pitchFamily="2" charset="-122"/>
              </a:rPr>
              <a:t>2</a:t>
            </a:r>
            <a:r>
              <a:rPr lang="en-US" altLang="zh-CN" sz="2400" dirty="0" smtClean="0">
                <a:latin typeface="Times New Roman" pitchFamily="18" charset="0"/>
                <a:ea typeface="SimSun" pitchFamily="2" charset="-122"/>
              </a:rPr>
              <a:t>)</a:t>
            </a:r>
          </a:p>
          <a:p>
            <a:r>
              <a:rPr lang="en-US" altLang="zh-CN" sz="2400" dirty="0" smtClean="0">
                <a:ea typeface="SimSun" pitchFamily="2" charset="-122"/>
              </a:rPr>
              <a:t>FM sketch has linearity</a:t>
            </a:r>
          </a:p>
          <a:p>
            <a:pPr lvl="1"/>
            <a:r>
              <a:rPr lang="en-US" altLang="zh-CN" sz="2400" i="1" dirty="0" smtClean="0">
                <a:latin typeface="Times New Roman" pitchFamily="18" charset="0"/>
                <a:ea typeface="SimSun" pitchFamily="2" charset="-122"/>
              </a:rPr>
              <a:t>Y</a:t>
            </a:r>
            <a:r>
              <a:rPr lang="en-US" altLang="zh-CN" sz="2400" baseline="-25000" dirty="0" smtClean="0">
                <a:latin typeface="Times New Roman" pitchFamily="18" charset="0"/>
                <a:ea typeface="SimSun" pitchFamily="2" charset="-122"/>
              </a:rPr>
              <a:t>1</a:t>
            </a:r>
            <a:r>
              <a:rPr lang="en-US" altLang="zh-CN" sz="2400" dirty="0" smtClean="0">
                <a:ea typeface="SimSun" pitchFamily="2" charset="-122"/>
              </a:rPr>
              <a:t> from </a:t>
            </a:r>
            <a:r>
              <a:rPr lang="en-US" altLang="zh-CN" sz="2400" i="1" dirty="0" smtClean="0">
                <a:latin typeface="Times New Roman" pitchFamily="18" charset="0"/>
                <a:ea typeface="SimSun" pitchFamily="2" charset="-122"/>
              </a:rPr>
              <a:t>A</a:t>
            </a:r>
            <a:r>
              <a:rPr lang="en-US" altLang="zh-CN" sz="2400" dirty="0" smtClean="0">
                <a:ea typeface="SimSun" pitchFamily="2" charset="-122"/>
              </a:rPr>
              <a:t>, </a:t>
            </a:r>
            <a:r>
              <a:rPr lang="en-US" altLang="zh-CN" sz="2400" i="1" dirty="0" smtClean="0">
                <a:latin typeface="Times New Roman" pitchFamily="18" charset="0"/>
                <a:ea typeface="SimSun" pitchFamily="2" charset="-122"/>
              </a:rPr>
              <a:t>Y</a:t>
            </a:r>
            <a:r>
              <a:rPr lang="en-US" altLang="zh-CN" sz="2400" baseline="-25000" dirty="0" smtClean="0">
                <a:latin typeface="Times New Roman" pitchFamily="18" charset="0"/>
                <a:ea typeface="SimSun" pitchFamily="2" charset="-122"/>
              </a:rPr>
              <a:t>2</a:t>
            </a:r>
            <a:r>
              <a:rPr lang="en-US" altLang="zh-CN" sz="2400" dirty="0" smtClean="0">
                <a:ea typeface="SimSun" pitchFamily="2" charset="-122"/>
              </a:rPr>
              <a:t> from </a:t>
            </a:r>
            <a:r>
              <a:rPr lang="en-US" altLang="zh-CN" sz="2400" i="1" dirty="0" smtClean="0">
                <a:latin typeface="Times New Roman" pitchFamily="18" charset="0"/>
                <a:ea typeface="SimSun" pitchFamily="2" charset="-122"/>
              </a:rPr>
              <a:t>B</a:t>
            </a:r>
            <a:r>
              <a:rPr lang="en-US" altLang="zh-CN" sz="2400" dirty="0" smtClean="0">
                <a:ea typeface="SimSun" pitchFamily="2" charset="-122"/>
              </a:rPr>
              <a:t>, then </a:t>
            </a:r>
            <a:r>
              <a:rPr lang="en-US" altLang="zh-CN" sz="2400" dirty="0" smtClean="0">
                <a:latin typeface="Times New Roman" pitchFamily="18" charset="0"/>
                <a:ea typeface="SimSun" pitchFamily="2" charset="-122"/>
              </a:rPr>
              <a:t>2</a:t>
            </a:r>
            <a:r>
              <a:rPr lang="en-US" altLang="zh-CN" sz="2400" baseline="30000" dirty="0" smtClean="0">
                <a:latin typeface="Times New Roman" pitchFamily="18" charset="0"/>
                <a:ea typeface="SimSun" pitchFamily="2" charset="-122"/>
              </a:rPr>
              <a:t>max{</a:t>
            </a:r>
            <a:r>
              <a:rPr lang="en-US" altLang="zh-CN" sz="2400" i="1" baseline="30000" dirty="0" smtClean="0">
                <a:latin typeface="Times New Roman" pitchFamily="18" charset="0"/>
                <a:ea typeface="SimSun" pitchFamily="2" charset="-122"/>
              </a:rPr>
              <a:t>Y</a:t>
            </a:r>
            <a:r>
              <a:rPr lang="en-US" altLang="zh-CN" sz="1600" baseline="30000" dirty="0" smtClean="0">
                <a:latin typeface="Times New Roman" pitchFamily="18" charset="0"/>
                <a:ea typeface="SimSun" pitchFamily="2" charset="-122"/>
              </a:rPr>
              <a:t>1</a:t>
            </a:r>
            <a:r>
              <a:rPr lang="en-US" altLang="zh-CN" sz="2400" baseline="30000" dirty="0" smtClean="0"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400" i="1" baseline="30000" dirty="0" smtClean="0">
                <a:latin typeface="Times New Roman" pitchFamily="18" charset="0"/>
                <a:ea typeface="SimSun" pitchFamily="2" charset="-122"/>
              </a:rPr>
              <a:t>Y</a:t>
            </a:r>
            <a:r>
              <a:rPr lang="en-US" altLang="zh-CN" sz="1600" baseline="30000" dirty="0" smtClean="0">
                <a:latin typeface="Times New Roman" pitchFamily="18" charset="0"/>
                <a:ea typeface="SimSun" pitchFamily="2" charset="-122"/>
              </a:rPr>
              <a:t>2</a:t>
            </a:r>
            <a:r>
              <a:rPr lang="en-US" altLang="zh-CN" sz="2400" baseline="30000" dirty="0" smtClean="0">
                <a:latin typeface="Times New Roman" pitchFamily="18" charset="0"/>
                <a:ea typeface="SimSun" pitchFamily="2" charset="-122"/>
              </a:rPr>
              <a:t>}</a:t>
            </a:r>
            <a:r>
              <a:rPr lang="en-US" altLang="zh-CN" sz="2400" i="1" baseline="30000" dirty="0" smtClean="0">
                <a:latin typeface="Times New Roman" pitchFamily="18" charset="0"/>
                <a:ea typeface="SimSun" pitchFamily="2" charset="-122"/>
              </a:rPr>
              <a:t>  </a:t>
            </a:r>
            <a:r>
              <a:rPr lang="en-US" altLang="zh-CN" sz="2400" dirty="0" smtClean="0">
                <a:ea typeface="SimSun" pitchFamily="2" charset="-122"/>
              </a:rPr>
              <a:t>estimates # distinct items in </a:t>
            </a:r>
            <a:r>
              <a:rPr lang="en-US" altLang="zh-CN" sz="2400" i="1" dirty="0" smtClean="0">
                <a:latin typeface="Times New Roman" pitchFamily="18" charset="0"/>
                <a:ea typeface="SimSun" pitchFamily="2" charset="-122"/>
              </a:rPr>
              <a:t>A</a:t>
            </a:r>
            <a:r>
              <a:rPr lang="en-US" altLang="zh-CN" sz="2400" dirty="0" smtClean="0">
                <a:ea typeface="SimSun" pitchFamily="2" charset="-122"/>
              </a:rPr>
              <a:t>U</a:t>
            </a:r>
            <a:r>
              <a:rPr lang="en-US" altLang="zh-CN" sz="2400" i="1" dirty="0" smtClean="0">
                <a:latin typeface="Times New Roman" pitchFamily="18" charset="0"/>
                <a:ea typeface="SimSun" pitchFamily="2" charset="-122"/>
              </a:rPr>
              <a:t>B</a:t>
            </a:r>
          </a:p>
          <a:p>
            <a:r>
              <a:rPr lang="en-US" altLang="zh-CN" sz="2400" dirty="0" smtClean="0">
                <a:ea typeface="SimSun" pitchFamily="2" charset="-122"/>
              </a:rPr>
              <a:t>A one-shot algorithm with communication</a:t>
            </a:r>
            <a:r>
              <a:rPr lang="en-US" altLang="zh-CN" sz="2400" dirty="0" smtClean="0">
                <a:latin typeface="Times New Roman" pitchFamily="18" charset="0"/>
                <a:ea typeface="SimSun" pitchFamily="2" charset="-122"/>
              </a:rPr>
              <a:t> Õ(</a:t>
            </a:r>
            <a:r>
              <a:rPr lang="en-US" altLang="zh-CN" sz="2400" i="1" dirty="0" smtClean="0">
                <a:latin typeface="Times New Roman" pitchFamily="18" charset="0"/>
                <a:ea typeface="SimSun" pitchFamily="2" charset="-122"/>
              </a:rPr>
              <a:t>k/</a:t>
            </a:r>
            <a:r>
              <a:rPr lang="el-GR" altLang="zh-CN" sz="2400" dirty="0" smtClean="0">
                <a:latin typeface="Times New Roman" pitchFamily="18" charset="0"/>
              </a:rPr>
              <a:t>ε</a:t>
            </a:r>
            <a:r>
              <a:rPr lang="en-US" altLang="zh-CN" sz="2400" baseline="30000" dirty="0" smtClean="0">
                <a:latin typeface="Times New Roman" pitchFamily="18" charset="0"/>
                <a:ea typeface="SimSun" pitchFamily="2" charset="-122"/>
              </a:rPr>
              <a:t>2</a:t>
            </a:r>
            <a:r>
              <a:rPr lang="en-US" altLang="zh-CN" sz="2400" dirty="0" smtClean="0">
                <a:latin typeface="Times New Roman" pitchFamily="18" charset="0"/>
                <a:ea typeface="SimSun" pitchFamily="2" charset="-122"/>
              </a:rPr>
              <a:t>)</a:t>
            </a:r>
            <a:endParaRPr lang="en-US" altLang="zh-CN" sz="2800" dirty="0" smtClean="0">
              <a:latin typeface="Times New Roman" pitchFamily="18" charset="0"/>
              <a:ea typeface="SimSun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Continuously Monitoring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FM sketch is monotone</a:t>
            </a:r>
          </a:p>
          <a:p>
            <a:pPr lvl="1">
              <a:defRPr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/>
              <a:t> is non-decreasing, and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n</a:t>
            </a:r>
            <a:endParaRPr lang="en-US" sz="2800" dirty="0" smtClean="0"/>
          </a:p>
          <a:p>
            <a:pPr lvl="1">
              <a:defRPr/>
            </a:pPr>
            <a:r>
              <a:rPr lang="en-US" sz="2800" dirty="0" smtClean="0">
                <a:latin typeface="+mj-lt"/>
                <a:cs typeface="Times New Roman" pitchFamily="18" charset="0"/>
              </a:rPr>
              <a:t>Whenever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increases, notify the coordinator</a:t>
            </a:r>
          </a:p>
          <a:p>
            <a:pPr lvl="1">
              <a:defRPr/>
            </a:pPr>
            <a:r>
              <a:rPr lang="en-US" sz="2800" dirty="0" smtClean="0">
                <a:latin typeface="+mj-lt"/>
              </a:rPr>
              <a:t>The coordinator can always have the up-to-date combined FM sketch </a:t>
            </a:r>
          </a:p>
          <a:p>
            <a:pPr lvl="1">
              <a:defRPr/>
            </a:pPr>
            <a:r>
              <a:rPr lang="en-US" sz="2800" dirty="0" smtClean="0">
                <a:latin typeface="+mj-lt"/>
              </a:rPr>
              <a:t>Total communication: </a:t>
            </a:r>
            <a:r>
              <a:rPr lang="en-US" altLang="zh-CN" sz="2800" dirty="0" smtClean="0">
                <a:latin typeface="Times New Roman" pitchFamily="18" charset="0"/>
                <a:ea typeface="SimSun" pitchFamily="2" charset="-122"/>
              </a:rPr>
              <a:t>Õ(</a:t>
            </a:r>
            <a:r>
              <a:rPr lang="en-US" altLang="zh-CN" sz="2800" i="1" dirty="0" smtClean="0">
                <a:latin typeface="Times New Roman" pitchFamily="18" charset="0"/>
                <a:ea typeface="SimSun" pitchFamily="2" charset="-122"/>
              </a:rPr>
              <a:t>k/</a:t>
            </a:r>
            <a:r>
              <a:rPr lang="el-GR" altLang="zh-CN" sz="2800" dirty="0" smtClean="0">
                <a:latin typeface="Times New Roman" pitchFamily="18" charset="0"/>
              </a:rPr>
              <a:t>ε</a:t>
            </a:r>
            <a:r>
              <a:rPr lang="en-US" altLang="zh-CN" sz="2800" baseline="30000" dirty="0" smtClean="0">
                <a:latin typeface="Times New Roman" pitchFamily="18" charset="0"/>
                <a:ea typeface="SimSun" pitchFamily="2" charset="-122"/>
              </a:rPr>
              <a:t>2</a:t>
            </a:r>
            <a:r>
              <a:rPr lang="en-US" altLang="zh-CN" sz="2800" dirty="0" smtClean="0">
                <a:latin typeface="Times New Roman" pitchFamily="18" charset="0"/>
                <a:ea typeface="SimSun" pitchFamily="2" charset="-122"/>
              </a:rPr>
              <a:t>)</a:t>
            </a:r>
          </a:p>
          <a:p>
            <a:pPr>
              <a:defRPr/>
            </a:pPr>
            <a:r>
              <a:rPr lang="en-US" sz="3600" dirty="0" smtClean="0"/>
              <a:t>Lower bound</a:t>
            </a:r>
            <a:r>
              <a:rPr lang="en-US" sz="3300" dirty="0" smtClean="0">
                <a:latin typeface="Times New Roman" pitchFamily="18" charset="0"/>
                <a:ea typeface="SimSun" pitchFamily="2" charset="-122"/>
              </a:rPr>
              <a:t>: </a:t>
            </a:r>
            <a:r>
              <a:rPr lang="el-GR" altLang="zh-CN" sz="36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Ω</a:t>
            </a:r>
            <a:r>
              <a:rPr lang="en-US" altLang="zh-CN" sz="3600" dirty="0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(</a:t>
            </a:r>
            <a:r>
              <a:rPr lang="en-US" altLang="zh-CN" sz="3600" i="1" dirty="0" smtClean="0">
                <a:latin typeface="Times New Roman" pitchFamily="18" charset="0"/>
                <a:ea typeface="SimSun" pitchFamily="2" charset="-122"/>
              </a:rPr>
              <a:t>k</a:t>
            </a:r>
            <a:r>
              <a:rPr lang="en-US" altLang="zh-CN" sz="3600" dirty="0" smtClean="0">
                <a:latin typeface="Times New Roman" pitchFamily="18" charset="0"/>
                <a:ea typeface="SimSun" pitchFamily="2" charset="-122"/>
              </a:rPr>
              <a:t>)</a:t>
            </a:r>
            <a:endParaRPr lang="en-US" sz="3300" dirty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Talk Outline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dirty="0" smtClean="0">
                <a:solidFill>
                  <a:srgbClr val="C0C0C0"/>
                </a:solidFill>
                <a:ea typeface="SimSun" pitchFamily="2" charset="-122"/>
              </a:rPr>
              <a:t>Introduction</a:t>
            </a:r>
          </a:p>
          <a:p>
            <a:pPr eaLnBrk="1" hangingPunct="1">
              <a:defRPr/>
            </a:pP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ea typeface="SimSun" pitchFamily="2" charset="-122"/>
              </a:rPr>
              <a:t>Deterministic </a:t>
            </a:r>
            <a:r>
              <a:rPr lang="en-US" altLang="zh-CN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</a:rPr>
              <a:t>F</a:t>
            </a:r>
            <a:r>
              <a:rPr lang="en-US" altLang="zh-CN" baseline="-250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</a:rPr>
              <a:t>1</a:t>
            </a: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ea typeface="SimSun" pitchFamily="2" charset="-122"/>
              </a:rPr>
              <a:t> algorithm: </a:t>
            </a: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</a:rPr>
              <a:t>O(</a:t>
            </a:r>
            <a:r>
              <a:rPr lang="en-US" altLang="zh-CN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</a:rPr>
              <a:t>k </a:t>
            </a: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</a:rPr>
              <a:t>log(1/</a:t>
            </a:r>
            <a:r>
              <a:rPr lang="el-GR" altLang="zh-CN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ε</a:t>
            </a: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</a:rPr>
              <a:t>))</a:t>
            </a:r>
          </a:p>
          <a:p>
            <a:pPr eaLnBrk="1" hangingPunct="1">
              <a:defRPr/>
            </a:pP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ea typeface="SimSun" pitchFamily="2" charset="-122"/>
              </a:rPr>
              <a:t>Randomized </a:t>
            </a:r>
            <a:r>
              <a:rPr lang="en-US" altLang="zh-CN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</a:rPr>
              <a:t>F</a:t>
            </a:r>
            <a:r>
              <a:rPr lang="en-US" altLang="zh-CN" baseline="-250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</a:rPr>
              <a:t>1</a:t>
            </a: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ea typeface="SimSun" pitchFamily="2" charset="-122"/>
              </a:rPr>
              <a:t> algorithm: </a:t>
            </a: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</a:rPr>
              <a:t>O(1</a:t>
            </a:r>
            <a:r>
              <a:rPr lang="en-US" altLang="zh-CN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</a:rPr>
              <a:t>/</a:t>
            </a:r>
            <a:r>
              <a:rPr lang="el-GR" altLang="zh-CN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ε</a:t>
            </a:r>
            <a:r>
              <a:rPr lang="en-US" altLang="zh-CN" baseline="300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</a:rPr>
              <a:t>2</a:t>
            </a: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∙</a:t>
            </a: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</a:rPr>
              <a:t>log(1/</a:t>
            </a:r>
            <a:r>
              <a:rPr lang="el-GR" altLang="zh-CN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</a:rPr>
              <a:t>))</a:t>
            </a:r>
          </a:p>
          <a:p>
            <a:pPr eaLnBrk="1" hangingPunct="1">
              <a:defRPr/>
            </a:pP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ea typeface="SimSun" pitchFamily="2" charset="-122"/>
              </a:rPr>
              <a:t>Randomized </a:t>
            </a:r>
            <a:r>
              <a:rPr lang="en-US" altLang="zh-CN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</a:rPr>
              <a:t>F</a:t>
            </a:r>
            <a:r>
              <a:rPr lang="en-US" altLang="zh-CN" baseline="-250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</a:rPr>
              <a:t>0</a:t>
            </a: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ea typeface="SimSun" pitchFamily="2" charset="-122"/>
              </a:rPr>
              <a:t> algorithm: </a:t>
            </a: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</a:rPr>
              <a:t>Õ(</a:t>
            </a:r>
            <a:r>
              <a:rPr lang="en-US" altLang="zh-CN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</a:rPr>
              <a:t>k/</a:t>
            </a:r>
            <a:r>
              <a:rPr lang="el-GR" altLang="zh-CN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ε</a:t>
            </a:r>
            <a:r>
              <a:rPr lang="en-US" altLang="zh-CN" baseline="300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</a:rPr>
              <a:t>2</a:t>
            </a: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</a:rPr>
              <a:t>)</a:t>
            </a:r>
          </a:p>
          <a:p>
            <a:pPr eaLnBrk="1" hangingPunct="1">
              <a:defRPr/>
            </a:pPr>
            <a:r>
              <a:rPr lang="en-US" altLang="zh-CN" dirty="0" smtClean="0">
                <a:ea typeface="SimSun" pitchFamily="2" charset="-122"/>
              </a:rPr>
              <a:t>Randomized 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</a:rPr>
              <a:t>F</a:t>
            </a:r>
            <a:r>
              <a:rPr lang="en-US" altLang="zh-CN" baseline="-25000" dirty="0" smtClean="0">
                <a:latin typeface="Times New Roman" pitchFamily="18" charset="0"/>
                <a:ea typeface="SimSun" pitchFamily="2" charset="-122"/>
              </a:rPr>
              <a:t>2</a:t>
            </a:r>
            <a:r>
              <a:rPr lang="en-US" altLang="zh-CN" dirty="0" smtClean="0">
                <a:ea typeface="SimSun" pitchFamily="2" charset="-122"/>
              </a:rPr>
              <a:t> algorithm: </a:t>
            </a:r>
            <a:r>
              <a:rPr lang="en-US" altLang="zh-CN" dirty="0" smtClean="0">
                <a:latin typeface="Times New Roman" pitchFamily="18" charset="0"/>
                <a:ea typeface="SimSun" pitchFamily="2" charset="-122"/>
              </a:rPr>
              <a:t>Õ(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</a:rPr>
              <a:t>k</a:t>
            </a:r>
            <a:r>
              <a:rPr lang="en-US" altLang="zh-CN" baseline="30000" dirty="0" smtClean="0">
                <a:latin typeface="Times New Roman" pitchFamily="18" charset="0"/>
                <a:ea typeface="SimSun" pitchFamily="2" charset="-122"/>
              </a:rPr>
              <a:t>2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</a:rPr>
              <a:t>/</a:t>
            </a:r>
            <a:r>
              <a:rPr lang="el-GR" altLang="zh-CN" dirty="0" smtClean="0">
                <a:latin typeface="Times New Roman" pitchFamily="18" charset="0"/>
              </a:rPr>
              <a:t>ε</a:t>
            </a:r>
            <a:r>
              <a:rPr lang="en-US" altLang="zh-CN" dirty="0" smtClean="0">
                <a:latin typeface="Times New Roman" pitchFamily="18" charset="0"/>
                <a:ea typeface="SimSun" pitchFamily="2" charset="-122"/>
              </a:rPr>
              <a:t>+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</a:rPr>
              <a:t>k</a:t>
            </a:r>
            <a:r>
              <a:rPr lang="en-US" altLang="zh-CN" baseline="30000" dirty="0" smtClean="0">
                <a:latin typeface="Times New Roman" pitchFamily="18" charset="0"/>
                <a:ea typeface="SimSun" pitchFamily="2" charset="-122"/>
              </a:rPr>
              <a:t>3/2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</a:rPr>
              <a:t>/</a:t>
            </a:r>
            <a:r>
              <a:rPr lang="el-GR" altLang="zh-CN" dirty="0" smtClean="0">
                <a:latin typeface="Times New Roman" pitchFamily="18" charset="0"/>
              </a:rPr>
              <a:t>ε</a:t>
            </a:r>
            <a:r>
              <a:rPr lang="en-US" altLang="zh-CN" baseline="30000" dirty="0" smtClean="0">
                <a:latin typeface="Times New Roman" pitchFamily="18" charset="0"/>
                <a:ea typeface="SimSun" pitchFamily="2" charset="-122"/>
              </a:rPr>
              <a:t>3</a:t>
            </a:r>
            <a:r>
              <a:rPr lang="en-US" altLang="zh-CN" dirty="0" smtClean="0">
                <a:latin typeface="Times New Roman" pitchFamily="18" charset="0"/>
                <a:ea typeface="SimSun" pitchFamily="2" charset="-122"/>
              </a:rPr>
              <a:t>)</a:t>
            </a:r>
            <a:endParaRPr lang="en-US" altLang="zh-CN" dirty="0" smtClean="0">
              <a:ea typeface="SimSun" pitchFamily="2" charset="-122"/>
            </a:endParaRPr>
          </a:p>
          <a:p>
            <a:pPr eaLnBrk="1" hangingPunct="1">
              <a:defRPr/>
            </a:pPr>
            <a:r>
              <a:rPr lang="en-US" altLang="zh-CN" dirty="0" smtClean="0">
                <a:ea typeface="SimSun" pitchFamily="2" charset="-122"/>
              </a:rPr>
              <a:t>Conclusions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mtClean="0"/>
              <a:t>: The One-Shot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 bound: Any deterministic (or Las Vegas randomized) algorithm has to communicate </a:t>
            </a:r>
            <a:r>
              <a:rPr lang="el-GR" altLang="zh-CN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Ω</a:t>
            </a:r>
            <a:r>
              <a:rPr lang="en-US" altLang="zh-CN" dirty="0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(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n</a:t>
            </a:r>
            <a:r>
              <a:rPr lang="en-US" altLang="zh-CN" dirty="0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) </a:t>
            </a:r>
            <a:r>
              <a:rPr lang="en-US" altLang="zh-CN" dirty="0" smtClean="0">
                <a:ea typeface="SimSun" pitchFamily="2" charset="-122"/>
                <a:sym typeface="Wingdings" pitchFamily="2" charset="2"/>
              </a:rPr>
              <a:t>bits</a:t>
            </a:r>
          </a:p>
          <a:p>
            <a:r>
              <a:rPr lang="en-US" dirty="0" smtClean="0"/>
              <a:t>Consider the one-shot case first</a:t>
            </a:r>
          </a:p>
          <a:p>
            <a:pPr lvl="1"/>
            <a:r>
              <a:rPr lang="en-US" dirty="0" smtClean="0"/>
              <a:t>Use “sketches”: small-space streaming algorithms </a:t>
            </a:r>
          </a:p>
          <a:p>
            <a:pPr lvl="1"/>
            <a:r>
              <a:rPr lang="en-US" dirty="0" smtClean="0"/>
              <a:t>“Combine” the sketches from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/>
              <a:t> sites</a:t>
            </a:r>
          </a:p>
          <a:p>
            <a:pPr lvl="1"/>
            <a:r>
              <a:rPr lang="en-US" dirty="0" smtClean="0"/>
              <a:t>AMS sketch </a:t>
            </a:r>
            <a:r>
              <a:rPr lang="en-US" sz="2400" dirty="0" smtClean="0"/>
              <a:t>[</a:t>
            </a:r>
            <a:r>
              <a:rPr lang="en-US" altLang="zh-CN" sz="2400" dirty="0" err="1" smtClean="0">
                <a:ea typeface="SimSun" pitchFamily="2" charset="-122"/>
              </a:rPr>
              <a:t>Alon</a:t>
            </a:r>
            <a:r>
              <a:rPr lang="en-US" altLang="zh-CN" sz="2400" dirty="0" smtClean="0">
                <a:ea typeface="SimSun" pitchFamily="2" charset="-122"/>
              </a:rPr>
              <a:t>, </a:t>
            </a:r>
            <a:r>
              <a:rPr lang="en-US" altLang="zh-CN" sz="2400" dirty="0" err="1" smtClean="0">
                <a:ea typeface="SimSun" pitchFamily="2" charset="-122"/>
              </a:rPr>
              <a:t>Matias</a:t>
            </a:r>
            <a:r>
              <a:rPr lang="en-US" altLang="zh-CN" sz="2400" dirty="0" smtClean="0">
                <a:ea typeface="SimSun" pitchFamily="2" charset="-122"/>
              </a:rPr>
              <a:t>, and </a:t>
            </a:r>
            <a:r>
              <a:rPr lang="en-US" altLang="zh-CN" sz="2400" dirty="0" err="1" smtClean="0">
                <a:ea typeface="SimSun" pitchFamily="2" charset="-122"/>
              </a:rPr>
              <a:t>Szegedy</a:t>
            </a:r>
            <a:r>
              <a:rPr lang="en-US" altLang="zh-CN" sz="2400" dirty="0" smtClean="0">
                <a:ea typeface="SimSun" pitchFamily="2" charset="-122"/>
              </a:rPr>
              <a:t>, 1999</a:t>
            </a:r>
            <a:r>
              <a:rPr lang="en-US" sz="2400" dirty="0" smtClean="0"/>
              <a:t>]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AMS Sketch: “Tug-of-War”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>
                <a:ea typeface="SimSun" pitchFamily="2" charset="-122"/>
              </a:rPr>
              <a:t>Take a 4-wise independent random hash function</a:t>
            </a:r>
            <a:br>
              <a:rPr lang="en-US" altLang="zh-CN" sz="2400" dirty="0" smtClean="0">
                <a:ea typeface="SimSun" pitchFamily="2" charset="-122"/>
              </a:rPr>
            </a:br>
            <a:r>
              <a:rPr lang="en-US" altLang="zh-CN" sz="2400" i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</a:t>
            </a:r>
            <a:r>
              <a:rPr lang="en-US" altLang="zh-CN" sz="2400" dirty="0" smtClean="0">
                <a:ea typeface="SimSun" pitchFamily="2" charset="-122"/>
                <a:cs typeface="Times New Roman" pitchFamily="18" charset="0"/>
              </a:rPr>
              <a:t> :</a:t>
            </a:r>
            <a:r>
              <a:rPr lang="en-US" altLang="zh-CN" sz="2400" i="1" dirty="0" smtClean="0"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smtClean="0">
                <a:latin typeface="Times New Roman" pitchFamily="18" charset="0"/>
                <a:ea typeface="SimSun" pitchFamily="2" charset="-122"/>
              </a:rPr>
              <a:t>{1</a:t>
            </a:r>
            <a:r>
              <a:rPr lang="en-US" altLang="zh-CN" sz="2400" i="1" dirty="0" smtClean="0">
                <a:latin typeface="Times New Roman" pitchFamily="18" charset="0"/>
                <a:ea typeface="SimSun" pitchFamily="2" charset="-122"/>
              </a:rPr>
              <a:t>,…,n</a:t>
            </a:r>
            <a:r>
              <a:rPr lang="en-US" altLang="zh-CN" sz="2400" dirty="0" smtClean="0">
                <a:latin typeface="Times New Roman" pitchFamily="18" charset="0"/>
                <a:ea typeface="SimSun" pitchFamily="2" charset="-122"/>
              </a:rPr>
              <a:t>}</a:t>
            </a:r>
            <a:r>
              <a:rPr lang="en-US" altLang="zh-CN" sz="2400" dirty="0" smtClean="0">
                <a:ea typeface="SimSun" pitchFamily="2" charset="-122"/>
              </a:rPr>
              <a:t> </a:t>
            </a:r>
            <a:r>
              <a:rPr lang="en-US" altLang="zh-CN" sz="2400" dirty="0" smtClean="0">
                <a:ea typeface="SimSun" pitchFamily="2" charset="-122"/>
                <a:sym typeface="Wingdings" pitchFamily="2" charset="2"/>
              </a:rPr>
              <a:t> </a:t>
            </a:r>
            <a:r>
              <a:rPr lang="en-US" altLang="zh-CN" sz="2400" dirty="0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{−1,+1}</a:t>
            </a:r>
            <a:endParaRPr lang="en-US" altLang="zh-CN" sz="2400" i="1" dirty="0" smtClean="0">
              <a:latin typeface="Times New Roman" pitchFamily="18" charset="0"/>
              <a:ea typeface="SimSun" pitchFamily="2" charset="-122"/>
              <a:sym typeface="Wingdings" pitchFamily="2" charset="2"/>
            </a:endParaRPr>
          </a:p>
          <a:p>
            <a:r>
              <a:rPr lang="en-US" altLang="zh-CN" sz="2400" dirty="0" smtClean="0">
                <a:ea typeface="SimSun" pitchFamily="2" charset="-122"/>
                <a:sym typeface="Wingdings" pitchFamily="2" charset="2"/>
              </a:rPr>
              <a:t>Compute </a:t>
            </a:r>
          </a:p>
          <a:p>
            <a:pPr>
              <a:buFont typeface="Wingdings" pitchFamily="2" charset="2"/>
              <a:buNone/>
            </a:pPr>
            <a:r>
              <a:rPr lang="en-US" altLang="zh-CN" sz="2400" i="1" dirty="0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				Y = ∑ h</a:t>
            </a:r>
            <a:r>
              <a:rPr lang="en-US" altLang="zh-CN" sz="2400" dirty="0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(</a:t>
            </a:r>
            <a:r>
              <a:rPr lang="en-US" altLang="zh-CN" sz="2400" i="1" dirty="0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x</a:t>
            </a:r>
            <a:r>
              <a:rPr lang="en-US" altLang="zh-CN" sz="2400" dirty="0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)</a:t>
            </a:r>
            <a:endParaRPr lang="en-US" altLang="zh-CN" sz="2400" baseline="30000" dirty="0" smtClean="0">
              <a:latin typeface="Times New Roman" pitchFamily="18" charset="0"/>
              <a:ea typeface="SimSun" pitchFamily="2" charset="-122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altLang="zh-CN" sz="2400" baseline="30000" dirty="0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	 </a:t>
            </a:r>
            <a:r>
              <a:rPr lang="en-US" altLang="zh-CN" sz="2400" dirty="0" smtClean="0">
                <a:ea typeface="SimSun" pitchFamily="2" charset="-122"/>
                <a:sym typeface="Wingdings" pitchFamily="2" charset="2"/>
              </a:rPr>
              <a:t>over all </a:t>
            </a:r>
            <a:r>
              <a:rPr lang="en-US" altLang="zh-CN" sz="2400" i="1" dirty="0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x</a:t>
            </a:r>
            <a:endParaRPr lang="en-US" altLang="zh-CN" sz="2400" i="1" baseline="30000" dirty="0" smtClean="0">
              <a:latin typeface="Times New Roman" pitchFamily="18" charset="0"/>
              <a:ea typeface="SimSun" pitchFamily="2" charset="-122"/>
              <a:sym typeface="Wingdings" pitchFamily="2" charset="2"/>
            </a:endParaRPr>
          </a:p>
          <a:p>
            <a:r>
              <a:rPr lang="en-US" altLang="zh-CN" sz="2400" i="1" dirty="0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Y</a:t>
            </a:r>
            <a:r>
              <a:rPr lang="en-US" altLang="zh-CN" sz="2400" baseline="30000" dirty="0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2</a:t>
            </a:r>
            <a:r>
              <a:rPr lang="en-US" altLang="zh-CN" sz="2400" dirty="0" smtClean="0">
                <a:ea typeface="SimSun" pitchFamily="2" charset="-122"/>
                <a:sym typeface="Wingdings" pitchFamily="2" charset="2"/>
              </a:rPr>
              <a:t> is an unbiased estimator for </a:t>
            </a:r>
            <a:r>
              <a:rPr lang="en-US" altLang="zh-CN" sz="2400" i="1" dirty="0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F</a:t>
            </a:r>
            <a:r>
              <a:rPr lang="en-US" altLang="zh-CN" sz="2400" baseline="-25000" dirty="0" smtClean="0">
                <a:latin typeface="Times New Roman" pitchFamily="18" charset="0"/>
                <a:ea typeface="SimSun" pitchFamily="2" charset="-122"/>
                <a:sym typeface="Wingdings" pitchFamily="2" charset="2"/>
              </a:rPr>
              <a:t>2</a:t>
            </a:r>
          </a:p>
          <a:p>
            <a:pPr marL="342900" lvl="1" indent="-342900">
              <a:buFont typeface="Wingdings" pitchFamily="2" charset="2"/>
              <a:buChar char="l"/>
            </a:pPr>
            <a:r>
              <a:rPr lang="en-US" altLang="zh-CN" sz="2400" dirty="0" smtClean="0">
                <a:ea typeface="SimSun" pitchFamily="2" charset="-122"/>
              </a:rPr>
              <a:t>Use </a:t>
            </a:r>
            <a:r>
              <a:rPr lang="en-US" altLang="zh-CN" sz="2400" dirty="0" smtClean="0">
                <a:latin typeface="Times New Roman" pitchFamily="18" charset="0"/>
                <a:ea typeface="SimSun" pitchFamily="2" charset="-122"/>
              </a:rPr>
              <a:t>O(1/</a:t>
            </a:r>
            <a:r>
              <a:rPr lang="el-GR" altLang="zh-CN" sz="2400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altLang="zh-CN" sz="2400" baseline="30000" dirty="0" smtClean="0">
                <a:latin typeface="Times New Roman" pitchFamily="18" charset="0"/>
                <a:ea typeface="SimSun" pitchFamily="2" charset="-122"/>
              </a:rPr>
              <a:t>2</a:t>
            </a:r>
            <a:r>
              <a:rPr lang="en-US" altLang="zh-CN" sz="2400" dirty="0" smtClean="0">
                <a:latin typeface="Times New Roman" pitchFamily="18" charset="0"/>
                <a:ea typeface="SimSun" pitchFamily="2" charset="-122"/>
              </a:rPr>
              <a:t> ∙ log(1/</a:t>
            </a:r>
            <a:r>
              <a:rPr lang="el-GR" altLang="zh-CN" sz="24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altLang="zh-CN" sz="2400" dirty="0" smtClean="0">
                <a:latin typeface="Times New Roman" pitchFamily="18" charset="0"/>
                <a:ea typeface="SimSun" pitchFamily="2" charset="-122"/>
              </a:rPr>
              <a:t>)) </a:t>
            </a:r>
            <a:r>
              <a:rPr lang="en-US" altLang="zh-CN" sz="2400" dirty="0" smtClean="0">
                <a:ea typeface="SimSun" pitchFamily="2" charset="-122"/>
              </a:rPr>
              <a:t>copies to guarantee a good estimator that has probability </a:t>
            </a:r>
            <a:r>
              <a:rPr lang="en-US" altLang="zh-CN" sz="2400" dirty="0" smtClean="0">
                <a:latin typeface="Times New Roman" pitchFamily="18" charset="0"/>
                <a:ea typeface="SimSun" pitchFamily="2" charset="-122"/>
              </a:rPr>
              <a:t>1–</a:t>
            </a:r>
            <a:r>
              <a:rPr lang="el-GR" altLang="zh-CN" sz="24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altLang="zh-CN" sz="2400" dirty="0" smtClean="0">
                <a:ea typeface="SimSun" pitchFamily="2" charset="-122"/>
              </a:rPr>
              <a:t> to be within relative error </a:t>
            </a:r>
            <a:r>
              <a:rPr lang="el-GR" altLang="zh-CN" sz="2400" dirty="0" smtClean="0">
                <a:latin typeface="Times New Roman" pitchFamily="18" charset="0"/>
                <a:cs typeface="Times New Roman" pitchFamily="18" charset="0"/>
              </a:rPr>
              <a:t>ε</a:t>
            </a:r>
            <a:endParaRPr lang="en-US" altLang="zh-CN" sz="2400" dirty="0" smtClean="0">
              <a:latin typeface="Times New Roman" pitchFamily="18" charset="0"/>
              <a:ea typeface="SimSun" pitchFamily="2" charset="-122"/>
            </a:endParaRPr>
          </a:p>
          <a:p>
            <a:pPr marL="342900" lvl="1" indent="-342900">
              <a:buFont typeface="Wingdings" pitchFamily="2" charset="2"/>
              <a:buChar char="l"/>
            </a:pPr>
            <a:r>
              <a:rPr lang="en-US" altLang="zh-CN" sz="2400" dirty="0" smtClean="0">
                <a:ea typeface="SimSun" pitchFamily="2" charset="-122"/>
              </a:rPr>
              <a:t>Linearity still holds!</a:t>
            </a:r>
            <a:endParaRPr lang="en-US" altLang="zh-CN" sz="2000" dirty="0" smtClean="0">
              <a:latin typeface="Times New Roman" pitchFamily="18" charset="0"/>
              <a:ea typeface="SimSun" pitchFamily="2" charset="-122"/>
            </a:endParaRPr>
          </a:p>
          <a:p>
            <a:pPr marL="742950" lvl="2" indent="-342900">
              <a:buFont typeface="Courier New" pitchFamily="49" charset="0"/>
              <a:buChar char="o"/>
            </a:pPr>
            <a:r>
              <a:rPr lang="en-US" altLang="zh-CN" sz="2000" dirty="0" smtClean="0">
                <a:ea typeface="SimSun" pitchFamily="2" charset="-122"/>
              </a:rPr>
              <a:t>One-shot case can be solved with communication </a:t>
            </a:r>
            <a:r>
              <a:rPr lang="en-US" altLang="zh-CN" sz="2000" dirty="0" smtClean="0">
                <a:latin typeface="Times New Roman" pitchFamily="18" charset="0"/>
                <a:ea typeface="SimSun" pitchFamily="2" charset="-122"/>
              </a:rPr>
              <a:t>Õ(</a:t>
            </a:r>
            <a:r>
              <a:rPr lang="en-US" altLang="zh-CN" sz="2000" i="1" dirty="0" smtClean="0">
                <a:latin typeface="Times New Roman" pitchFamily="18" charset="0"/>
                <a:ea typeface="SimSun" pitchFamily="2" charset="-122"/>
              </a:rPr>
              <a:t>k/</a:t>
            </a:r>
            <a:r>
              <a:rPr lang="el-GR" altLang="zh-CN" sz="2000" dirty="0" smtClean="0">
                <a:latin typeface="Times New Roman" pitchFamily="18" charset="0"/>
              </a:rPr>
              <a:t>ε</a:t>
            </a:r>
            <a:r>
              <a:rPr lang="en-US" altLang="zh-CN" sz="2000" baseline="30000" dirty="0" smtClean="0">
                <a:latin typeface="Times New Roman" pitchFamily="18" charset="0"/>
                <a:ea typeface="SimSun" pitchFamily="2" charset="-122"/>
              </a:rPr>
              <a:t>2</a:t>
            </a:r>
            <a:r>
              <a:rPr lang="en-US" altLang="zh-CN" sz="2000" dirty="0" smtClean="0">
                <a:latin typeface="Times New Roman" pitchFamily="18" charset="0"/>
                <a:ea typeface="SimSun" pitchFamily="2" charset="-122"/>
              </a:rPr>
              <a:t>)</a:t>
            </a:r>
            <a:endParaRPr lang="en-US" altLang="zh-CN" sz="2000" dirty="0" smtClean="0">
              <a:ea typeface="SimSun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However…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 is not monotone!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Can’t afford to send all changes of the local sketch to the coordinator</a:t>
            </a:r>
            <a:endParaRPr lang="en-US" baseline="30000" dirty="0" smtClean="0"/>
          </a:p>
        </p:txBody>
      </p:sp>
      <p:cxnSp>
        <p:nvCxnSpPr>
          <p:cNvPr id="32772" name="Straight Arrow Connector 4"/>
          <p:cNvCxnSpPr>
            <a:cxnSpLocks noChangeShapeType="1"/>
          </p:cNvCxnSpPr>
          <p:nvPr/>
        </p:nvCxnSpPr>
        <p:spPr bwMode="auto">
          <a:xfrm>
            <a:off x="1143000" y="3352800"/>
            <a:ext cx="5257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773" name="Freeform 5"/>
          <p:cNvSpPr>
            <a:spLocks noChangeArrowheads="1"/>
          </p:cNvSpPr>
          <p:nvPr/>
        </p:nvSpPr>
        <p:spPr bwMode="auto">
          <a:xfrm>
            <a:off x="1154113" y="2090738"/>
            <a:ext cx="5116512" cy="1498600"/>
          </a:xfrm>
          <a:custGeom>
            <a:avLst/>
            <a:gdLst>
              <a:gd name="T0" fmla="*/ 0 w 5116285"/>
              <a:gd name="T1" fmla="*/ 1262743 h 1498600"/>
              <a:gd name="T2" fmla="*/ 293966 w 5116285"/>
              <a:gd name="T3" fmla="*/ 990600 h 1498600"/>
              <a:gd name="T4" fmla="*/ 751246 w 5116285"/>
              <a:gd name="T5" fmla="*/ 849086 h 1498600"/>
              <a:gd name="T6" fmla="*/ 1099653 w 5116285"/>
              <a:gd name="T7" fmla="*/ 1023257 h 1498600"/>
              <a:gd name="T8" fmla="*/ 1339183 w 5116285"/>
              <a:gd name="T9" fmla="*/ 1447800 h 1498600"/>
              <a:gd name="T10" fmla="*/ 1752912 w 5116285"/>
              <a:gd name="T11" fmla="*/ 1328057 h 1498600"/>
              <a:gd name="T12" fmla="*/ 2112204 w 5116285"/>
              <a:gd name="T13" fmla="*/ 783772 h 1498600"/>
              <a:gd name="T14" fmla="*/ 2634807 w 5116285"/>
              <a:gd name="T15" fmla="*/ 522514 h 1498600"/>
              <a:gd name="T16" fmla="*/ 3059428 w 5116285"/>
              <a:gd name="T17" fmla="*/ 816429 h 1498600"/>
              <a:gd name="T18" fmla="*/ 3440493 w 5116285"/>
              <a:gd name="T19" fmla="*/ 674914 h 1498600"/>
              <a:gd name="T20" fmla="*/ 3930439 w 5116285"/>
              <a:gd name="T21" fmla="*/ 250372 h 1498600"/>
              <a:gd name="T22" fmla="*/ 4442154 w 5116285"/>
              <a:gd name="T23" fmla="*/ 500743 h 1498600"/>
              <a:gd name="T24" fmla="*/ 5117196 w 5116285"/>
              <a:gd name="T25" fmla="*/ 0 h 14986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116285"/>
              <a:gd name="T40" fmla="*/ 0 h 1498600"/>
              <a:gd name="T41" fmla="*/ 5116285 w 5116285"/>
              <a:gd name="T42" fmla="*/ 1498600 h 14986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116285" h="1498600">
                <a:moveTo>
                  <a:pt x="0" y="1262743"/>
                </a:moveTo>
                <a:cubicBezTo>
                  <a:pt x="84364" y="1161143"/>
                  <a:pt x="168728" y="1059543"/>
                  <a:pt x="293914" y="990600"/>
                </a:cubicBezTo>
                <a:cubicBezTo>
                  <a:pt x="419100" y="921657"/>
                  <a:pt x="616857" y="843643"/>
                  <a:pt x="751114" y="849086"/>
                </a:cubicBezTo>
                <a:cubicBezTo>
                  <a:pt x="885371" y="854529"/>
                  <a:pt x="1001486" y="923471"/>
                  <a:pt x="1099457" y="1023257"/>
                </a:cubicBezTo>
                <a:cubicBezTo>
                  <a:pt x="1197428" y="1123043"/>
                  <a:pt x="1230086" y="1397000"/>
                  <a:pt x="1338943" y="1447800"/>
                </a:cubicBezTo>
                <a:cubicBezTo>
                  <a:pt x="1447800" y="1498600"/>
                  <a:pt x="1623786" y="1438728"/>
                  <a:pt x="1752600" y="1328057"/>
                </a:cubicBezTo>
                <a:cubicBezTo>
                  <a:pt x="1881414" y="1217386"/>
                  <a:pt x="1964871" y="918029"/>
                  <a:pt x="2111828" y="783772"/>
                </a:cubicBezTo>
                <a:cubicBezTo>
                  <a:pt x="2258785" y="649515"/>
                  <a:pt x="2476500" y="517071"/>
                  <a:pt x="2634343" y="522514"/>
                </a:cubicBezTo>
                <a:cubicBezTo>
                  <a:pt x="2792186" y="527957"/>
                  <a:pt x="2924628" y="791029"/>
                  <a:pt x="3058885" y="816429"/>
                </a:cubicBezTo>
                <a:cubicBezTo>
                  <a:pt x="3193142" y="841829"/>
                  <a:pt x="3294742" y="769257"/>
                  <a:pt x="3439885" y="674914"/>
                </a:cubicBezTo>
                <a:cubicBezTo>
                  <a:pt x="3585028" y="580571"/>
                  <a:pt x="3762829" y="279400"/>
                  <a:pt x="3929743" y="250372"/>
                </a:cubicBezTo>
                <a:cubicBezTo>
                  <a:pt x="4096657" y="221344"/>
                  <a:pt x="4243614" y="542472"/>
                  <a:pt x="4441371" y="500743"/>
                </a:cubicBezTo>
                <a:cubicBezTo>
                  <a:pt x="4639128" y="459014"/>
                  <a:pt x="4877706" y="229507"/>
                  <a:pt x="5116285" y="0"/>
                </a:cubicBezTo>
              </a:path>
            </a:pathLst>
          </a:cu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/>
              <a:t>Monitoring: Multi-Round Algorithm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Beginning of a round</a:t>
            </a:r>
          </a:p>
        </p:txBody>
      </p:sp>
      <p:grpSp>
        <p:nvGrpSpPr>
          <p:cNvPr id="33796" name="Group 17"/>
          <p:cNvGrpSpPr>
            <a:grpSpLocks/>
          </p:cNvGrpSpPr>
          <p:nvPr/>
        </p:nvGrpSpPr>
        <p:grpSpPr bwMode="auto">
          <a:xfrm>
            <a:off x="1143000" y="2590800"/>
            <a:ext cx="382588" cy="533400"/>
            <a:chOff x="1143000" y="2590800"/>
            <a:chExt cx="382588" cy="533400"/>
          </a:xfrm>
        </p:grpSpPr>
        <p:cxnSp>
          <p:nvCxnSpPr>
            <p:cNvPr id="33834" name="Straight Connector 6"/>
            <p:cNvCxnSpPr>
              <a:cxnSpLocks noChangeShapeType="1"/>
            </p:cNvCxnSpPr>
            <p:nvPr/>
          </p:nvCxnSpPr>
          <p:spPr bwMode="auto">
            <a:xfrm rot="5400000">
              <a:off x="953294" y="2932906"/>
              <a:ext cx="3810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3835" name="Straight Connector 7"/>
            <p:cNvCxnSpPr>
              <a:cxnSpLocks noChangeShapeType="1"/>
            </p:cNvCxnSpPr>
            <p:nvPr/>
          </p:nvCxnSpPr>
          <p:spPr bwMode="auto">
            <a:xfrm rot="5400000">
              <a:off x="1105694" y="3009106"/>
              <a:ext cx="2286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3836" name="Straight Connector 9"/>
            <p:cNvCxnSpPr>
              <a:cxnSpLocks noChangeShapeType="1"/>
            </p:cNvCxnSpPr>
            <p:nvPr/>
          </p:nvCxnSpPr>
          <p:spPr bwMode="auto">
            <a:xfrm rot="5400000">
              <a:off x="1029494" y="2856706"/>
              <a:ext cx="5334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3837" name="Straight Connector 11"/>
            <p:cNvCxnSpPr>
              <a:cxnSpLocks noChangeShapeType="1"/>
            </p:cNvCxnSpPr>
            <p:nvPr/>
          </p:nvCxnSpPr>
          <p:spPr bwMode="auto">
            <a:xfrm rot="5400000">
              <a:off x="1296194" y="3047206"/>
              <a:ext cx="1524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3838" name="Straight Connector 13"/>
            <p:cNvCxnSpPr>
              <a:cxnSpLocks noChangeShapeType="1"/>
            </p:cNvCxnSpPr>
            <p:nvPr/>
          </p:nvCxnSpPr>
          <p:spPr bwMode="auto">
            <a:xfrm rot="5400000">
              <a:off x="1296194" y="2971006"/>
              <a:ext cx="3048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3839" name="Straight Connector 15"/>
            <p:cNvCxnSpPr>
              <a:cxnSpLocks noChangeShapeType="1"/>
            </p:cNvCxnSpPr>
            <p:nvPr/>
          </p:nvCxnSpPr>
          <p:spPr bwMode="auto">
            <a:xfrm rot="5400000">
              <a:off x="1334294" y="2932906"/>
              <a:ext cx="3810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</p:grpSp>
      <p:grpSp>
        <p:nvGrpSpPr>
          <p:cNvPr id="33797" name="Group 18"/>
          <p:cNvGrpSpPr>
            <a:grpSpLocks/>
          </p:cNvGrpSpPr>
          <p:nvPr/>
        </p:nvGrpSpPr>
        <p:grpSpPr bwMode="auto">
          <a:xfrm>
            <a:off x="2817813" y="2590800"/>
            <a:ext cx="382587" cy="533400"/>
            <a:chOff x="1143000" y="2590800"/>
            <a:chExt cx="382588" cy="533400"/>
          </a:xfrm>
        </p:grpSpPr>
        <p:cxnSp>
          <p:nvCxnSpPr>
            <p:cNvPr id="33828" name="Straight Connector 19"/>
            <p:cNvCxnSpPr>
              <a:cxnSpLocks noChangeShapeType="1"/>
            </p:cNvCxnSpPr>
            <p:nvPr/>
          </p:nvCxnSpPr>
          <p:spPr bwMode="auto">
            <a:xfrm rot="5400000">
              <a:off x="953294" y="2932906"/>
              <a:ext cx="3810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3829" name="Straight Connector 20"/>
            <p:cNvCxnSpPr>
              <a:cxnSpLocks noChangeShapeType="1"/>
            </p:cNvCxnSpPr>
            <p:nvPr/>
          </p:nvCxnSpPr>
          <p:spPr bwMode="auto">
            <a:xfrm rot="5400000">
              <a:off x="1105694" y="3009106"/>
              <a:ext cx="2286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3830" name="Straight Connector 21"/>
            <p:cNvCxnSpPr>
              <a:cxnSpLocks noChangeShapeType="1"/>
            </p:cNvCxnSpPr>
            <p:nvPr/>
          </p:nvCxnSpPr>
          <p:spPr bwMode="auto">
            <a:xfrm rot="5400000">
              <a:off x="1029494" y="2856706"/>
              <a:ext cx="5334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3831" name="Straight Connector 22"/>
            <p:cNvCxnSpPr>
              <a:cxnSpLocks noChangeShapeType="1"/>
            </p:cNvCxnSpPr>
            <p:nvPr/>
          </p:nvCxnSpPr>
          <p:spPr bwMode="auto">
            <a:xfrm rot="5400000">
              <a:off x="1296194" y="3047206"/>
              <a:ext cx="1524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3832" name="Straight Connector 23"/>
            <p:cNvCxnSpPr>
              <a:cxnSpLocks noChangeShapeType="1"/>
            </p:cNvCxnSpPr>
            <p:nvPr/>
          </p:nvCxnSpPr>
          <p:spPr bwMode="auto">
            <a:xfrm rot="5400000">
              <a:off x="1296194" y="2971006"/>
              <a:ext cx="3048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3833" name="Straight Connector 24"/>
            <p:cNvCxnSpPr>
              <a:cxnSpLocks noChangeShapeType="1"/>
            </p:cNvCxnSpPr>
            <p:nvPr/>
          </p:nvCxnSpPr>
          <p:spPr bwMode="auto">
            <a:xfrm rot="5400000">
              <a:off x="1334294" y="2932906"/>
              <a:ext cx="3810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</p:grpSp>
      <p:grpSp>
        <p:nvGrpSpPr>
          <p:cNvPr id="33798" name="Group 25"/>
          <p:cNvGrpSpPr>
            <a:grpSpLocks/>
          </p:cNvGrpSpPr>
          <p:nvPr/>
        </p:nvGrpSpPr>
        <p:grpSpPr bwMode="auto">
          <a:xfrm>
            <a:off x="4495800" y="2590800"/>
            <a:ext cx="382588" cy="533400"/>
            <a:chOff x="1143000" y="2590800"/>
            <a:chExt cx="382588" cy="533400"/>
          </a:xfrm>
        </p:grpSpPr>
        <p:cxnSp>
          <p:nvCxnSpPr>
            <p:cNvPr id="33822" name="Straight Connector 26"/>
            <p:cNvCxnSpPr>
              <a:cxnSpLocks noChangeShapeType="1"/>
            </p:cNvCxnSpPr>
            <p:nvPr/>
          </p:nvCxnSpPr>
          <p:spPr bwMode="auto">
            <a:xfrm rot="5400000">
              <a:off x="953294" y="2932906"/>
              <a:ext cx="3810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3823" name="Straight Connector 27"/>
            <p:cNvCxnSpPr>
              <a:cxnSpLocks noChangeShapeType="1"/>
            </p:cNvCxnSpPr>
            <p:nvPr/>
          </p:nvCxnSpPr>
          <p:spPr bwMode="auto">
            <a:xfrm rot="5400000">
              <a:off x="1105694" y="3009106"/>
              <a:ext cx="2286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3824" name="Straight Connector 28"/>
            <p:cNvCxnSpPr>
              <a:cxnSpLocks noChangeShapeType="1"/>
            </p:cNvCxnSpPr>
            <p:nvPr/>
          </p:nvCxnSpPr>
          <p:spPr bwMode="auto">
            <a:xfrm rot="5400000">
              <a:off x="1029494" y="2856706"/>
              <a:ext cx="5334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3825" name="Straight Connector 29"/>
            <p:cNvCxnSpPr>
              <a:cxnSpLocks noChangeShapeType="1"/>
            </p:cNvCxnSpPr>
            <p:nvPr/>
          </p:nvCxnSpPr>
          <p:spPr bwMode="auto">
            <a:xfrm rot="5400000">
              <a:off x="1296194" y="3047206"/>
              <a:ext cx="1524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3826" name="Straight Connector 30"/>
            <p:cNvCxnSpPr>
              <a:cxnSpLocks noChangeShapeType="1"/>
            </p:cNvCxnSpPr>
            <p:nvPr/>
          </p:nvCxnSpPr>
          <p:spPr bwMode="auto">
            <a:xfrm rot="5400000">
              <a:off x="1296194" y="2971006"/>
              <a:ext cx="3048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3827" name="Straight Connector 31"/>
            <p:cNvCxnSpPr>
              <a:cxnSpLocks noChangeShapeType="1"/>
            </p:cNvCxnSpPr>
            <p:nvPr/>
          </p:nvCxnSpPr>
          <p:spPr bwMode="auto">
            <a:xfrm rot="5400000">
              <a:off x="1334294" y="2932906"/>
              <a:ext cx="3810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</p:grpSp>
      <p:grpSp>
        <p:nvGrpSpPr>
          <p:cNvPr id="33799" name="Group 32"/>
          <p:cNvGrpSpPr>
            <a:grpSpLocks/>
          </p:cNvGrpSpPr>
          <p:nvPr/>
        </p:nvGrpSpPr>
        <p:grpSpPr bwMode="auto">
          <a:xfrm>
            <a:off x="6248400" y="2590800"/>
            <a:ext cx="382588" cy="533400"/>
            <a:chOff x="1143000" y="2590800"/>
            <a:chExt cx="382588" cy="533400"/>
          </a:xfrm>
        </p:grpSpPr>
        <p:cxnSp>
          <p:nvCxnSpPr>
            <p:cNvPr id="33816" name="Straight Connector 33"/>
            <p:cNvCxnSpPr>
              <a:cxnSpLocks noChangeShapeType="1"/>
            </p:cNvCxnSpPr>
            <p:nvPr/>
          </p:nvCxnSpPr>
          <p:spPr bwMode="auto">
            <a:xfrm rot="5400000">
              <a:off x="953294" y="2932906"/>
              <a:ext cx="3810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3817" name="Straight Connector 34"/>
            <p:cNvCxnSpPr>
              <a:cxnSpLocks noChangeShapeType="1"/>
            </p:cNvCxnSpPr>
            <p:nvPr/>
          </p:nvCxnSpPr>
          <p:spPr bwMode="auto">
            <a:xfrm rot="5400000">
              <a:off x="1105694" y="3009106"/>
              <a:ext cx="2286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3818" name="Straight Connector 35"/>
            <p:cNvCxnSpPr>
              <a:cxnSpLocks noChangeShapeType="1"/>
            </p:cNvCxnSpPr>
            <p:nvPr/>
          </p:nvCxnSpPr>
          <p:spPr bwMode="auto">
            <a:xfrm rot="5400000">
              <a:off x="1029494" y="2856706"/>
              <a:ext cx="5334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3819" name="Straight Connector 36"/>
            <p:cNvCxnSpPr>
              <a:cxnSpLocks noChangeShapeType="1"/>
            </p:cNvCxnSpPr>
            <p:nvPr/>
          </p:nvCxnSpPr>
          <p:spPr bwMode="auto">
            <a:xfrm rot="5400000">
              <a:off x="1296194" y="3047206"/>
              <a:ext cx="1524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3820" name="Straight Connector 37"/>
            <p:cNvCxnSpPr>
              <a:cxnSpLocks noChangeShapeType="1"/>
            </p:cNvCxnSpPr>
            <p:nvPr/>
          </p:nvCxnSpPr>
          <p:spPr bwMode="auto">
            <a:xfrm rot="5400000">
              <a:off x="1296194" y="2971006"/>
              <a:ext cx="3048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3821" name="Straight Connector 38"/>
            <p:cNvCxnSpPr>
              <a:cxnSpLocks noChangeShapeType="1"/>
            </p:cNvCxnSpPr>
            <p:nvPr/>
          </p:nvCxnSpPr>
          <p:spPr bwMode="auto">
            <a:xfrm rot="5400000">
              <a:off x="1334294" y="2932906"/>
              <a:ext cx="3810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</p:grpSp>
      <p:grpSp>
        <p:nvGrpSpPr>
          <p:cNvPr id="33800" name="Group 39"/>
          <p:cNvGrpSpPr>
            <a:grpSpLocks/>
          </p:cNvGrpSpPr>
          <p:nvPr/>
        </p:nvGrpSpPr>
        <p:grpSpPr bwMode="auto">
          <a:xfrm>
            <a:off x="8001000" y="2590800"/>
            <a:ext cx="382588" cy="533400"/>
            <a:chOff x="1143000" y="2590800"/>
            <a:chExt cx="382588" cy="533400"/>
          </a:xfrm>
        </p:grpSpPr>
        <p:cxnSp>
          <p:nvCxnSpPr>
            <p:cNvPr id="33810" name="Straight Connector 40"/>
            <p:cNvCxnSpPr>
              <a:cxnSpLocks noChangeShapeType="1"/>
            </p:cNvCxnSpPr>
            <p:nvPr/>
          </p:nvCxnSpPr>
          <p:spPr bwMode="auto">
            <a:xfrm rot="5400000">
              <a:off x="953294" y="2932906"/>
              <a:ext cx="3810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3811" name="Straight Connector 41"/>
            <p:cNvCxnSpPr>
              <a:cxnSpLocks noChangeShapeType="1"/>
            </p:cNvCxnSpPr>
            <p:nvPr/>
          </p:nvCxnSpPr>
          <p:spPr bwMode="auto">
            <a:xfrm rot="5400000">
              <a:off x="1105694" y="3009106"/>
              <a:ext cx="2286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3812" name="Straight Connector 42"/>
            <p:cNvCxnSpPr>
              <a:cxnSpLocks noChangeShapeType="1"/>
            </p:cNvCxnSpPr>
            <p:nvPr/>
          </p:nvCxnSpPr>
          <p:spPr bwMode="auto">
            <a:xfrm rot="5400000">
              <a:off x="1029494" y="2856706"/>
              <a:ext cx="5334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3813" name="Straight Connector 43"/>
            <p:cNvCxnSpPr>
              <a:cxnSpLocks noChangeShapeType="1"/>
            </p:cNvCxnSpPr>
            <p:nvPr/>
          </p:nvCxnSpPr>
          <p:spPr bwMode="auto">
            <a:xfrm rot="5400000">
              <a:off x="1296194" y="3047206"/>
              <a:ext cx="1524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3814" name="Straight Connector 44"/>
            <p:cNvCxnSpPr>
              <a:cxnSpLocks noChangeShapeType="1"/>
            </p:cNvCxnSpPr>
            <p:nvPr/>
          </p:nvCxnSpPr>
          <p:spPr bwMode="auto">
            <a:xfrm rot="5400000">
              <a:off x="1296194" y="2971006"/>
              <a:ext cx="3048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3815" name="Straight Connector 45"/>
            <p:cNvCxnSpPr>
              <a:cxnSpLocks noChangeShapeType="1"/>
            </p:cNvCxnSpPr>
            <p:nvPr/>
          </p:nvCxnSpPr>
          <p:spPr bwMode="auto">
            <a:xfrm rot="5400000">
              <a:off x="1334294" y="2932906"/>
              <a:ext cx="3810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</p:grpSp>
      <p:cxnSp>
        <p:nvCxnSpPr>
          <p:cNvPr id="33801" name="Straight Arrow Connector 54"/>
          <p:cNvCxnSpPr>
            <a:cxnSpLocks noChangeShapeType="1"/>
          </p:cNvCxnSpPr>
          <p:nvPr/>
        </p:nvCxnSpPr>
        <p:spPr bwMode="auto">
          <a:xfrm>
            <a:off x="1676400" y="3352800"/>
            <a:ext cx="2362200" cy="1295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802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3086100" y="3314700"/>
            <a:ext cx="1371600" cy="1295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803" name="Straight Arrow Connector 58"/>
          <p:cNvCxnSpPr>
            <a:cxnSpLocks noChangeShapeType="1"/>
          </p:cNvCxnSpPr>
          <p:nvPr/>
        </p:nvCxnSpPr>
        <p:spPr bwMode="auto">
          <a:xfrm rot="5400000">
            <a:off x="4038601" y="3962400"/>
            <a:ext cx="1371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804" name="Straight Arrow Connector 62"/>
          <p:cNvCxnSpPr>
            <a:cxnSpLocks noChangeShapeType="1"/>
          </p:cNvCxnSpPr>
          <p:nvPr/>
        </p:nvCxnSpPr>
        <p:spPr bwMode="auto">
          <a:xfrm rot="10800000" flipV="1">
            <a:off x="5029200" y="3276600"/>
            <a:ext cx="1373188" cy="1371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805" name="Straight Arrow Connector 64"/>
          <p:cNvCxnSpPr>
            <a:cxnSpLocks noChangeShapeType="1"/>
          </p:cNvCxnSpPr>
          <p:nvPr/>
        </p:nvCxnSpPr>
        <p:spPr bwMode="auto">
          <a:xfrm rot="10800000" flipV="1">
            <a:off x="5334000" y="3276600"/>
            <a:ext cx="2820988" cy="1371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806" name="TextBox 66"/>
          <p:cNvSpPr txBox="1">
            <a:spLocks noChangeArrowheads="1"/>
          </p:cNvSpPr>
          <p:nvPr/>
        </p:nvSpPr>
        <p:spPr bwMode="auto">
          <a:xfrm>
            <a:off x="6705600" y="3962400"/>
            <a:ext cx="1589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sketch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Õ(1</a:t>
            </a:r>
            <a:r>
              <a:rPr lang="en-US" altLang="zh-CN" i="1">
                <a:latin typeface="Times New Roman" pitchFamily="18" charset="0"/>
                <a:ea typeface="SimSun" pitchFamily="2" charset="-122"/>
              </a:rPr>
              <a:t>/</a:t>
            </a:r>
            <a:r>
              <a:rPr lang="el-GR" altLang="zh-CN">
                <a:latin typeface="Times New Roman" pitchFamily="18" charset="0"/>
              </a:rPr>
              <a:t>ε</a:t>
            </a:r>
            <a:r>
              <a:rPr lang="en-US" altLang="zh-CN" baseline="30000">
                <a:latin typeface="Times New Roman" pitchFamily="18" charset="0"/>
                <a:ea typeface="SimSun" pitchFamily="2" charset="-122"/>
              </a:rPr>
              <a:t>2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)</a:t>
            </a:r>
            <a:endParaRPr lang="en-US"/>
          </a:p>
        </p:txBody>
      </p:sp>
      <p:sp>
        <p:nvSpPr>
          <p:cNvPr id="33807" name="TextBox 67"/>
          <p:cNvSpPr txBox="1">
            <a:spLocks noChangeArrowheads="1"/>
          </p:cNvSpPr>
          <p:nvPr/>
        </p:nvSpPr>
        <p:spPr bwMode="auto">
          <a:xfrm>
            <a:off x="1295400" y="3962400"/>
            <a:ext cx="1589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sketch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Õ(1</a:t>
            </a:r>
            <a:r>
              <a:rPr lang="en-US" altLang="zh-CN" i="1">
                <a:latin typeface="Times New Roman" pitchFamily="18" charset="0"/>
                <a:ea typeface="SimSun" pitchFamily="2" charset="-122"/>
              </a:rPr>
              <a:t>/</a:t>
            </a:r>
            <a:r>
              <a:rPr lang="el-GR" altLang="zh-CN">
                <a:latin typeface="Times New Roman" pitchFamily="18" charset="0"/>
              </a:rPr>
              <a:t>ε</a:t>
            </a:r>
            <a:r>
              <a:rPr lang="en-US" altLang="zh-CN" baseline="30000">
                <a:latin typeface="Times New Roman" pitchFamily="18" charset="0"/>
                <a:ea typeface="SimSun" pitchFamily="2" charset="-122"/>
              </a:rPr>
              <a:t>2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)</a:t>
            </a:r>
            <a:endParaRPr lang="en-US"/>
          </a:p>
        </p:txBody>
      </p:sp>
      <p:sp>
        <p:nvSpPr>
          <p:cNvPr id="33808" name="TextBox 71"/>
          <p:cNvSpPr txBox="1">
            <a:spLocks noChangeArrowheads="1"/>
          </p:cNvSpPr>
          <p:nvPr/>
        </p:nvSpPr>
        <p:spPr bwMode="auto">
          <a:xfrm>
            <a:off x="3805238" y="5345113"/>
            <a:ext cx="1833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estimate for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aseline="-250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962400" y="4800600"/>
            <a:ext cx="1466850" cy="40005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/>
              <a:t>coordinator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SimSun" pitchFamily="2" charset="-122"/>
              </a:rPr>
              <a:t>The Model</a:t>
            </a:r>
          </a:p>
        </p:txBody>
      </p:sp>
      <p:pic>
        <p:nvPicPr>
          <p:cNvPr id="7171" name="Picture 5" descr="ali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49963" y="1828800"/>
            <a:ext cx="11969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7" descr="carto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4038600"/>
            <a:ext cx="884238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Line 24"/>
          <p:cNvSpPr>
            <a:spLocks noChangeShapeType="1"/>
          </p:cNvSpPr>
          <p:nvPr/>
        </p:nvSpPr>
        <p:spPr bwMode="auto">
          <a:xfrm>
            <a:off x="228600" y="26670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4" name="Oval 26"/>
          <p:cNvSpPr>
            <a:spLocks noChangeArrowheads="1"/>
          </p:cNvSpPr>
          <p:nvPr/>
        </p:nvSpPr>
        <p:spPr bwMode="auto">
          <a:xfrm>
            <a:off x="5562600" y="2133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1</a:t>
            </a:r>
          </a:p>
        </p:txBody>
      </p:sp>
      <p:sp>
        <p:nvSpPr>
          <p:cNvPr id="7175" name="Oval 27"/>
          <p:cNvSpPr>
            <a:spLocks noChangeArrowheads="1"/>
          </p:cNvSpPr>
          <p:nvPr/>
        </p:nvSpPr>
        <p:spPr bwMode="auto">
          <a:xfrm>
            <a:off x="4724400" y="2133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4</a:t>
            </a:r>
          </a:p>
        </p:txBody>
      </p:sp>
      <p:sp>
        <p:nvSpPr>
          <p:cNvPr id="7176" name="Oval 28"/>
          <p:cNvSpPr>
            <a:spLocks noChangeArrowheads="1"/>
          </p:cNvSpPr>
          <p:nvPr/>
        </p:nvSpPr>
        <p:spPr bwMode="auto">
          <a:xfrm>
            <a:off x="4114800" y="2133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2</a:t>
            </a:r>
          </a:p>
        </p:txBody>
      </p:sp>
      <p:sp>
        <p:nvSpPr>
          <p:cNvPr id="7177" name="Oval 29"/>
          <p:cNvSpPr>
            <a:spLocks noChangeArrowheads="1"/>
          </p:cNvSpPr>
          <p:nvPr/>
        </p:nvSpPr>
        <p:spPr bwMode="auto">
          <a:xfrm>
            <a:off x="2971800" y="2133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1</a:t>
            </a:r>
          </a:p>
        </p:txBody>
      </p:sp>
      <p:sp>
        <p:nvSpPr>
          <p:cNvPr id="7178" name="Oval 30"/>
          <p:cNvSpPr>
            <a:spLocks noChangeArrowheads="1"/>
          </p:cNvSpPr>
          <p:nvPr/>
        </p:nvSpPr>
        <p:spPr bwMode="auto">
          <a:xfrm>
            <a:off x="1828800" y="2133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3</a:t>
            </a:r>
          </a:p>
        </p:txBody>
      </p:sp>
      <p:sp>
        <p:nvSpPr>
          <p:cNvPr id="7179" name="Oval 31"/>
          <p:cNvSpPr>
            <a:spLocks noChangeArrowheads="1"/>
          </p:cNvSpPr>
          <p:nvPr/>
        </p:nvSpPr>
        <p:spPr bwMode="auto">
          <a:xfrm>
            <a:off x="1143000" y="2133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4</a:t>
            </a:r>
          </a:p>
        </p:txBody>
      </p:sp>
      <p:sp>
        <p:nvSpPr>
          <p:cNvPr id="7180" name="Oval 32"/>
          <p:cNvSpPr>
            <a:spLocks noChangeArrowheads="1"/>
          </p:cNvSpPr>
          <p:nvPr/>
        </p:nvSpPr>
        <p:spPr bwMode="auto">
          <a:xfrm>
            <a:off x="228600" y="2133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5</a:t>
            </a:r>
          </a:p>
        </p:txBody>
      </p:sp>
      <p:sp>
        <p:nvSpPr>
          <p:cNvPr id="7181" name="Line 33"/>
          <p:cNvSpPr>
            <a:spLocks noChangeShapeType="1"/>
          </p:cNvSpPr>
          <p:nvPr/>
        </p:nvSpPr>
        <p:spPr bwMode="auto">
          <a:xfrm>
            <a:off x="228600" y="47244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2" name="Oval 34"/>
          <p:cNvSpPr>
            <a:spLocks noChangeArrowheads="1"/>
          </p:cNvSpPr>
          <p:nvPr/>
        </p:nvSpPr>
        <p:spPr bwMode="auto">
          <a:xfrm>
            <a:off x="5257800" y="4191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2</a:t>
            </a:r>
          </a:p>
        </p:txBody>
      </p:sp>
      <p:sp>
        <p:nvSpPr>
          <p:cNvPr id="7183" name="Oval 36"/>
          <p:cNvSpPr>
            <a:spLocks noChangeArrowheads="1"/>
          </p:cNvSpPr>
          <p:nvPr/>
        </p:nvSpPr>
        <p:spPr bwMode="auto">
          <a:xfrm>
            <a:off x="4419600" y="4191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3</a:t>
            </a:r>
          </a:p>
        </p:txBody>
      </p:sp>
      <p:sp>
        <p:nvSpPr>
          <p:cNvPr id="7184" name="Oval 37"/>
          <p:cNvSpPr>
            <a:spLocks noChangeArrowheads="1"/>
          </p:cNvSpPr>
          <p:nvPr/>
        </p:nvSpPr>
        <p:spPr bwMode="auto">
          <a:xfrm>
            <a:off x="3276600" y="4191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5</a:t>
            </a:r>
          </a:p>
        </p:txBody>
      </p:sp>
      <p:sp>
        <p:nvSpPr>
          <p:cNvPr id="7185" name="Oval 38"/>
          <p:cNvSpPr>
            <a:spLocks noChangeArrowheads="1"/>
          </p:cNvSpPr>
          <p:nvPr/>
        </p:nvSpPr>
        <p:spPr bwMode="auto">
          <a:xfrm>
            <a:off x="2209800" y="4191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2</a:t>
            </a:r>
          </a:p>
        </p:txBody>
      </p:sp>
      <p:sp>
        <p:nvSpPr>
          <p:cNvPr id="7186" name="Oval 39"/>
          <p:cNvSpPr>
            <a:spLocks noChangeArrowheads="1"/>
          </p:cNvSpPr>
          <p:nvPr/>
        </p:nvSpPr>
        <p:spPr bwMode="auto">
          <a:xfrm>
            <a:off x="1447800" y="4191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1</a:t>
            </a:r>
          </a:p>
        </p:txBody>
      </p:sp>
      <p:sp>
        <p:nvSpPr>
          <p:cNvPr id="7187" name="Oval 40"/>
          <p:cNvSpPr>
            <a:spLocks noChangeArrowheads="1"/>
          </p:cNvSpPr>
          <p:nvPr/>
        </p:nvSpPr>
        <p:spPr bwMode="auto">
          <a:xfrm>
            <a:off x="381000" y="4191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2</a:t>
            </a:r>
          </a:p>
        </p:txBody>
      </p:sp>
      <p:pic>
        <p:nvPicPr>
          <p:cNvPr id="7188" name="Picture 42" descr="emil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48600" y="3048000"/>
            <a:ext cx="1136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9" name="Line 43"/>
          <p:cNvSpPr>
            <a:spLocks noChangeShapeType="1"/>
          </p:cNvSpPr>
          <p:nvPr/>
        </p:nvSpPr>
        <p:spPr bwMode="auto">
          <a:xfrm>
            <a:off x="7391400" y="27432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0" name="Line 44"/>
          <p:cNvSpPr>
            <a:spLocks noChangeShapeType="1"/>
          </p:cNvSpPr>
          <p:nvPr/>
        </p:nvSpPr>
        <p:spPr bwMode="auto">
          <a:xfrm flipV="1">
            <a:off x="7467600" y="3810000"/>
            <a:ext cx="457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1" name="Text Box 45"/>
          <p:cNvSpPr txBox="1">
            <a:spLocks noChangeArrowheads="1"/>
          </p:cNvSpPr>
          <p:nvPr/>
        </p:nvSpPr>
        <p:spPr bwMode="auto">
          <a:xfrm>
            <a:off x="5791200" y="1143000"/>
            <a:ext cx="1670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ea typeface="SimSun" pitchFamily="2" charset="-122"/>
              </a:rPr>
              <a:t>Alice observes</a:t>
            </a:r>
          </a:p>
          <a:p>
            <a:r>
              <a:rPr lang="en-US" altLang="zh-CN" i="1">
                <a:latin typeface="Times New Roman" pitchFamily="18" charset="0"/>
                <a:ea typeface="SimSun" pitchFamily="2" charset="-122"/>
              </a:rPr>
              <a:t>A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(</a:t>
            </a:r>
            <a:r>
              <a:rPr lang="en-US" altLang="zh-CN" i="1">
                <a:latin typeface="Times New Roman" pitchFamily="18" charset="0"/>
                <a:ea typeface="SimSun" pitchFamily="2" charset="-122"/>
              </a:rPr>
              <a:t>t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)</a:t>
            </a:r>
            <a:r>
              <a:rPr lang="en-US" altLang="zh-CN">
                <a:ea typeface="SimSun" pitchFamily="2" charset="-122"/>
              </a:rPr>
              <a:t> by time </a:t>
            </a:r>
            <a:r>
              <a:rPr lang="en-US" altLang="zh-CN" i="1">
                <a:ea typeface="SimSun" pitchFamily="2" charset="-122"/>
              </a:rPr>
              <a:t>t</a:t>
            </a:r>
          </a:p>
        </p:txBody>
      </p:sp>
      <p:sp>
        <p:nvSpPr>
          <p:cNvPr id="7192" name="Text Box 46"/>
          <p:cNvSpPr txBox="1">
            <a:spLocks noChangeArrowheads="1"/>
          </p:cNvSpPr>
          <p:nvPr/>
        </p:nvSpPr>
        <p:spPr bwMode="auto">
          <a:xfrm>
            <a:off x="5943600" y="5029200"/>
            <a:ext cx="1581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ea typeface="SimSun" pitchFamily="2" charset="-122"/>
              </a:rPr>
              <a:t>Bob observes</a:t>
            </a:r>
          </a:p>
          <a:p>
            <a:r>
              <a:rPr lang="en-US" altLang="zh-CN" i="1">
                <a:ea typeface="SimSun" pitchFamily="2" charset="-122"/>
              </a:rPr>
              <a:t>B</a:t>
            </a:r>
            <a:r>
              <a:rPr lang="en-US" altLang="zh-CN">
                <a:ea typeface="SimSun" pitchFamily="2" charset="-122"/>
              </a:rPr>
              <a:t>(</a:t>
            </a:r>
            <a:r>
              <a:rPr lang="en-US" altLang="zh-CN" i="1">
                <a:ea typeface="SimSun" pitchFamily="2" charset="-122"/>
              </a:rPr>
              <a:t>t</a:t>
            </a:r>
            <a:r>
              <a:rPr lang="en-US" altLang="zh-CN">
                <a:ea typeface="SimSun" pitchFamily="2" charset="-122"/>
              </a:rPr>
              <a:t>) by time </a:t>
            </a:r>
            <a:r>
              <a:rPr lang="en-US" altLang="zh-CN" i="1">
                <a:ea typeface="SimSun" pitchFamily="2" charset="-122"/>
              </a:rPr>
              <a:t>t</a:t>
            </a:r>
          </a:p>
        </p:txBody>
      </p:sp>
      <p:sp>
        <p:nvSpPr>
          <p:cNvPr id="7193" name="Text Box 47"/>
          <p:cNvSpPr txBox="1">
            <a:spLocks noChangeArrowheads="1"/>
          </p:cNvSpPr>
          <p:nvPr/>
        </p:nvSpPr>
        <p:spPr bwMode="auto">
          <a:xfrm>
            <a:off x="5467350" y="5715000"/>
            <a:ext cx="203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i="1">
                <a:latin typeface="Times New Roman" pitchFamily="18" charset="0"/>
                <a:ea typeface="SimSun" pitchFamily="2" charset="-122"/>
              </a:rPr>
              <a:t>A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(</a:t>
            </a:r>
            <a:r>
              <a:rPr lang="en-US" altLang="zh-CN" i="1">
                <a:latin typeface="Times New Roman" pitchFamily="18" charset="0"/>
                <a:ea typeface="SimSun" pitchFamily="2" charset="-122"/>
              </a:rPr>
              <a:t>t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)</a:t>
            </a:r>
            <a:r>
              <a:rPr lang="en-US" altLang="zh-CN" i="1">
                <a:latin typeface="Times New Roman" pitchFamily="18" charset="0"/>
                <a:ea typeface="SimSun" pitchFamily="2" charset="-122"/>
              </a:rPr>
              <a:t>, B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(</a:t>
            </a:r>
            <a:r>
              <a:rPr lang="en-US" altLang="zh-CN" i="1">
                <a:latin typeface="Times New Roman" pitchFamily="18" charset="0"/>
                <a:ea typeface="SimSun" pitchFamily="2" charset="-122"/>
              </a:rPr>
              <a:t>t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):</a:t>
            </a:r>
            <a:r>
              <a:rPr lang="en-US" altLang="zh-CN">
                <a:ea typeface="SimSun" pitchFamily="2" charset="-122"/>
              </a:rPr>
              <a:t> multisets</a:t>
            </a:r>
            <a:endParaRPr lang="en-US" altLang="zh-CN" i="1">
              <a:ea typeface="SimSun" pitchFamily="2" charset="-122"/>
            </a:endParaRPr>
          </a:p>
        </p:txBody>
      </p:sp>
      <p:sp>
        <p:nvSpPr>
          <p:cNvPr id="7194" name="Text Box 49"/>
          <p:cNvSpPr txBox="1">
            <a:spLocks noChangeArrowheads="1"/>
          </p:cNvSpPr>
          <p:nvPr/>
        </p:nvSpPr>
        <p:spPr bwMode="auto">
          <a:xfrm>
            <a:off x="5530850" y="3352800"/>
            <a:ext cx="254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ea typeface="SimSun" pitchFamily="2" charset="-122"/>
              </a:rPr>
              <a:t>Carole tries to compute</a:t>
            </a:r>
            <a:br>
              <a:rPr lang="en-US" altLang="zh-CN">
                <a:ea typeface="SimSun" pitchFamily="2" charset="-122"/>
              </a:rPr>
            </a:br>
            <a:r>
              <a:rPr lang="en-US" altLang="zh-CN" i="1">
                <a:latin typeface="Times New Roman" pitchFamily="18" charset="0"/>
                <a:ea typeface="SimSun" pitchFamily="2" charset="-122"/>
              </a:rPr>
              <a:t>f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(</a:t>
            </a:r>
            <a:r>
              <a:rPr lang="en-US" altLang="zh-CN" i="1">
                <a:latin typeface="Times New Roman" pitchFamily="18" charset="0"/>
                <a:ea typeface="SimSun" pitchFamily="2" charset="-122"/>
              </a:rPr>
              <a:t>A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(</a:t>
            </a:r>
            <a:r>
              <a:rPr lang="en-US" altLang="zh-CN" i="1">
                <a:latin typeface="Times New Roman" pitchFamily="18" charset="0"/>
                <a:ea typeface="SimSun" pitchFamily="2" charset="-122"/>
              </a:rPr>
              <a:t>t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)</a:t>
            </a:r>
            <a:r>
              <a:rPr lang="en-US" altLang="zh-CN">
                <a:ea typeface="SimSun" pitchFamily="2" charset="-122"/>
                <a:cs typeface="Arial" charset="0"/>
              </a:rPr>
              <a:t>U</a:t>
            </a:r>
            <a:r>
              <a:rPr lang="en-US" altLang="zh-CN" i="1">
                <a:latin typeface="Times New Roman" pitchFamily="18" charset="0"/>
                <a:ea typeface="SimSun" pitchFamily="2" charset="-122"/>
              </a:rPr>
              <a:t>B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(</a:t>
            </a:r>
            <a:r>
              <a:rPr lang="en-US" altLang="zh-CN" i="1">
                <a:latin typeface="Times New Roman" pitchFamily="18" charset="0"/>
                <a:ea typeface="SimSun" pitchFamily="2" charset="-122"/>
              </a:rPr>
              <a:t>t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))</a:t>
            </a:r>
            <a:r>
              <a:rPr lang="en-US" altLang="zh-CN">
                <a:ea typeface="SimSun" pitchFamily="2" charset="-122"/>
              </a:rPr>
              <a:t> for all </a:t>
            </a:r>
            <a:r>
              <a:rPr lang="en-US" altLang="zh-CN" i="1">
                <a:ea typeface="SimSun" pitchFamily="2" charset="-122"/>
              </a:rPr>
              <a:t>t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81000" y="5181600"/>
            <a:ext cx="4773613" cy="70802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All parties have infinite computing power</a:t>
            </a:r>
          </a:p>
          <a:p>
            <a:r>
              <a:rPr lang="en-US" sz="2000">
                <a:solidFill>
                  <a:srgbClr val="0000FF"/>
                </a:solidFill>
              </a:rPr>
              <a:t>Goal is to minimize communication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 rot="5400000">
            <a:off x="3620294" y="3313906"/>
            <a:ext cx="3124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5141368" y="3199606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t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L -0.52517 -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-0.51041 0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/>
              <a:t>Monitoring: Multi-Round Algorithm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During a round</a:t>
            </a:r>
          </a:p>
        </p:txBody>
      </p:sp>
      <p:cxnSp>
        <p:nvCxnSpPr>
          <p:cNvPr id="34820" name="Straight Connector 6"/>
          <p:cNvCxnSpPr>
            <a:cxnSpLocks noChangeShapeType="1"/>
          </p:cNvCxnSpPr>
          <p:nvPr/>
        </p:nvCxnSpPr>
        <p:spPr bwMode="auto">
          <a:xfrm rot="5400000">
            <a:off x="953294" y="2932906"/>
            <a:ext cx="381000" cy="158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34821" name="Straight Connector 7"/>
          <p:cNvCxnSpPr>
            <a:cxnSpLocks noChangeShapeType="1"/>
          </p:cNvCxnSpPr>
          <p:nvPr/>
        </p:nvCxnSpPr>
        <p:spPr bwMode="auto">
          <a:xfrm rot="5400000">
            <a:off x="1105694" y="3009106"/>
            <a:ext cx="228600" cy="158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34822" name="Straight Connector 9"/>
          <p:cNvCxnSpPr>
            <a:cxnSpLocks noChangeShapeType="1"/>
          </p:cNvCxnSpPr>
          <p:nvPr/>
        </p:nvCxnSpPr>
        <p:spPr bwMode="auto">
          <a:xfrm rot="5400000">
            <a:off x="1029494" y="2856706"/>
            <a:ext cx="533400" cy="158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34823" name="Straight Connector 11"/>
          <p:cNvCxnSpPr>
            <a:cxnSpLocks noChangeShapeType="1"/>
          </p:cNvCxnSpPr>
          <p:nvPr/>
        </p:nvCxnSpPr>
        <p:spPr bwMode="auto">
          <a:xfrm rot="5400000">
            <a:off x="1296194" y="3047206"/>
            <a:ext cx="152400" cy="158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34824" name="Straight Connector 13"/>
          <p:cNvCxnSpPr>
            <a:cxnSpLocks noChangeShapeType="1"/>
          </p:cNvCxnSpPr>
          <p:nvPr/>
        </p:nvCxnSpPr>
        <p:spPr bwMode="auto">
          <a:xfrm rot="5400000">
            <a:off x="1296194" y="2971006"/>
            <a:ext cx="304800" cy="158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34825" name="Straight Connector 15"/>
          <p:cNvCxnSpPr>
            <a:cxnSpLocks noChangeShapeType="1"/>
          </p:cNvCxnSpPr>
          <p:nvPr/>
        </p:nvCxnSpPr>
        <p:spPr bwMode="auto">
          <a:xfrm rot="5400000">
            <a:off x="1334294" y="2932906"/>
            <a:ext cx="381000" cy="158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grpSp>
        <p:nvGrpSpPr>
          <p:cNvPr id="34826" name="Group 18"/>
          <p:cNvGrpSpPr>
            <a:grpSpLocks/>
          </p:cNvGrpSpPr>
          <p:nvPr/>
        </p:nvGrpSpPr>
        <p:grpSpPr bwMode="auto">
          <a:xfrm>
            <a:off x="2817813" y="2590800"/>
            <a:ext cx="382587" cy="533400"/>
            <a:chOff x="1143000" y="2590800"/>
            <a:chExt cx="382588" cy="533400"/>
          </a:xfrm>
        </p:grpSpPr>
        <p:cxnSp>
          <p:nvCxnSpPr>
            <p:cNvPr id="34880" name="Straight Connector 19"/>
            <p:cNvCxnSpPr>
              <a:cxnSpLocks noChangeShapeType="1"/>
            </p:cNvCxnSpPr>
            <p:nvPr/>
          </p:nvCxnSpPr>
          <p:spPr bwMode="auto">
            <a:xfrm rot="5400000">
              <a:off x="953294" y="2932906"/>
              <a:ext cx="3810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4881" name="Straight Connector 20"/>
            <p:cNvCxnSpPr>
              <a:cxnSpLocks noChangeShapeType="1"/>
            </p:cNvCxnSpPr>
            <p:nvPr/>
          </p:nvCxnSpPr>
          <p:spPr bwMode="auto">
            <a:xfrm rot="5400000">
              <a:off x="1105694" y="3009106"/>
              <a:ext cx="2286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4882" name="Straight Connector 21"/>
            <p:cNvCxnSpPr>
              <a:cxnSpLocks noChangeShapeType="1"/>
            </p:cNvCxnSpPr>
            <p:nvPr/>
          </p:nvCxnSpPr>
          <p:spPr bwMode="auto">
            <a:xfrm rot="5400000">
              <a:off x="1029494" y="2856706"/>
              <a:ext cx="5334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4883" name="Straight Connector 22"/>
            <p:cNvCxnSpPr>
              <a:cxnSpLocks noChangeShapeType="1"/>
            </p:cNvCxnSpPr>
            <p:nvPr/>
          </p:nvCxnSpPr>
          <p:spPr bwMode="auto">
            <a:xfrm rot="5400000">
              <a:off x="1296194" y="3047206"/>
              <a:ext cx="1524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4884" name="Straight Connector 23"/>
            <p:cNvCxnSpPr>
              <a:cxnSpLocks noChangeShapeType="1"/>
            </p:cNvCxnSpPr>
            <p:nvPr/>
          </p:nvCxnSpPr>
          <p:spPr bwMode="auto">
            <a:xfrm rot="5400000">
              <a:off x="1296194" y="2971006"/>
              <a:ext cx="3048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4885" name="Straight Connector 24"/>
            <p:cNvCxnSpPr>
              <a:cxnSpLocks noChangeShapeType="1"/>
            </p:cNvCxnSpPr>
            <p:nvPr/>
          </p:nvCxnSpPr>
          <p:spPr bwMode="auto">
            <a:xfrm rot="5400000">
              <a:off x="1334294" y="2932906"/>
              <a:ext cx="3810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</p:grpSp>
      <p:grpSp>
        <p:nvGrpSpPr>
          <p:cNvPr id="34827" name="Group 25"/>
          <p:cNvGrpSpPr>
            <a:grpSpLocks/>
          </p:cNvGrpSpPr>
          <p:nvPr/>
        </p:nvGrpSpPr>
        <p:grpSpPr bwMode="auto">
          <a:xfrm>
            <a:off x="4495800" y="2590800"/>
            <a:ext cx="382588" cy="533400"/>
            <a:chOff x="1143000" y="2590800"/>
            <a:chExt cx="382588" cy="533400"/>
          </a:xfrm>
        </p:grpSpPr>
        <p:cxnSp>
          <p:nvCxnSpPr>
            <p:cNvPr id="34874" name="Straight Connector 26"/>
            <p:cNvCxnSpPr>
              <a:cxnSpLocks noChangeShapeType="1"/>
            </p:cNvCxnSpPr>
            <p:nvPr/>
          </p:nvCxnSpPr>
          <p:spPr bwMode="auto">
            <a:xfrm rot="5400000">
              <a:off x="953294" y="2932906"/>
              <a:ext cx="3810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4875" name="Straight Connector 27"/>
            <p:cNvCxnSpPr>
              <a:cxnSpLocks noChangeShapeType="1"/>
            </p:cNvCxnSpPr>
            <p:nvPr/>
          </p:nvCxnSpPr>
          <p:spPr bwMode="auto">
            <a:xfrm rot="5400000">
              <a:off x="1105694" y="3009106"/>
              <a:ext cx="2286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4876" name="Straight Connector 28"/>
            <p:cNvCxnSpPr>
              <a:cxnSpLocks noChangeShapeType="1"/>
            </p:cNvCxnSpPr>
            <p:nvPr/>
          </p:nvCxnSpPr>
          <p:spPr bwMode="auto">
            <a:xfrm rot="5400000">
              <a:off x="1029494" y="2856706"/>
              <a:ext cx="5334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4877" name="Straight Connector 29"/>
            <p:cNvCxnSpPr>
              <a:cxnSpLocks noChangeShapeType="1"/>
            </p:cNvCxnSpPr>
            <p:nvPr/>
          </p:nvCxnSpPr>
          <p:spPr bwMode="auto">
            <a:xfrm rot="5400000">
              <a:off x="1296194" y="3047206"/>
              <a:ext cx="1524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4878" name="Straight Connector 30"/>
            <p:cNvCxnSpPr>
              <a:cxnSpLocks noChangeShapeType="1"/>
            </p:cNvCxnSpPr>
            <p:nvPr/>
          </p:nvCxnSpPr>
          <p:spPr bwMode="auto">
            <a:xfrm rot="5400000">
              <a:off x="1296194" y="2971006"/>
              <a:ext cx="3048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4879" name="Straight Connector 31"/>
            <p:cNvCxnSpPr>
              <a:cxnSpLocks noChangeShapeType="1"/>
            </p:cNvCxnSpPr>
            <p:nvPr/>
          </p:nvCxnSpPr>
          <p:spPr bwMode="auto">
            <a:xfrm rot="5400000">
              <a:off x="1334294" y="2932906"/>
              <a:ext cx="3810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</p:grpSp>
      <p:grpSp>
        <p:nvGrpSpPr>
          <p:cNvPr id="34828" name="Group 32"/>
          <p:cNvGrpSpPr>
            <a:grpSpLocks/>
          </p:cNvGrpSpPr>
          <p:nvPr/>
        </p:nvGrpSpPr>
        <p:grpSpPr bwMode="auto">
          <a:xfrm>
            <a:off x="6248400" y="2590800"/>
            <a:ext cx="382588" cy="533400"/>
            <a:chOff x="1143000" y="2590800"/>
            <a:chExt cx="382588" cy="533400"/>
          </a:xfrm>
        </p:grpSpPr>
        <p:cxnSp>
          <p:nvCxnSpPr>
            <p:cNvPr id="34868" name="Straight Connector 33"/>
            <p:cNvCxnSpPr>
              <a:cxnSpLocks noChangeShapeType="1"/>
            </p:cNvCxnSpPr>
            <p:nvPr/>
          </p:nvCxnSpPr>
          <p:spPr bwMode="auto">
            <a:xfrm rot="5400000">
              <a:off x="953294" y="2932906"/>
              <a:ext cx="3810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4869" name="Straight Connector 34"/>
            <p:cNvCxnSpPr>
              <a:cxnSpLocks noChangeShapeType="1"/>
            </p:cNvCxnSpPr>
            <p:nvPr/>
          </p:nvCxnSpPr>
          <p:spPr bwMode="auto">
            <a:xfrm rot="5400000">
              <a:off x="1105694" y="3009106"/>
              <a:ext cx="2286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4870" name="Straight Connector 35"/>
            <p:cNvCxnSpPr>
              <a:cxnSpLocks noChangeShapeType="1"/>
            </p:cNvCxnSpPr>
            <p:nvPr/>
          </p:nvCxnSpPr>
          <p:spPr bwMode="auto">
            <a:xfrm rot="5400000">
              <a:off x="1029494" y="2856706"/>
              <a:ext cx="5334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4871" name="Straight Connector 36"/>
            <p:cNvCxnSpPr>
              <a:cxnSpLocks noChangeShapeType="1"/>
            </p:cNvCxnSpPr>
            <p:nvPr/>
          </p:nvCxnSpPr>
          <p:spPr bwMode="auto">
            <a:xfrm rot="5400000">
              <a:off x="1296194" y="3047206"/>
              <a:ext cx="1524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4872" name="Straight Connector 37"/>
            <p:cNvCxnSpPr>
              <a:cxnSpLocks noChangeShapeType="1"/>
            </p:cNvCxnSpPr>
            <p:nvPr/>
          </p:nvCxnSpPr>
          <p:spPr bwMode="auto">
            <a:xfrm rot="5400000">
              <a:off x="1296194" y="2971006"/>
              <a:ext cx="3048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4873" name="Straight Connector 38"/>
            <p:cNvCxnSpPr>
              <a:cxnSpLocks noChangeShapeType="1"/>
            </p:cNvCxnSpPr>
            <p:nvPr/>
          </p:nvCxnSpPr>
          <p:spPr bwMode="auto">
            <a:xfrm rot="5400000">
              <a:off x="1334294" y="2932906"/>
              <a:ext cx="3810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</p:grpSp>
      <p:grpSp>
        <p:nvGrpSpPr>
          <p:cNvPr id="34829" name="Group 39"/>
          <p:cNvGrpSpPr>
            <a:grpSpLocks/>
          </p:cNvGrpSpPr>
          <p:nvPr/>
        </p:nvGrpSpPr>
        <p:grpSpPr bwMode="auto">
          <a:xfrm>
            <a:off x="8001000" y="2590800"/>
            <a:ext cx="382588" cy="533400"/>
            <a:chOff x="1143000" y="2590800"/>
            <a:chExt cx="382588" cy="533400"/>
          </a:xfrm>
        </p:grpSpPr>
        <p:cxnSp>
          <p:nvCxnSpPr>
            <p:cNvPr id="34862" name="Straight Connector 40"/>
            <p:cNvCxnSpPr>
              <a:cxnSpLocks noChangeShapeType="1"/>
            </p:cNvCxnSpPr>
            <p:nvPr/>
          </p:nvCxnSpPr>
          <p:spPr bwMode="auto">
            <a:xfrm rot="5400000">
              <a:off x="953294" y="2932906"/>
              <a:ext cx="3810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4863" name="Straight Connector 41"/>
            <p:cNvCxnSpPr>
              <a:cxnSpLocks noChangeShapeType="1"/>
            </p:cNvCxnSpPr>
            <p:nvPr/>
          </p:nvCxnSpPr>
          <p:spPr bwMode="auto">
            <a:xfrm rot="5400000">
              <a:off x="1105694" y="3009106"/>
              <a:ext cx="2286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4864" name="Straight Connector 42"/>
            <p:cNvCxnSpPr>
              <a:cxnSpLocks noChangeShapeType="1"/>
            </p:cNvCxnSpPr>
            <p:nvPr/>
          </p:nvCxnSpPr>
          <p:spPr bwMode="auto">
            <a:xfrm rot="5400000">
              <a:off x="1029494" y="2856706"/>
              <a:ext cx="5334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4865" name="Straight Connector 43"/>
            <p:cNvCxnSpPr>
              <a:cxnSpLocks noChangeShapeType="1"/>
            </p:cNvCxnSpPr>
            <p:nvPr/>
          </p:nvCxnSpPr>
          <p:spPr bwMode="auto">
            <a:xfrm rot="5400000">
              <a:off x="1296194" y="3047206"/>
              <a:ext cx="1524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4866" name="Straight Connector 44"/>
            <p:cNvCxnSpPr>
              <a:cxnSpLocks noChangeShapeType="1"/>
            </p:cNvCxnSpPr>
            <p:nvPr/>
          </p:nvCxnSpPr>
          <p:spPr bwMode="auto">
            <a:xfrm rot="5400000">
              <a:off x="1296194" y="2971006"/>
              <a:ext cx="3048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4867" name="Straight Connector 45"/>
            <p:cNvCxnSpPr>
              <a:cxnSpLocks noChangeShapeType="1"/>
            </p:cNvCxnSpPr>
            <p:nvPr/>
          </p:nvCxnSpPr>
          <p:spPr bwMode="auto">
            <a:xfrm rot="5400000">
              <a:off x="1334294" y="2932906"/>
              <a:ext cx="3810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</p:grpSp>
      <p:cxnSp>
        <p:nvCxnSpPr>
          <p:cNvPr id="34830" name="Straight Arrow Connector 54"/>
          <p:cNvCxnSpPr>
            <a:cxnSpLocks noChangeShapeType="1"/>
          </p:cNvCxnSpPr>
          <p:nvPr/>
        </p:nvCxnSpPr>
        <p:spPr bwMode="auto">
          <a:xfrm>
            <a:off x="1676400" y="3352800"/>
            <a:ext cx="2362200" cy="1295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4831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3086100" y="3314700"/>
            <a:ext cx="1371600" cy="1295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4832" name="Straight Arrow Connector 58"/>
          <p:cNvCxnSpPr>
            <a:cxnSpLocks noChangeShapeType="1"/>
          </p:cNvCxnSpPr>
          <p:nvPr/>
        </p:nvCxnSpPr>
        <p:spPr bwMode="auto">
          <a:xfrm rot="5400000">
            <a:off x="4038601" y="3962400"/>
            <a:ext cx="1371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4833" name="Straight Arrow Connector 62"/>
          <p:cNvCxnSpPr>
            <a:cxnSpLocks noChangeShapeType="1"/>
          </p:cNvCxnSpPr>
          <p:nvPr/>
        </p:nvCxnSpPr>
        <p:spPr bwMode="auto">
          <a:xfrm rot="10800000" flipV="1">
            <a:off x="5029200" y="3276600"/>
            <a:ext cx="1373188" cy="1371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4834" name="Straight Arrow Connector 64"/>
          <p:cNvCxnSpPr>
            <a:cxnSpLocks noChangeShapeType="1"/>
          </p:cNvCxnSpPr>
          <p:nvPr/>
        </p:nvCxnSpPr>
        <p:spPr bwMode="auto">
          <a:xfrm rot="10800000" flipV="1">
            <a:off x="5334000" y="3276600"/>
            <a:ext cx="2820988" cy="1371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4835" name="TextBox 71"/>
          <p:cNvSpPr txBox="1">
            <a:spLocks noChangeArrowheads="1"/>
          </p:cNvSpPr>
          <p:nvPr/>
        </p:nvSpPr>
        <p:spPr bwMode="auto">
          <a:xfrm>
            <a:off x="3805238" y="5345113"/>
            <a:ext cx="1833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estimate for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aseline="-250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962400" y="4800600"/>
            <a:ext cx="1466850" cy="40005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/>
              <a:t>coordinator</a:t>
            </a:r>
          </a:p>
        </p:txBody>
      </p:sp>
      <p:cxnSp>
        <p:nvCxnSpPr>
          <p:cNvPr id="34837" name="Straight Connector 47"/>
          <p:cNvCxnSpPr>
            <a:cxnSpLocks noChangeShapeType="1"/>
          </p:cNvCxnSpPr>
          <p:nvPr/>
        </p:nvCxnSpPr>
        <p:spPr bwMode="auto">
          <a:xfrm rot="5400000">
            <a:off x="1029494" y="2628106"/>
            <a:ext cx="228600" cy="15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4838" name="Straight Connector 49"/>
          <p:cNvCxnSpPr>
            <a:cxnSpLocks noChangeShapeType="1"/>
          </p:cNvCxnSpPr>
          <p:nvPr/>
        </p:nvCxnSpPr>
        <p:spPr bwMode="auto">
          <a:xfrm rot="5400000">
            <a:off x="1258094" y="2856706"/>
            <a:ext cx="228600" cy="15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4839" name="Straight Connector 50"/>
          <p:cNvCxnSpPr>
            <a:cxnSpLocks noChangeShapeType="1"/>
          </p:cNvCxnSpPr>
          <p:nvPr/>
        </p:nvCxnSpPr>
        <p:spPr bwMode="auto">
          <a:xfrm rot="5400000">
            <a:off x="1219201" y="2514600"/>
            <a:ext cx="1524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4840" name="Straight Connector 52"/>
          <p:cNvCxnSpPr>
            <a:cxnSpLocks noChangeShapeType="1"/>
          </p:cNvCxnSpPr>
          <p:nvPr/>
        </p:nvCxnSpPr>
        <p:spPr bwMode="auto">
          <a:xfrm rot="5400000">
            <a:off x="1331913" y="2705100"/>
            <a:ext cx="230188" cy="1587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4841" name="Straight Connector 57"/>
          <p:cNvCxnSpPr>
            <a:cxnSpLocks noChangeShapeType="1"/>
          </p:cNvCxnSpPr>
          <p:nvPr/>
        </p:nvCxnSpPr>
        <p:spPr bwMode="auto">
          <a:xfrm rot="5400000">
            <a:off x="1485901" y="2705100"/>
            <a:ext cx="762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4842" name="Straight Connector 60"/>
          <p:cNvCxnSpPr>
            <a:cxnSpLocks noChangeShapeType="1"/>
          </p:cNvCxnSpPr>
          <p:nvPr/>
        </p:nvCxnSpPr>
        <p:spPr bwMode="auto">
          <a:xfrm rot="5400000">
            <a:off x="2782094" y="2780506"/>
            <a:ext cx="228600" cy="15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4843" name="Straight Connector 61"/>
          <p:cNvCxnSpPr>
            <a:cxnSpLocks noChangeShapeType="1"/>
          </p:cNvCxnSpPr>
          <p:nvPr/>
        </p:nvCxnSpPr>
        <p:spPr bwMode="auto">
          <a:xfrm rot="5400000">
            <a:off x="2934494" y="2856706"/>
            <a:ext cx="228600" cy="15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4844" name="Straight Connector 63"/>
          <p:cNvCxnSpPr>
            <a:cxnSpLocks noChangeShapeType="1"/>
          </p:cNvCxnSpPr>
          <p:nvPr/>
        </p:nvCxnSpPr>
        <p:spPr bwMode="auto">
          <a:xfrm rot="5400000">
            <a:off x="3086101" y="2781300"/>
            <a:ext cx="762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4845" name="Straight Connector 68"/>
          <p:cNvCxnSpPr>
            <a:cxnSpLocks noChangeShapeType="1"/>
          </p:cNvCxnSpPr>
          <p:nvPr/>
        </p:nvCxnSpPr>
        <p:spPr bwMode="auto">
          <a:xfrm rot="5400000">
            <a:off x="4687094" y="2932906"/>
            <a:ext cx="76200" cy="15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4846" name="Straight Connector 69"/>
          <p:cNvCxnSpPr>
            <a:cxnSpLocks noChangeShapeType="1"/>
          </p:cNvCxnSpPr>
          <p:nvPr/>
        </p:nvCxnSpPr>
        <p:spPr bwMode="auto">
          <a:xfrm rot="5400000">
            <a:off x="4419601" y="2667000"/>
            <a:ext cx="1524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4847" name="Straight Connector 73"/>
          <p:cNvCxnSpPr>
            <a:cxnSpLocks noChangeShapeType="1"/>
          </p:cNvCxnSpPr>
          <p:nvPr/>
        </p:nvCxnSpPr>
        <p:spPr bwMode="auto">
          <a:xfrm rot="5400000">
            <a:off x="4725194" y="2742406"/>
            <a:ext cx="152400" cy="15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4848" name="Straight Connector 74"/>
          <p:cNvCxnSpPr>
            <a:cxnSpLocks noChangeShapeType="1"/>
          </p:cNvCxnSpPr>
          <p:nvPr/>
        </p:nvCxnSpPr>
        <p:spPr bwMode="auto">
          <a:xfrm rot="5400000">
            <a:off x="4762501" y="2628900"/>
            <a:ext cx="2286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4849" name="Straight Connector 76"/>
          <p:cNvCxnSpPr>
            <a:cxnSpLocks noChangeShapeType="1"/>
          </p:cNvCxnSpPr>
          <p:nvPr/>
        </p:nvCxnSpPr>
        <p:spPr bwMode="auto">
          <a:xfrm rot="5400000">
            <a:off x="4495801" y="2819400"/>
            <a:ext cx="1524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4850" name="Straight Connector 78"/>
          <p:cNvCxnSpPr>
            <a:cxnSpLocks noChangeShapeType="1"/>
          </p:cNvCxnSpPr>
          <p:nvPr/>
        </p:nvCxnSpPr>
        <p:spPr bwMode="auto">
          <a:xfrm rot="5400000">
            <a:off x="6210301" y="2705100"/>
            <a:ext cx="762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4851" name="Straight Connector 80"/>
          <p:cNvCxnSpPr>
            <a:cxnSpLocks noChangeShapeType="1"/>
          </p:cNvCxnSpPr>
          <p:nvPr/>
        </p:nvCxnSpPr>
        <p:spPr bwMode="auto">
          <a:xfrm rot="5400000">
            <a:off x="6324601" y="2819400"/>
            <a:ext cx="3048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4852" name="Straight Connector 82"/>
          <p:cNvCxnSpPr>
            <a:cxnSpLocks noChangeShapeType="1"/>
          </p:cNvCxnSpPr>
          <p:nvPr/>
        </p:nvCxnSpPr>
        <p:spPr bwMode="auto">
          <a:xfrm rot="5400000">
            <a:off x="6477001" y="2743200"/>
            <a:ext cx="1524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4853" name="Straight Connector 84"/>
          <p:cNvCxnSpPr>
            <a:cxnSpLocks noChangeShapeType="1"/>
          </p:cNvCxnSpPr>
          <p:nvPr/>
        </p:nvCxnSpPr>
        <p:spPr bwMode="auto">
          <a:xfrm rot="5400000">
            <a:off x="6515101" y="2628900"/>
            <a:ext cx="2286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4854" name="Straight Connector 86"/>
          <p:cNvCxnSpPr>
            <a:cxnSpLocks noChangeShapeType="1"/>
          </p:cNvCxnSpPr>
          <p:nvPr/>
        </p:nvCxnSpPr>
        <p:spPr bwMode="auto">
          <a:xfrm rot="5400000">
            <a:off x="7962901" y="2705100"/>
            <a:ext cx="762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4855" name="Straight Connector 88"/>
          <p:cNvCxnSpPr>
            <a:cxnSpLocks noChangeShapeType="1"/>
          </p:cNvCxnSpPr>
          <p:nvPr/>
        </p:nvCxnSpPr>
        <p:spPr bwMode="auto">
          <a:xfrm rot="5400000">
            <a:off x="7962901" y="2781300"/>
            <a:ext cx="2286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4856" name="Straight Connector 90"/>
          <p:cNvCxnSpPr>
            <a:cxnSpLocks noChangeShapeType="1"/>
          </p:cNvCxnSpPr>
          <p:nvPr/>
        </p:nvCxnSpPr>
        <p:spPr bwMode="auto">
          <a:xfrm rot="5400000">
            <a:off x="8077201" y="2819400"/>
            <a:ext cx="3048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4857" name="Straight Connector 92"/>
          <p:cNvCxnSpPr>
            <a:cxnSpLocks noChangeShapeType="1"/>
          </p:cNvCxnSpPr>
          <p:nvPr/>
        </p:nvCxnSpPr>
        <p:spPr bwMode="auto">
          <a:xfrm rot="5400000">
            <a:off x="8191501" y="2705100"/>
            <a:ext cx="2286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4858" name="TextBox 94"/>
          <p:cNvSpPr txBox="1">
            <a:spLocks noChangeArrowheads="1"/>
          </p:cNvSpPr>
          <p:nvPr/>
        </p:nvSpPr>
        <p:spPr bwMode="auto">
          <a:xfrm>
            <a:off x="152400" y="4092575"/>
            <a:ext cx="37147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sends a signal whenever</a:t>
            </a:r>
            <a:br>
              <a:rPr lang="en-US" sz="2000"/>
            </a:br>
            <a:r>
              <a:rPr lang="en-US" sz="2000"/>
              <a:t>the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/>
              <a:t> of the </a:t>
            </a:r>
            <a:r>
              <a:rPr lang="en-US" sz="2000">
                <a:solidFill>
                  <a:srgbClr val="FF0000"/>
                </a:solidFill>
              </a:rPr>
              <a:t>updates</a:t>
            </a:r>
            <a:r>
              <a:rPr lang="en-US" sz="2000"/>
              <a:t> increases</a:t>
            </a:r>
            <a:br>
              <a:rPr lang="en-US" sz="2000"/>
            </a:br>
            <a:r>
              <a:rPr lang="en-US" sz="2000"/>
              <a:t>by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−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(64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4859" name="Oval 38"/>
          <p:cNvSpPr>
            <a:spLocks noChangeArrowheads="1"/>
          </p:cNvSpPr>
          <p:nvPr/>
        </p:nvSpPr>
        <p:spPr bwMode="auto">
          <a:xfrm>
            <a:off x="2743200" y="3733800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0" name="Oval 38"/>
          <p:cNvSpPr>
            <a:spLocks noChangeArrowheads="1"/>
          </p:cNvSpPr>
          <p:nvPr/>
        </p:nvSpPr>
        <p:spPr bwMode="auto">
          <a:xfrm>
            <a:off x="6019800" y="3810000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1" name="Oval 38"/>
          <p:cNvSpPr>
            <a:spLocks noChangeArrowheads="1"/>
          </p:cNvSpPr>
          <p:nvPr/>
        </p:nvSpPr>
        <p:spPr bwMode="auto">
          <a:xfrm>
            <a:off x="6934200" y="3962400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/>
              <a:t>Monitoring: Multi-Round Algorithm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End of a round: when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mtClean="0"/>
              <a:t> signals are received</a:t>
            </a:r>
          </a:p>
        </p:txBody>
      </p:sp>
      <p:cxnSp>
        <p:nvCxnSpPr>
          <p:cNvPr id="35844" name="Straight Connector 6"/>
          <p:cNvCxnSpPr>
            <a:cxnSpLocks noChangeShapeType="1"/>
          </p:cNvCxnSpPr>
          <p:nvPr/>
        </p:nvCxnSpPr>
        <p:spPr bwMode="auto">
          <a:xfrm rot="5400000">
            <a:off x="953294" y="2932906"/>
            <a:ext cx="381000" cy="158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35845" name="Straight Connector 7"/>
          <p:cNvCxnSpPr>
            <a:cxnSpLocks noChangeShapeType="1"/>
          </p:cNvCxnSpPr>
          <p:nvPr/>
        </p:nvCxnSpPr>
        <p:spPr bwMode="auto">
          <a:xfrm rot="5400000">
            <a:off x="1105694" y="3009106"/>
            <a:ext cx="228600" cy="158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35846" name="Straight Connector 9"/>
          <p:cNvCxnSpPr>
            <a:cxnSpLocks noChangeShapeType="1"/>
          </p:cNvCxnSpPr>
          <p:nvPr/>
        </p:nvCxnSpPr>
        <p:spPr bwMode="auto">
          <a:xfrm rot="5400000">
            <a:off x="1029494" y="2856706"/>
            <a:ext cx="533400" cy="158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35847" name="Straight Connector 11"/>
          <p:cNvCxnSpPr>
            <a:cxnSpLocks noChangeShapeType="1"/>
          </p:cNvCxnSpPr>
          <p:nvPr/>
        </p:nvCxnSpPr>
        <p:spPr bwMode="auto">
          <a:xfrm rot="5400000">
            <a:off x="1296194" y="3047206"/>
            <a:ext cx="152400" cy="158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35848" name="Straight Connector 13"/>
          <p:cNvCxnSpPr>
            <a:cxnSpLocks noChangeShapeType="1"/>
          </p:cNvCxnSpPr>
          <p:nvPr/>
        </p:nvCxnSpPr>
        <p:spPr bwMode="auto">
          <a:xfrm rot="5400000">
            <a:off x="1296194" y="2971006"/>
            <a:ext cx="304800" cy="158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35849" name="Straight Connector 15"/>
          <p:cNvCxnSpPr>
            <a:cxnSpLocks noChangeShapeType="1"/>
          </p:cNvCxnSpPr>
          <p:nvPr/>
        </p:nvCxnSpPr>
        <p:spPr bwMode="auto">
          <a:xfrm rot="5400000">
            <a:off x="1334294" y="2932906"/>
            <a:ext cx="381000" cy="158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grpSp>
        <p:nvGrpSpPr>
          <p:cNvPr id="35850" name="Group 18"/>
          <p:cNvGrpSpPr>
            <a:grpSpLocks/>
          </p:cNvGrpSpPr>
          <p:nvPr/>
        </p:nvGrpSpPr>
        <p:grpSpPr bwMode="auto">
          <a:xfrm>
            <a:off x="2817813" y="2590800"/>
            <a:ext cx="382587" cy="533400"/>
            <a:chOff x="1143000" y="2590800"/>
            <a:chExt cx="382588" cy="533400"/>
          </a:xfrm>
        </p:grpSpPr>
        <p:cxnSp>
          <p:nvCxnSpPr>
            <p:cNvPr id="35907" name="Straight Connector 19"/>
            <p:cNvCxnSpPr>
              <a:cxnSpLocks noChangeShapeType="1"/>
            </p:cNvCxnSpPr>
            <p:nvPr/>
          </p:nvCxnSpPr>
          <p:spPr bwMode="auto">
            <a:xfrm rot="5400000">
              <a:off x="953294" y="2932906"/>
              <a:ext cx="3810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5908" name="Straight Connector 20"/>
            <p:cNvCxnSpPr>
              <a:cxnSpLocks noChangeShapeType="1"/>
            </p:cNvCxnSpPr>
            <p:nvPr/>
          </p:nvCxnSpPr>
          <p:spPr bwMode="auto">
            <a:xfrm rot="5400000">
              <a:off x="1105694" y="3009106"/>
              <a:ext cx="2286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5909" name="Straight Connector 21"/>
            <p:cNvCxnSpPr>
              <a:cxnSpLocks noChangeShapeType="1"/>
            </p:cNvCxnSpPr>
            <p:nvPr/>
          </p:nvCxnSpPr>
          <p:spPr bwMode="auto">
            <a:xfrm rot="5400000">
              <a:off x="1029494" y="2856706"/>
              <a:ext cx="5334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5910" name="Straight Connector 22"/>
            <p:cNvCxnSpPr>
              <a:cxnSpLocks noChangeShapeType="1"/>
            </p:cNvCxnSpPr>
            <p:nvPr/>
          </p:nvCxnSpPr>
          <p:spPr bwMode="auto">
            <a:xfrm rot="5400000">
              <a:off x="1296194" y="3047206"/>
              <a:ext cx="1524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5911" name="Straight Connector 23"/>
            <p:cNvCxnSpPr>
              <a:cxnSpLocks noChangeShapeType="1"/>
            </p:cNvCxnSpPr>
            <p:nvPr/>
          </p:nvCxnSpPr>
          <p:spPr bwMode="auto">
            <a:xfrm rot="5400000">
              <a:off x="1296194" y="2971006"/>
              <a:ext cx="3048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5912" name="Straight Connector 24"/>
            <p:cNvCxnSpPr>
              <a:cxnSpLocks noChangeShapeType="1"/>
            </p:cNvCxnSpPr>
            <p:nvPr/>
          </p:nvCxnSpPr>
          <p:spPr bwMode="auto">
            <a:xfrm rot="5400000">
              <a:off x="1334294" y="2932906"/>
              <a:ext cx="3810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</p:grpSp>
      <p:grpSp>
        <p:nvGrpSpPr>
          <p:cNvPr id="35851" name="Group 25"/>
          <p:cNvGrpSpPr>
            <a:grpSpLocks/>
          </p:cNvGrpSpPr>
          <p:nvPr/>
        </p:nvGrpSpPr>
        <p:grpSpPr bwMode="auto">
          <a:xfrm>
            <a:off x="4495800" y="2590800"/>
            <a:ext cx="382588" cy="533400"/>
            <a:chOff x="1143000" y="2590800"/>
            <a:chExt cx="382588" cy="533400"/>
          </a:xfrm>
        </p:grpSpPr>
        <p:cxnSp>
          <p:nvCxnSpPr>
            <p:cNvPr id="35901" name="Straight Connector 26"/>
            <p:cNvCxnSpPr>
              <a:cxnSpLocks noChangeShapeType="1"/>
            </p:cNvCxnSpPr>
            <p:nvPr/>
          </p:nvCxnSpPr>
          <p:spPr bwMode="auto">
            <a:xfrm rot="5400000">
              <a:off x="953294" y="2932906"/>
              <a:ext cx="3810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5902" name="Straight Connector 27"/>
            <p:cNvCxnSpPr>
              <a:cxnSpLocks noChangeShapeType="1"/>
            </p:cNvCxnSpPr>
            <p:nvPr/>
          </p:nvCxnSpPr>
          <p:spPr bwMode="auto">
            <a:xfrm rot="5400000">
              <a:off x="1105694" y="3009106"/>
              <a:ext cx="2286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5903" name="Straight Connector 28"/>
            <p:cNvCxnSpPr>
              <a:cxnSpLocks noChangeShapeType="1"/>
            </p:cNvCxnSpPr>
            <p:nvPr/>
          </p:nvCxnSpPr>
          <p:spPr bwMode="auto">
            <a:xfrm rot="5400000">
              <a:off x="1029494" y="2856706"/>
              <a:ext cx="5334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5904" name="Straight Connector 29"/>
            <p:cNvCxnSpPr>
              <a:cxnSpLocks noChangeShapeType="1"/>
            </p:cNvCxnSpPr>
            <p:nvPr/>
          </p:nvCxnSpPr>
          <p:spPr bwMode="auto">
            <a:xfrm rot="5400000">
              <a:off x="1296194" y="3047206"/>
              <a:ext cx="1524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5905" name="Straight Connector 30"/>
            <p:cNvCxnSpPr>
              <a:cxnSpLocks noChangeShapeType="1"/>
            </p:cNvCxnSpPr>
            <p:nvPr/>
          </p:nvCxnSpPr>
          <p:spPr bwMode="auto">
            <a:xfrm rot="5400000">
              <a:off x="1296194" y="2971006"/>
              <a:ext cx="3048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5906" name="Straight Connector 31"/>
            <p:cNvCxnSpPr>
              <a:cxnSpLocks noChangeShapeType="1"/>
            </p:cNvCxnSpPr>
            <p:nvPr/>
          </p:nvCxnSpPr>
          <p:spPr bwMode="auto">
            <a:xfrm rot="5400000">
              <a:off x="1334294" y="2932906"/>
              <a:ext cx="3810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</p:grpSp>
      <p:grpSp>
        <p:nvGrpSpPr>
          <p:cNvPr id="35852" name="Group 32"/>
          <p:cNvGrpSpPr>
            <a:grpSpLocks/>
          </p:cNvGrpSpPr>
          <p:nvPr/>
        </p:nvGrpSpPr>
        <p:grpSpPr bwMode="auto">
          <a:xfrm>
            <a:off x="6248400" y="2590800"/>
            <a:ext cx="382588" cy="533400"/>
            <a:chOff x="1143000" y="2590800"/>
            <a:chExt cx="382588" cy="533400"/>
          </a:xfrm>
        </p:grpSpPr>
        <p:cxnSp>
          <p:nvCxnSpPr>
            <p:cNvPr id="35895" name="Straight Connector 33"/>
            <p:cNvCxnSpPr>
              <a:cxnSpLocks noChangeShapeType="1"/>
            </p:cNvCxnSpPr>
            <p:nvPr/>
          </p:nvCxnSpPr>
          <p:spPr bwMode="auto">
            <a:xfrm rot="5400000">
              <a:off x="953294" y="2932906"/>
              <a:ext cx="3810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5896" name="Straight Connector 34"/>
            <p:cNvCxnSpPr>
              <a:cxnSpLocks noChangeShapeType="1"/>
            </p:cNvCxnSpPr>
            <p:nvPr/>
          </p:nvCxnSpPr>
          <p:spPr bwMode="auto">
            <a:xfrm rot="5400000">
              <a:off x="1105694" y="3009106"/>
              <a:ext cx="2286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5897" name="Straight Connector 35"/>
            <p:cNvCxnSpPr>
              <a:cxnSpLocks noChangeShapeType="1"/>
            </p:cNvCxnSpPr>
            <p:nvPr/>
          </p:nvCxnSpPr>
          <p:spPr bwMode="auto">
            <a:xfrm rot="5400000">
              <a:off x="1029494" y="2856706"/>
              <a:ext cx="5334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5898" name="Straight Connector 36"/>
            <p:cNvCxnSpPr>
              <a:cxnSpLocks noChangeShapeType="1"/>
            </p:cNvCxnSpPr>
            <p:nvPr/>
          </p:nvCxnSpPr>
          <p:spPr bwMode="auto">
            <a:xfrm rot="5400000">
              <a:off x="1296194" y="3047206"/>
              <a:ext cx="1524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5899" name="Straight Connector 37"/>
            <p:cNvCxnSpPr>
              <a:cxnSpLocks noChangeShapeType="1"/>
            </p:cNvCxnSpPr>
            <p:nvPr/>
          </p:nvCxnSpPr>
          <p:spPr bwMode="auto">
            <a:xfrm rot="5400000">
              <a:off x="1296194" y="2971006"/>
              <a:ext cx="3048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5900" name="Straight Connector 38"/>
            <p:cNvCxnSpPr>
              <a:cxnSpLocks noChangeShapeType="1"/>
            </p:cNvCxnSpPr>
            <p:nvPr/>
          </p:nvCxnSpPr>
          <p:spPr bwMode="auto">
            <a:xfrm rot="5400000">
              <a:off x="1334294" y="2932906"/>
              <a:ext cx="3810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</p:grpSp>
      <p:grpSp>
        <p:nvGrpSpPr>
          <p:cNvPr id="35853" name="Group 39"/>
          <p:cNvGrpSpPr>
            <a:grpSpLocks/>
          </p:cNvGrpSpPr>
          <p:nvPr/>
        </p:nvGrpSpPr>
        <p:grpSpPr bwMode="auto">
          <a:xfrm>
            <a:off x="8001000" y="2590800"/>
            <a:ext cx="382588" cy="533400"/>
            <a:chOff x="1143000" y="2590800"/>
            <a:chExt cx="382588" cy="533400"/>
          </a:xfrm>
        </p:grpSpPr>
        <p:cxnSp>
          <p:nvCxnSpPr>
            <p:cNvPr id="35889" name="Straight Connector 40"/>
            <p:cNvCxnSpPr>
              <a:cxnSpLocks noChangeShapeType="1"/>
            </p:cNvCxnSpPr>
            <p:nvPr/>
          </p:nvCxnSpPr>
          <p:spPr bwMode="auto">
            <a:xfrm rot="5400000">
              <a:off x="953294" y="2932906"/>
              <a:ext cx="3810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5890" name="Straight Connector 41"/>
            <p:cNvCxnSpPr>
              <a:cxnSpLocks noChangeShapeType="1"/>
            </p:cNvCxnSpPr>
            <p:nvPr/>
          </p:nvCxnSpPr>
          <p:spPr bwMode="auto">
            <a:xfrm rot="5400000">
              <a:off x="1105694" y="3009106"/>
              <a:ext cx="2286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5891" name="Straight Connector 42"/>
            <p:cNvCxnSpPr>
              <a:cxnSpLocks noChangeShapeType="1"/>
            </p:cNvCxnSpPr>
            <p:nvPr/>
          </p:nvCxnSpPr>
          <p:spPr bwMode="auto">
            <a:xfrm rot="5400000">
              <a:off x="1029494" y="2856706"/>
              <a:ext cx="5334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5892" name="Straight Connector 43"/>
            <p:cNvCxnSpPr>
              <a:cxnSpLocks noChangeShapeType="1"/>
            </p:cNvCxnSpPr>
            <p:nvPr/>
          </p:nvCxnSpPr>
          <p:spPr bwMode="auto">
            <a:xfrm rot="5400000">
              <a:off x="1296194" y="3047206"/>
              <a:ext cx="1524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5893" name="Straight Connector 44"/>
            <p:cNvCxnSpPr>
              <a:cxnSpLocks noChangeShapeType="1"/>
            </p:cNvCxnSpPr>
            <p:nvPr/>
          </p:nvCxnSpPr>
          <p:spPr bwMode="auto">
            <a:xfrm rot="5400000">
              <a:off x="1296194" y="2971006"/>
              <a:ext cx="3048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35894" name="Straight Connector 45"/>
            <p:cNvCxnSpPr>
              <a:cxnSpLocks noChangeShapeType="1"/>
            </p:cNvCxnSpPr>
            <p:nvPr/>
          </p:nvCxnSpPr>
          <p:spPr bwMode="auto">
            <a:xfrm rot="5400000">
              <a:off x="1334294" y="2932906"/>
              <a:ext cx="3810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</p:grpSp>
      <p:cxnSp>
        <p:nvCxnSpPr>
          <p:cNvPr id="35854" name="Straight Arrow Connector 54"/>
          <p:cNvCxnSpPr>
            <a:cxnSpLocks noChangeShapeType="1"/>
          </p:cNvCxnSpPr>
          <p:nvPr/>
        </p:nvCxnSpPr>
        <p:spPr bwMode="auto">
          <a:xfrm>
            <a:off x="1676400" y="3352800"/>
            <a:ext cx="2362200" cy="1295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5855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3086100" y="3314700"/>
            <a:ext cx="1371600" cy="1295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5856" name="Straight Arrow Connector 58"/>
          <p:cNvCxnSpPr>
            <a:cxnSpLocks noChangeShapeType="1"/>
          </p:cNvCxnSpPr>
          <p:nvPr/>
        </p:nvCxnSpPr>
        <p:spPr bwMode="auto">
          <a:xfrm rot="5400000">
            <a:off x="4038601" y="3962400"/>
            <a:ext cx="1371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5857" name="Straight Arrow Connector 62"/>
          <p:cNvCxnSpPr>
            <a:cxnSpLocks noChangeShapeType="1"/>
          </p:cNvCxnSpPr>
          <p:nvPr/>
        </p:nvCxnSpPr>
        <p:spPr bwMode="auto">
          <a:xfrm rot="10800000" flipV="1">
            <a:off x="5029200" y="3276600"/>
            <a:ext cx="1373188" cy="1371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5858" name="Straight Arrow Connector 64"/>
          <p:cNvCxnSpPr>
            <a:cxnSpLocks noChangeShapeType="1"/>
          </p:cNvCxnSpPr>
          <p:nvPr/>
        </p:nvCxnSpPr>
        <p:spPr bwMode="auto">
          <a:xfrm rot="10800000" flipV="1">
            <a:off x="5334000" y="3276600"/>
            <a:ext cx="2820988" cy="1371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5859" name="TextBox 71"/>
          <p:cNvSpPr txBox="1">
            <a:spLocks noChangeArrowheads="1"/>
          </p:cNvSpPr>
          <p:nvPr/>
        </p:nvSpPr>
        <p:spPr bwMode="auto">
          <a:xfrm>
            <a:off x="3805238" y="5345113"/>
            <a:ext cx="1833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estimate for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aseline="-250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962400" y="4800600"/>
            <a:ext cx="1466850" cy="40005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/>
              <a:t>coordinator</a:t>
            </a:r>
          </a:p>
        </p:txBody>
      </p:sp>
      <p:cxnSp>
        <p:nvCxnSpPr>
          <p:cNvPr id="35861" name="Straight Connector 47"/>
          <p:cNvCxnSpPr>
            <a:cxnSpLocks noChangeShapeType="1"/>
          </p:cNvCxnSpPr>
          <p:nvPr/>
        </p:nvCxnSpPr>
        <p:spPr bwMode="auto">
          <a:xfrm rot="5400000">
            <a:off x="1029494" y="2628106"/>
            <a:ext cx="228600" cy="15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5862" name="Straight Connector 49"/>
          <p:cNvCxnSpPr>
            <a:cxnSpLocks noChangeShapeType="1"/>
          </p:cNvCxnSpPr>
          <p:nvPr/>
        </p:nvCxnSpPr>
        <p:spPr bwMode="auto">
          <a:xfrm rot="5400000">
            <a:off x="1258094" y="2856706"/>
            <a:ext cx="228600" cy="15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5863" name="Straight Connector 50"/>
          <p:cNvCxnSpPr>
            <a:cxnSpLocks noChangeShapeType="1"/>
          </p:cNvCxnSpPr>
          <p:nvPr/>
        </p:nvCxnSpPr>
        <p:spPr bwMode="auto">
          <a:xfrm rot="5400000">
            <a:off x="1219201" y="2514600"/>
            <a:ext cx="1524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5864" name="Straight Connector 52"/>
          <p:cNvCxnSpPr>
            <a:cxnSpLocks noChangeShapeType="1"/>
          </p:cNvCxnSpPr>
          <p:nvPr/>
        </p:nvCxnSpPr>
        <p:spPr bwMode="auto">
          <a:xfrm rot="5400000">
            <a:off x="1331913" y="2705100"/>
            <a:ext cx="230188" cy="1587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5865" name="Straight Connector 57"/>
          <p:cNvCxnSpPr>
            <a:cxnSpLocks noChangeShapeType="1"/>
          </p:cNvCxnSpPr>
          <p:nvPr/>
        </p:nvCxnSpPr>
        <p:spPr bwMode="auto">
          <a:xfrm rot="5400000">
            <a:off x="1485901" y="2705100"/>
            <a:ext cx="762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5866" name="Straight Connector 60"/>
          <p:cNvCxnSpPr>
            <a:cxnSpLocks noChangeShapeType="1"/>
          </p:cNvCxnSpPr>
          <p:nvPr/>
        </p:nvCxnSpPr>
        <p:spPr bwMode="auto">
          <a:xfrm rot="5400000">
            <a:off x="2782094" y="2780506"/>
            <a:ext cx="228600" cy="15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5867" name="Straight Connector 61"/>
          <p:cNvCxnSpPr>
            <a:cxnSpLocks noChangeShapeType="1"/>
          </p:cNvCxnSpPr>
          <p:nvPr/>
        </p:nvCxnSpPr>
        <p:spPr bwMode="auto">
          <a:xfrm rot="5400000">
            <a:off x="2934494" y="2856706"/>
            <a:ext cx="228600" cy="15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5868" name="Straight Connector 63"/>
          <p:cNvCxnSpPr>
            <a:cxnSpLocks noChangeShapeType="1"/>
          </p:cNvCxnSpPr>
          <p:nvPr/>
        </p:nvCxnSpPr>
        <p:spPr bwMode="auto">
          <a:xfrm rot="5400000">
            <a:off x="3086101" y="2781300"/>
            <a:ext cx="762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5869" name="Straight Connector 68"/>
          <p:cNvCxnSpPr>
            <a:cxnSpLocks noChangeShapeType="1"/>
          </p:cNvCxnSpPr>
          <p:nvPr/>
        </p:nvCxnSpPr>
        <p:spPr bwMode="auto">
          <a:xfrm rot="5400000">
            <a:off x="4687094" y="2932906"/>
            <a:ext cx="76200" cy="15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5870" name="Straight Connector 69"/>
          <p:cNvCxnSpPr>
            <a:cxnSpLocks noChangeShapeType="1"/>
          </p:cNvCxnSpPr>
          <p:nvPr/>
        </p:nvCxnSpPr>
        <p:spPr bwMode="auto">
          <a:xfrm rot="5400000">
            <a:off x="4419601" y="2667000"/>
            <a:ext cx="1524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5871" name="Straight Connector 73"/>
          <p:cNvCxnSpPr>
            <a:cxnSpLocks noChangeShapeType="1"/>
          </p:cNvCxnSpPr>
          <p:nvPr/>
        </p:nvCxnSpPr>
        <p:spPr bwMode="auto">
          <a:xfrm rot="5400000">
            <a:off x="4725194" y="2742406"/>
            <a:ext cx="152400" cy="15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5872" name="Straight Connector 74"/>
          <p:cNvCxnSpPr>
            <a:cxnSpLocks noChangeShapeType="1"/>
          </p:cNvCxnSpPr>
          <p:nvPr/>
        </p:nvCxnSpPr>
        <p:spPr bwMode="auto">
          <a:xfrm rot="5400000">
            <a:off x="4762501" y="2628900"/>
            <a:ext cx="2286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5873" name="Straight Connector 76"/>
          <p:cNvCxnSpPr>
            <a:cxnSpLocks noChangeShapeType="1"/>
          </p:cNvCxnSpPr>
          <p:nvPr/>
        </p:nvCxnSpPr>
        <p:spPr bwMode="auto">
          <a:xfrm rot="5400000">
            <a:off x="4495801" y="2819400"/>
            <a:ext cx="1524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5874" name="Straight Connector 78"/>
          <p:cNvCxnSpPr>
            <a:cxnSpLocks noChangeShapeType="1"/>
          </p:cNvCxnSpPr>
          <p:nvPr/>
        </p:nvCxnSpPr>
        <p:spPr bwMode="auto">
          <a:xfrm rot="5400000">
            <a:off x="6211888" y="2705100"/>
            <a:ext cx="762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5875" name="Straight Connector 80"/>
          <p:cNvCxnSpPr>
            <a:cxnSpLocks noChangeShapeType="1"/>
          </p:cNvCxnSpPr>
          <p:nvPr/>
        </p:nvCxnSpPr>
        <p:spPr bwMode="auto">
          <a:xfrm rot="5400000">
            <a:off x="6324601" y="2819400"/>
            <a:ext cx="3048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5876" name="Straight Connector 82"/>
          <p:cNvCxnSpPr>
            <a:cxnSpLocks noChangeShapeType="1"/>
          </p:cNvCxnSpPr>
          <p:nvPr/>
        </p:nvCxnSpPr>
        <p:spPr bwMode="auto">
          <a:xfrm rot="5400000">
            <a:off x="6477001" y="2743200"/>
            <a:ext cx="1524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5877" name="Straight Connector 84"/>
          <p:cNvCxnSpPr>
            <a:cxnSpLocks noChangeShapeType="1"/>
          </p:cNvCxnSpPr>
          <p:nvPr/>
        </p:nvCxnSpPr>
        <p:spPr bwMode="auto">
          <a:xfrm rot="5400000">
            <a:off x="6515101" y="2628900"/>
            <a:ext cx="2286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5878" name="Straight Connector 86"/>
          <p:cNvCxnSpPr>
            <a:cxnSpLocks noChangeShapeType="1"/>
          </p:cNvCxnSpPr>
          <p:nvPr/>
        </p:nvCxnSpPr>
        <p:spPr bwMode="auto">
          <a:xfrm rot="5400000">
            <a:off x="7962901" y="2705100"/>
            <a:ext cx="762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5879" name="Straight Connector 88"/>
          <p:cNvCxnSpPr>
            <a:cxnSpLocks noChangeShapeType="1"/>
          </p:cNvCxnSpPr>
          <p:nvPr/>
        </p:nvCxnSpPr>
        <p:spPr bwMode="auto">
          <a:xfrm rot="5400000">
            <a:off x="7962901" y="2781300"/>
            <a:ext cx="2286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5880" name="Straight Connector 90"/>
          <p:cNvCxnSpPr>
            <a:cxnSpLocks noChangeShapeType="1"/>
          </p:cNvCxnSpPr>
          <p:nvPr/>
        </p:nvCxnSpPr>
        <p:spPr bwMode="auto">
          <a:xfrm rot="5400000">
            <a:off x="8077201" y="2819400"/>
            <a:ext cx="3048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5881" name="Straight Connector 92"/>
          <p:cNvCxnSpPr>
            <a:cxnSpLocks noChangeShapeType="1"/>
          </p:cNvCxnSpPr>
          <p:nvPr/>
        </p:nvCxnSpPr>
        <p:spPr bwMode="auto">
          <a:xfrm rot="5400000">
            <a:off x="8191501" y="2705100"/>
            <a:ext cx="2286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5882" name="Oval 38"/>
          <p:cNvSpPr>
            <a:spLocks noChangeArrowheads="1"/>
          </p:cNvSpPr>
          <p:nvPr/>
        </p:nvSpPr>
        <p:spPr bwMode="auto">
          <a:xfrm>
            <a:off x="2743200" y="3733800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Oval 38"/>
          <p:cNvSpPr>
            <a:spLocks noChangeArrowheads="1"/>
          </p:cNvSpPr>
          <p:nvPr/>
        </p:nvSpPr>
        <p:spPr bwMode="auto">
          <a:xfrm>
            <a:off x="6019800" y="3810000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4" name="Oval 38"/>
          <p:cNvSpPr>
            <a:spLocks noChangeArrowheads="1"/>
          </p:cNvSpPr>
          <p:nvPr/>
        </p:nvSpPr>
        <p:spPr bwMode="auto">
          <a:xfrm>
            <a:off x="6934200" y="3962400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5" name="Oval 38"/>
          <p:cNvSpPr>
            <a:spLocks noChangeArrowheads="1"/>
          </p:cNvSpPr>
          <p:nvPr/>
        </p:nvSpPr>
        <p:spPr bwMode="auto">
          <a:xfrm>
            <a:off x="3124200" y="3962400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Oval 38"/>
          <p:cNvSpPr>
            <a:spLocks noChangeArrowheads="1"/>
          </p:cNvSpPr>
          <p:nvPr/>
        </p:nvSpPr>
        <p:spPr bwMode="auto">
          <a:xfrm>
            <a:off x="4876800" y="3733800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457200" y="5867400"/>
            <a:ext cx="55705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/>
              <a:t>old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/>
              <a:t> + (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en-US" sz="2400" dirty="0">
                <a:latin typeface="+mj-lt"/>
                <a:cs typeface="Times New Roman" pitchFamily="18" charset="0"/>
              </a:rPr>
              <a:t>old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∙</a:t>
            </a:r>
            <a:r>
              <a:rPr lang="el-GR" altLang="zh-CN" sz="2400" dirty="0">
                <a:latin typeface="Times New Roman" pitchFamily="18" charset="0"/>
              </a:rPr>
              <a:t> ε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/k  </a:t>
            </a:r>
            <a:r>
              <a:rPr lang="en-US" sz="2400" dirty="0"/>
              <a:t>&lt;  new F2  &lt;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400" dirty="0"/>
              <a:t> 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477000" y="4572000"/>
            <a:ext cx="2076450" cy="646113"/>
          </a:xfrm>
          <a:prstGeom prst="rect">
            <a:avLst/>
          </a:prstGeom>
          <a:ln>
            <a:solidFill>
              <a:schemeClr val="accent6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# rounds: </a:t>
            </a:r>
            <a:r>
              <a:rPr lang="en-US" altLang="zh-CN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O(</a:t>
            </a:r>
            <a:r>
              <a:rPr lang="en-US" altLang="zh-CN" i="1" dirty="0">
                <a:solidFill>
                  <a:srgbClr val="FF0000"/>
                </a:solidFill>
                <a:latin typeface="Times New Roman" pitchFamily="18" charset="0"/>
              </a:rPr>
              <a:t>k/</a:t>
            </a:r>
            <a:r>
              <a:rPr lang="el-GR" altLang="zh-CN" dirty="0">
                <a:solidFill>
                  <a:srgbClr val="FF0000"/>
                </a:solidFill>
                <a:latin typeface="Times New Roman" pitchFamily="18" charset="0"/>
              </a:rPr>
              <a:t>ε</a:t>
            </a:r>
            <a:r>
              <a:rPr lang="en-US" altLang="zh-CN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)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Total cost: </a:t>
            </a:r>
            <a:r>
              <a:rPr lang="en-US" altLang="zh-CN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Õ(</a:t>
            </a:r>
            <a:r>
              <a:rPr lang="en-US" altLang="zh-CN" i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k</a:t>
            </a:r>
            <a:r>
              <a:rPr lang="en-US" altLang="zh-CN" baseline="300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2</a:t>
            </a:r>
            <a:r>
              <a:rPr lang="en-US" altLang="zh-CN" i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/</a:t>
            </a:r>
            <a:r>
              <a:rPr lang="el-GR" altLang="zh-CN" dirty="0">
                <a:solidFill>
                  <a:srgbClr val="FF0000"/>
                </a:solidFill>
                <a:latin typeface="Times New Roman" pitchFamily="18" charset="0"/>
              </a:rPr>
              <a:t>ε</a:t>
            </a:r>
            <a:r>
              <a:rPr lang="en-US" altLang="zh-CN" baseline="30000" dirty="0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altLang="zh-CN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mtClean="0"/>
              <a:t>: Round / Sub-Round Algorithm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60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smtClean="0"/>
              <a:t>End of a </a:t>
            </a:r>
            <a:r>
              <a:rPr lang="en-US" sz="2800" smtClean="0">
                <a:solidFill>
                  <a:srgbClr val="FF0000"/>
                </a:solidFill>
              </a:rPr>
              <a:t>sub-round</a:t>
            </a:r>
            <a:r>
              <a:rPr lang="en-US" sz="2800" smtClean="0"/>
              <a:t>: when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smtClean="0"/>
              <a:t> signals are received</a:t>
            </a:r>
          </a:p>
        </p:txBody>
      </p:sp>
      <p:cxnSp>
        <p:nvCxnSpPr>
          <p:cNvPr id="1029" name="Straight Connector 6"/>
          <p:cNvCxnSpPr>
            <a:cxnSpLocks noChangeShapeType="1"/>
          </p:cNvCxnSpPr>
          <p:nvPr/>
        </p:nvCxnSpPr>
        <p:spPr bwMode="auto">
          <a:xfrm rot="5400000">
            <a:off x="953294" y="2932906"/>
            <a:ext cx="381000" cy="158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1030" name="Straight Connector 7"/>
          <p:cNvCxnSpPr>
            <a:cxnSpLocks noChangeShapeType="1"/>
          </p:cNvCxnSpPr>
          <p:nvPr/>
        </p:nvCxnSpPr>
        <p:spPr bwMode="auto">
          <a:xfrm rot="5400000">
            <a:off x="1105694" y="3009106"/>
            <a:ext cx="228600" cy="158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1031" name="Straight Connector 9"/>
          <p:cNvCxnSpPr>
            <a:cxnSpLocks noChangeShapeType="1"/>
          </p:cNvCxnSpPr>
          <p:nvPr/>
        </p:nvCxnSpPr>
        <p:spPr bwMode="auto">
          <a:xfrm rot="5400000">
            <a:off x="1029494" y="2856706"/>
            <a:ext cx="533400" cy="158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1032" name="Straight Connector 11"/>
          <p:cNvCxnSpPr>
            <a:cxnSpLocks noChangeShapeType="1"/>
          </p:cNvCxnSpPr>
          <p:nvPr/>
        </p:nvCxnSpPr>
        <p:spPr bwMode="auto">
          <a:xfrm rot="5400000">
            <a:off x="1296194" y="3047206"/>
            <a:ext cx="152400" cy="158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1033" name="Straight Connector 13"/>
          <p:cNvCxnSpPr>
            <a:cxnSpLocks noChangeShapeType="1"/>
          </p:cNvCxnSpPr>
          <p:nvPr/>
        </p:nvCxnSpPr>
        <p:spPr bwMode="auto">
          <a:xfrm rot="5400000">
            <a:off x="1296194" y="2971006"/>
            <a:ext cx="304800" cy="158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1034" name="Straight Connector 15"/>
          <p:cNvCxnSpPr>
            <a:cxnSpLocks noChangeShapeType="1"/>
          </p:cNvCxnSpPr>
          <p:nvPr/>
        </p:nvCxnSpPr>
        <p:spPr bwMode="auto">
          <a:xfrm rot="5400000">
            <a:off x="1334294" y="2932906"/>
            <a:ext cx="381000" cy="1588"/>
          </a:xfrm>
          <a:prstGeom prst="line">
            <a:avLst/>
          </a:prstGeom>
          <a:noFill/>
          <a:ln w="57150" algn="ctr">
            <a:solidFill>
              <a:srgbClr val="0000FF"/>
            </a:solidFill>
            <a:round/>
            <a:headEnd/>
            <a:tailEnd/>
          </a:ln>
        </p:spPr>
      </p:cxnSp>
      <p:grpSp>
        <p:nvGrpSpPr>
          <p:cNvPr id="1035" name="Group 18"/>
          <p:cNvGrpSpPr>
            <a:grpSpLocks/>
          </p:cNvGrpSpPr>
          <p:nvPr/>
        </p:nvGrpSpPr>
        <p:grpSpPr bwMode="auto">
          <a:xfrm>
            <a:off x="2817813" y="2590800"/>
            <a:ext cx="382587" cy="533400"/>
            <a:chOff x="1143000" y="2590800"/>
            <a:chExt cx="382588" cy="533400"/>
          </a:xfrm>
        </p:grpSpPr>
        <p:cxnSp>
          <p:nvCxnSpPr>
            <p:cNvPr id="1093" name="Straight Connector 19"/>
            <p:cNvCxnSpPr>
              <a:cxnSpLocks noChangeShapeType="1"/>
            </p:cNvCxnSpPr>
            <p:nvPr/>
          </p:nvCxnSpPr>
          <p:spPr bwMode="auto">
            <a:xfrm rot="5400000">
              <a:off x="953294" y="2932906"/>
              <a:ext cx="3810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094" name="Straight Connector 20"/>
            <p:cNvCxnSpPr>
              <a:cxnSpLocks noChangeShapeType="1"/>
            </p:cNvCxnSpPr>
            <p:nvPr/>
          </p:nvCxnSpPr>
          <p:spPr bwMode="auto">
            <a:xfrm rot="5400000">
              <a:off x="1105694" y="3009106"/>
              <a:ext cx="2286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095" name="Straight Connector 21"/>
            <p:cNvCxnSpPr>
              <a:cxnSpLocks noChangeShapeType="1"/>
            </p:cNvCxnSpPr>
            <p:nvPr/>
          </p:nvCxnSpPr>
          <p:spPr bwMode="auto">
            <a:xfrm rot="5400000">
              <a:off x="1029494" y="2856706"/>
              <a:ext cx="5334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096" name="Straight Connector 22"/>
            <p:cNvCxnSpPr>
              <a:cxnSpLocks noChangeShapeType="1"/>
            </p:cNvCxnSpPr>
            <p:nvPr/>
          </p:nvCxnSpPr>
          <p:spPr bwMode="auto">
            <a:xfrm rot="5400000">
              <a:off x="1296194" y="3047206"/>
              <a:ext cx="1524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097" name="Straight Connector 23"/>
            <p:cNvCxnSpPr>
              <a:cxnSpLocks noChangeShapeType="1"/>
            </p:cNvCxnSpPr>
            <p:nvPr/>
          </p:nvCxnSpPr>
          <p:spPr bwMode="auto">
            <a:xfrm rot="5400000">
              <a:off x="1296194" y="2971006"/>
              <a:ext cx="3048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098" name="Straight Connector 24"/>
            <p:cNvCxnSpPr>
              <a:cxnSpLocks noChangeShapeType="1"/>
            </p:cNvCxnSpPr>
            <p:nvPr/>
          </p:nvCxnSpPr>
          <p:spPr bwMode="auto">
            <a:xfrm rot="5400000">
              <a:off x="1334294" y="2932906"/>
              <a:ext cx="3810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</p:grpSp>
      <p:grpSp>
        <p:nvGrpSpPr>
          <p:cNvPr id="1036" name="Group 25"/>
          <p:cNvGrpSpPr>
            <a:grpSpLocks/>
          </p:cNvGrpSpPr>
          <p:nvPr/>
        </p:nvGrpSpPr>
        <p:grpSpPr bwMode="auto">
          <a:xfrm>
            <a:off x="4495800" y="2590800"/>
            <a:ext cx="382588" cy="533400"/>
            <a:chOff x="1143000" y="2590800"/>
            <a:chExt cx="382588" cy="533400"/>
          </a:xfrm>
        </p:grpSpPr>
        <p:cxnSp>
          <p:nvCxnSpPr>
            <p:cNvPr id="1087" name="Straight Connector 26"/>
            <p:cNvCxnSpPr>
              <a:cxnSpLocks noChangeShapeType="1"/>
            </p:cNvCxnSpPr>
            <p:nvPr/>
          </p:nvCxnSpPr>
          <p:spPr bwMode="auto">
            <a:xfrm rot="5400000">
              <a:off x="953294" y="2932906"/>
              <a:ext cx="3810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088" name="Straight Connector 27"/>
            <p:cNvCxnSpPr>
              <a:cxnSpLocks noChangeShapeType="1"/>
            </p:cNvCxnSpPr>
            <p:nvPr/>
          </p:nvCxnSpPr>
          <p:spPr bwMode="auto">
            <a:xfrm rot="5400000">
              <a:off x="1105694" y="3009106"/>
              <a:ext cx="2286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089" name="Straight Connector 28"/>
            <p:cNvCxnSpPr>
              <a:cxnSpLocks noChangeShapeType="1"/>
            </p:cNvCxnSpPr>
            <p:nvPr/>
          </p:nvCxnSpPr>
          <p:spPr bwMode="auto">
            <a:xfrm rot="5400000">
              <a:off x="1029494" y="2856706"/>
              <a:ext cx="5334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090" name="Straight Connector 29"/>
            <p:cNvCxnSpPr>
              <a:cxnSpLocks noChangeShapeType="1"/>
            </p:cNvCxnSpPr>
            <p:nvPr/>
          </p:nvCxnSpPr>
          <p:spPr bwMode="auto">
            <a:xfrm rot="5400000">
              <a:off x="1296194" y="3047206"/>
              <a:ext cx="1524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091" name="Straight Connector 30"/>
            <p:cNvCxnSpPr>
              <a:cxnSpLocks noChangeShapeType="1"/>
            </p:cNvCxnSpPr>
            <p:nvPr/>
          </p:nvCxnSpPr>
          <p:spPr bwMode="auto">
            <a:xfrm rot="5400000">
              <a:off x="1296194" y="2971006"/>
              <a:ext cx="3048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092" name="Straight Connector 31"/>
            <p:cNvCxnSpPr>
              <a:cxnSpLocks noChangeShapeType="1"/>
            </p:cNvCxnSpPr>
            <p:nvPr/>
          </p:nvCxnSpPr>
          <p:spPr bwMode="auto">
            <a:xfrm rot="5400000">
              <a:off x="1334294" y="2932906"/>
              <a:ext cx="3810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</p:grpSp>
      <p:grpSp>
        <p:nvGrpSpPr>
          <p:cNvPr id="1037" name="Group 32"/>
          <p:cNvGrpSpPr>
            <a:grpSpLocks/>
          </p:cNvGrpSpPr>
          <p:nvPr/>
        </p:nvGrpSpPr>
        <p:grpSpPr bwMode="auto">
          <a:xfrm>
            <a:off x="6248400" y="2590800"/>
            <a:ext cx="382588" cy="533400"/>
            <a:chOff x="1143000" y="2590800"/>
            <a:chExt cx="382588" cy="533400"/>
          </a:xfrm>
        </p:grpSpPr>
        <p:cxnSp>
          <p:nvCxnSpPr>
            <p:cNvPr id="1081" name="Straight Connector 33"/>
            <p:cNvCxnSpPr>
              <a:cxnSpLocks noChangeShapeType="1"/>
            </p:cNvCxnSpPr>
            <p:nvPr/>
          </p:nvCxnSpPr>
          <p:spPr bwMode="auto">
            <a:xfrm rot="5400000">
              <a:off x="953294" y="2932906"/>
              <a:ext cx="3810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082" name="Straight Connector 34"/>
            <p:cNvCxnSpPr>
              <a:cxnSpLocks noChangeShapeType="1"/>
            </p:cNvCxnSpPr>
            <p:nvPr/>
          </p:nvCxnSpPr>
          <p:spPr bwMode="auto">
            <a:xfrm rot="5400000">
              <a:off x="1105694" y="3009106"/>
              <a:ext cx="2286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083" name="Straight Connector 35"/>
            <p:cNvCxnSpPr>
              <a:cxnSpLocks noChangeShapeType="1"/>
            </p:cNvCxnSpPr>
            <p:nvPr/>
          </p:nvCxnSpPr>
          <p:spPr bwMode="auto">
            <a:xfrm rot="5400000">
              <a:off x="1029494" y="2856706"/>
              <a:ext cx="5334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084" name="Straight Connector 36"/>
            <p:cNvCxnSpPr>
              <a:cxnSpLocks noChangeShapeType="1"/>
            </p:cNvCxnSpPr>
            <p:nvPr/>
          </p:nvCxnSpPr>
          <p:spPr bwMode="auto">
            <a:xfrm rot="5400000">
              <a:off x="1296194" y="3047206"/>
              <a:ext cx="1524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085" name="Straight Connector 37"/>
            <p:cNvCxnSpPr>
              <a:cxnSpLocks noChangeShapeType="1"/>
            </p:cNvCxnSpPr>
            <p:nvPr/>
          </p:nvCxnSpPr>
          <p:spPr bwMode="auto">
            <a:xfrm rot="5400000">
              <a:off x="1296194" y="2971006"/>
              <a:ext cx="3048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086" name="Straight Connector 38"/>
            <p:cNvCxnSpPr>
              <a:cxnSpLocks noChangeShapeType="1"/>
            </p:cNvCxnSpPr>
            <p:nvPr/>
          </p:nvCxnSpPr>
          <p:spPr bwMode="auto">
            <a:xfrm rot="5400000">
              <a:off x="1334294" y="2932906"/>
              <a:ext cx="3810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</p:grpSp>
      <p:grpSp>
        <p:nvGrpSpPr>
          <p:cNvPr id="1038" name="Group 39"/>
          <p:cNvGrpSpPr>
            <a:grpSpLocks/>
          </p:cNvGrpSpPr>
          <p:nvPr/>
        </p:nvGrpSpPr>
        <p:grpSpPr bwMode="auto">
          <a:xfrm>
            <a:off x="8001000" y="2590800"/>
            <a:ext cx="382588" cy="533400"/>
            <a:chOff x="1143000" y="2590800"/>
            <a:chExt cx="382588" cy="533400"/>
          </a:xfrm>
        </p:grpSpPr>
        <p:cxnSp>
          <p:nvCxnSpPr>
            <p:cNvPr id="1075" name="Straight Connector 40"/>
            <p:cNvCxnSpPr>
              <a:cxnSpLocks noChangeShapeType="1"/>
            </p:cNvCxnSpPr>
            <p:nvPr/>
          </p:nvCxnSpPr>
          <p:spPr bwMode="auto">
            <a:xfrm rot="5400000">
              <a:off x="953294" y="2932906"/>
              <a:ext cx="3810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076" name="Straight Connector 41"/>
            <p:cNvCxnSpPr>
              <a:cxnSpLocks noChangeShapeType="1"/>
            </p:cNvCxnSpPr>
            <p:nvPr/>
          </p:nvCxnSpPr>
          <p:spPr bwMode="auto">
            <a:xfrm rot="5400000">
              <a:off x="1105694" y="3009106"/>
              <a:ext cx="2286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077" name="Straight Connector 42"/>
            <p:cNvCxnSpPr>
              <a:cxnSpLocks noChangeShapeType="1"/>
            </p:cNvCxnSpPr>
            <p:nvPr/>
          </p:nvCxnSpPr>
          <p:spPr bwMode="auto">
            <a:xfrm rot="5400000">
              <a:off x="1029494" y="2856706"/>
              <a:ext cx="5334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078" name="Straight Connector 43"/>
            <p:cNvCxnSpPr>
              <a:cxnSpLocks noChangeShapeType="1"/>
            </p:cNvCxnSpPr>
            <p:nvPr/>
          </p:nvCxnSpPr>
          <p:spPr bwMode="auto">
            <a:xfrm rot="5400000">
              <a:off x="1296194" y="3047206"/>
              <a:ext cx="1524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079" name="Straight Connector 44"/>
            <p:cNvCxnSpPr>
              <a:cxnSpLocks noChangeShapeType="1"/>
            </p:cNvCxnSpPr>
            <p:nvPr/>
          </p:nvCxnSpPr>
          <p:spPr bwMode="auto">
            <a:xfrm rot="5400000">
              <a:off x="1296194" y="2971006"/>
              <a:ext cx="3048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1080" name="Straight Connector 45"/>
            <p:cNvCxnSpPr>
              <a:cxnSpLocks noChangeShapeType="1"/>
            </p:cNvCxnSpPr>
            <p:nvPr/>
          </p:nvCxnSpPr>
          <p:spPr bwMode="auto">
            <a:xfrm rot="5400000">
              <a:off x="1334294" y="2932906"/>
              <a:ext cx="381000" cy="1588"/>
            </a:xfrm>
            <a:prstGeom prst="line">
              <a:avLst/>
            </a:prstGeom>
            <a:noFill/>
            <a:ln w="57150" algn="ctr">
              <a:solidFill>
                <a:srgbClr val="0000FF"/>
              </a:solidFill>
              <a:round/>
              <a:headEnd/>
              <a:tailEnd/>
            </a:ln>
          </p:spPr>
        </p:cxnSp>
      </p:grpSp>
      <p:cxnSp>
        <p:nvCxnSpPr>
          <p:cNvPr id="1039" name="Straight Arrow Connector 54"/>
          <p:cNvCxnSpPr>
            <a:cxnSpLocks noChangeShapeType="1"/>
          </p:cNvCxnSpPr>
          <p:nvPr/>
        </p:nvCxnSpPr>
        <p:spPr bwMode="auto">
          <a:xfrm>
            <a:off x="1676400" y="3352800"/>
            <a:ext cx="2362200" cy="1295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40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3086100" y="3314700"/>
            <a:ext cx="1371600" cy="1295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41" name="Straight Arrow Connector 58"/>
          <p:cNvCxnSpPr>
            <a:cxnSpLocks noChangeShapeType="1"/>
          </p:cNvCxnSpPr>
          <p:nvPr/>
        </p:nvCxnSpPr>
        <p:spPr bwMode="auto">
          <a:xfrm rot="5400000">
            <a:off x="4038601" y="3962400"/>
            <a:ext cx="1371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42" name="Straight Arrow Connector 62"/>
          <p:cNvCxnSpPr>
            <a:cxnSpLocks noChangeShapeType="1"/>
          </p:cNvCxnSpPr>
          <p:nvPr/>
        </p:nvCxnSpPr>
        <p:spPr bwMode="auto">
          <a:xfrm rot="10800000" flipV="1">
            <a:off x="5029200" y="3276600"/>
            <a:ext cx="1373188" cy="1371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43" name="Straight Arrow Connector 64"/>
          <p:cNvCxnSpPr>
            <a:cxnSpLocks noChangeShapeType="1"/>
          </p:cNvCxnSpPr>
          <p:nvPr/>
        </p:nvCxnSpPr>
        <p:spPr bwMode="auto">
          <a:xfrm rot="10800000" flipV="1">
            <a:off x="5334000" y="3276600"/>
            <a:ext cx="2820988" cy="1371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44" name="TextBox 71"/>
          <p:cNvSpPr txBox="1">
            <a:spLocks noChangeArrowheads="1"/>
          </p:cNvSpPr>
          <p:nvPr/>
        </p:nvSpPr>
        <p:spPr bwMode="auto">
          <a:xfrm>
            <a:off x="3805238" y="5345113"/>
            <a:ext cx="1833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estimate for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aseline="-250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962400" y="4800600"/>
            <a:ext cx="1466850" cy="40005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/>
              <a:t>coordinator</a:t>
            </a:r>
          </a:p>
        </p:txBody>
      </p:sp>
      <p:cxnSp>
        <p:nvCxnSpPr>
          <p:cNvPr id="1046" name="Straight Connector 47"/>
          <p:cNvCxnSpPr>
            <a:cxnSpLocks noChangeShapeType="1"/>
          </p:cNvCxnSpPr>
          <p:nvPr/>
        </p:nvCxnSpPr>
        <p:spPr bwMode="auto">
          <a:xfrm rot="5400000">
            <a:off x="1029494" y="2628106"/>
            <a:ext cx="228600" cy="15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047" name="Straight Connector 49"/>
          <p:cNvCxnSpPr>
            <a:cxnSpLocks noChangeShapeType="1"/>
          </p:cNvCxnSpPr>
          <p:nvPr/>
        </p:nvCxnSpPr>
        <p:spPr bwMode="auto">
          <a:xfrm rot="5400000">
            <a:off x="1258094" y="2856706"/>
            <a:ext cx="228600" cy="15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048" name="Straight Connector 50"/>
          <p:cNvCxnSpPr>
            <a:cxnSpLocks noChangeShapeType="1"/>
          </p:cNvCxnSpPr>
          <p:nvPr/>
        </p:nvCxnSpPr>
        <p:spPr bwMode="auto">
          <a:xfrm rot="5400000">
            <a:off x="1219201" y="2514600"/>
            <a:ext cx="1524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049" name="Straight Connector 52"/>
          <p:cNvCxnSpPr>
            <a:cxnSpLocks noChangeShapeType="1"/>
          </p:cNvCxnSpPr>
          <p:nvPr/>
        </p:nvCxnSpPr>
        <p:spPr bwMode="auto">
          <a:xfrm rot="5400000">
            <a:off x="1331913" y="2705100"/>
            <a:ext cx="230188" cy="1587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050" name="Straight Connector 57"/>
          <p:cNvCxnSpPr>
            <a:cxnSpLocks noChangeShapeType="1"/>
          </p:cNvCxnSpPr>
          <p:nvPr/>
        </p:nvCxnSpPr>
        <p:spPr bwMode="auto">
          <a:xfrm rot="5400000">
            <a:off x="1485901" y="2705100"/>
            <a:ext cx="762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051" name="Straight Connector 60"/>
          <p:cNvCxnSpPr>
            <a:cxnSpLocks noChangeShapeType="1"/>
          </p:cNvCxnSpPr>
          <p:nvPr/>
        </p:nvCxnSpPr>
        <p:spPr bwMode="auto">
          <a:xfrm rot="5400000">
            <a:off x="2782094" y="2780506"/>
            <a:ext cx="228600" cy="15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052" name="Straight Connector 61"/>
          <p:cNvCxnSpPr>
            <a:cxnSpLocks noChangeShapeType="1"/>
          </p:cNvCxnSpPr>
          <p:nvPr/>
        </p:nvCxnSpPr>
        <p:spPr bwMode="auto">
          <a:xfrm rot="5400000">
            <a:off x="2934494" y="2856706"/>
            <a:ext cx="228600" cy="15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053" name="Straight Connector 63"/>
          <p:cNvCxnSpPr>
            <a:cxnSpLocks noChangeShapeType="1"/>
          </p:cNvCxnSpPr>
          <p:nvPr/>
        </p:nvCxnSpPr>
        <p:spPr bwMode="auto">
          <a:xfrm rot="5400000">
            <a:off x="3086101" y="2781300"/>
            <a:ext cx="762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054" name="Straight Connector 68"/>
          <p:cNvCxnSpPr>
            <a:cxnSpLocks noChangeShapeType="1"/>
          </p:cNvCxnSpPr>
          <p:nvPr/>
        </p:nvCxnSpPr>
        <p:spPr bwMode="auto">
          <a:xfrm rot="5400000">
            <a:off x="4687094" y="2932906"/>
            <a:ext cx="76200" cy="15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055" name="Straight Connector 69"/>
          <p:cNvCxnSpPr>
            <a:cxnSpLocks noChangeShapeType="1"/>
          </p:cNvCxnSpPr>
          <p:nvPr/>
        </p:nvCxnSpPr>
        <p:spPr bwMode="auto">
          <a:xfrm rot="5400000">
            <a:off x="4419601" y="2667000"/>
            <a:ext cx="1524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056" name="Straight Connector 73"/>
          <p:cNvCxnSpPr>
            <a:cxnSpLocks noChangeShapeType="1"/>
          </p:cNvCxnSpPr>
          <p:nvPr/>
        </p:nvCxnSpPr>
        <p:spPr bwMode="auto">
          <a:xfrm rot="5400000">
            <a:off x="4725194" y="2742406"/>
            <a:ext cx="152400" cy="15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057" name="Straight Connector 74"/>
          <p:cNvCxnSpPr>
            <a:cxnSpLocks noChangeShapeType="1"/>
          </p:cNvCxnSpPr>
          <p:nvPr/>
        </p:nvCxnSpPr>
        <p:spPr bwMode="auto">
          <a:xfrm rot="5400000">
            <a:off x="4762501" y="2628900"/>
            <a:ext cx="2286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058" name="Straight Connector 76"/>
          <p:cNvCxnSpPr>
            <a:cxnSpLocks noChangeShapeType="1"/>
          </p:cNvCxnSpPr>
          <p:nvPr/>
        </p:nvCxnSpPr>
        <p:spPr bwMode="auto">
          <a:xfrm rot="5400000">
            <a:off x="4495801" y="2819400"/>
            <a:ext cx="1524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059" name="Straight Connector 78"/>
          <p:cNvCxnSpPr>
            <a:cxnSpLocks noChangeShapeType="1"/>
          </p:cNvCxnSpPr>
          <p:nvPr/>
        </p:nvCxnSpPr>
        <p:spPr bwMode="auto">
          <a:xfrm rot="5400000">
            <a:off x="6211888" y="2705100"/>
            <a:ext cx="762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060" name="Straight Connector 80"/>
          <p:cNvCxnSpPr>
            <a:cxnSpLocks noChangeShapeType="1"/>
          </p:cNvCxnSpPr>
          <p:nvPr/>
        </p:nvCxnSpPr>
        <p:spPr bwMode="auto">
          <a:xfrm rot="5400000">
            <a:off x="6324601" y="2819400"/>
            <a:ext cx="3048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061" name="Straight Connector 82"/>
          <p:cNvCxnSpPr>
            <a:cxnSpLocks noChangeShapeType="1"/>
          </p:cNvCxnSpPr>
          <p:nvPr/>
        </p:nvCxnSpPr>
        <p:spPr bwMode="auto">
          <a:xfrm rot="5400000">
            <a:off x="6477001" y="2743200"/>
            <a:ext cx="1524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062" name="Straight Connector 84"/>
          <p:cNvCxnSpPr>
            <a:cxnSpLocks noChangeShapeType="1"/>
          </p:cNvCxnSpPr>
          <p:nvPr/>
        </p:nvCxnSpPr>
        <p:spPr bwMode="auto">
          <a:xfrm rot="5400000">
            <a:off x="6515101" y="2628900"/>
            <a:ext cx="2286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063" name="Straight Connector 86"/>
          <p:cNvCxnSpPr>
            <a:cxnSpLocks noChangeShapeType="1"/>
          </p:cNvCxnSpPr>
          <p:nvPr/>
        </p:nvCxnSpPr>
        <p:spPr bwMode="auto">
          <a:xfrm rot="5400000">
            <a:off x="7962901" y="2705100"/>
            <a:ext cx="762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064" name="Straight Connector 88"/>
          <p:cNvCxnSpPr>
            <a:cxnSpLocks noChangeShapeType="1"/>
          </p:cNvCxnSpPr>
          <p:nvPr/>
        </p:nvCxnSpPr>
        <p:spPr bwMode="auto">
          <a:xfrm rot="5400000">
            <a:off x="7962901" y="2781300"/>
            <a:ext cx="2286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065" name="Straight Connector 90"/>
          <p:cNvCxnSpPr>
            <a:cxnSpLocks noChangeShapeType="1"/>
          </p:cNvCxnSpPr>
          <p:nvPr/>
        </p:nvCxnSpPr>
        <p:spPr bwMode="auto">
          <a:xfrm rot="5400000">
            <a:off x="8077201" y="2819400"/>
            <a:ext cx="3048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066" name="Straight Connector 92"/>
          <p:cNvCxnSpPr>
            <a:cxnSpLocks noChangeShapeType="1"/>
          </p:cNvCxnSpPr>
          <p:nvPr/>
        </p:nvCxnSpPr>
        <p:spPr bwMode="auto">
          <a:xfrm rot="5400000">
            <a:off x="8191501" y="2705100"/>
            <a:ext cx="228600" cy="317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82" name="TextBox 81"/>
          <p:cNvSpPr txBox="1"/>
          <p:nvPr/>
        </p:nvSpPr>
        <p:spPr>
          <a:xfrm>
            <a:off x="381000" y="5867400"/>
            <a:ext cx="55705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/>
              <a:t>old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/>
              <a:t> + (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en-US" sz="2400" dirty="0">
                <a:latin typeface="+mj-lt"/>
                <a:cs typeface="Times New Roman" pitchFamily="18" charset="0"/>
              </a:rPr>
              <a:t>old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∙</a:t>
            </a:r>
            <a:r>
              <a:rPr lang="el-GR" altLang="zh-CN" sz="2400" dirty="0">
                <a:latin typeface="Times New Roman" pitchFamily="18" charset="0"/>
              </a:rPr>
              <a:t> ε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/k  </a:t>
            </a:r>
            <a:r>
              <a:rPr lang="en-US" sz="2400" dirty="0"/>
              <a:t>&lt;  new F2  &lt;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400" dirty="0"/>
              <a:t> </a:t>
            </a:r>
          </a:p>
        </p:txBody>
      </p:sp>
      <p:sp>
        <p:nvSpPr>
          <p:cNvPr id="75" name="Rounded Rectangle 74"/>
          <p:cNvSpPr/>
          <p:nvPr/>
        </p:nvSpPr>
        <p:spPr bwMode="auto">
          <a:xfrm>
            <a:off x="1752600" y="3733800"/>
            <a:ext cx="1752600" cy="685800"/>
          </a:xfrm>
          <a:prstGeom prst="roundRect">
            <a:avLst/>
          </a:prstGeom>
          <a:solidFill>
            <a:schemeClr val="accent5"/>
          </a:solidFill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“rough” sketch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of size </a:t>
            </a:r>
            <a:r>
              <a:rPr lang="en-US" altLang="zh-CN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Õ</a:t>
            </a:r>
            <a:r>
              <a:rPr lang="en-US" dirty="0">
                <a:solidFill>
                  <a:srgbClr val="FF0000"/>
                </a:solidFill>
              </a:rPr>
              <a:t>(1)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Rounded Rectangle 75"/>
          <p:cNvSpPr/>
          <p:nvPr/>
        </p:nvSpPr>
        <p:spPr bwMode="auto">
          <a:xfrm>
            <a:off x="6477000" y="3733800"/>
            <a:ext cx="1752600" cy="685800"/>
          </a:xfrm>
          <a:prstGeom prst="roundRect">
            <a:avLst/>
          </a:prstGeom>
          <a:solidFill>
            <a:schemeClr val="accent5"/>
          </a:solidFill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“rough” sketch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of size </a:t>
            </a:r>
            <a:r>
              <a:rPr lang="en-US" altLang="zh-CN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Õ</a:t>
            </a:r>
            <a:r>
              <a:rPr lang="en-US" dirty="0">
                <a:solidFill>
                  <a:srgbClr val="FF0000"/>
                </a:solidFill>
              </a:rPr>
              <a:t>(1)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Rounded Rectangle 76"/>
          <p:cNvSpPr/>
          <p:nvPr/>
        </p:nvSpPr>
        <p:spPr bwMode="auto">
          <a:xfrm>
            <a:off x="5638800" y="4648200"/>
            <a:ext cx="2133600" cy="990600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combine sketches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maintain an upper bound of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5" name="Straight Connector 84"/>
          <p:cNvCxnSpPr>
            <a:cxnSpLocks noChangeShapeType="1"/>
          </p:cNvCxnSpPr>
          <p:nvPr/>
        </p:nvCxnSpPr>
        <p:spPr bwMode="auto">
          <a:xfrm>
            <a:off x="3200400" y="6019800"/>
            <a:ext cx="533400" cy="15240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</p:cxnSp>
      <p:graphicFrame>
        <p:nvGraphicFramePr>
          <p:cNvPr id="89" name="Object 3"/>
          <p:cNvGraphicFramePr>
            <a:graphicFrameLocks noChangeAspect="1"/>
          </p:cNvGraphicFramePr>
          <p:nvPr/>
        </p:nvGraphicFramePr>
        <p:xfrm>
          <a:off x="3048000" y="5334000"/>
          <a:ext cx="692150" cy="566738"/>
        </p:xfrm>
        <a:graphic>
          <a:graphicData uri="http://schemas.openxmlformats.org/presentationml/2006/ole">
            <p:oleObj spid="_x0000_s1026" name="Equation" r:id="rId4" imgW="380880" imgH="342720" progId="Equation.3">
              <p:embed/>
            </p:oleObj>
          </a:graphicData>
        </a:graphic>
      </p:graphicFrame>
      <p:sp>
        <p:nvSpPr>
          <p:cNvPr id="90" name="TextBox 89"/>
          <p:cNvSpPr txBox="1"/>
          <p:nvPr/>
        </p:nvSpPr>
        <p:spPr>
          <a:xfrm>
            <a:off x="6019800" y="5867400"/>
            <a:ext cx="2922588" cy="400050"/>
          </a:xfrm>
          <a:prstGeom prst="rect">
            <a:avLst/>
          </a:prstGeom>
          <a:ln>
            <a:solidFill>
              <a:schemeClr val="accent6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0000"/>
                </a:solidFill>
              </a:rPr>
              <a:t>Total cost: </a:t>
            </a:r>
            <a:r>
              <a:rPr lang="en-US" altLang="zh-CN" sz="20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Õ(</a:t>
            </a:r>
            <a:r>
              <a:rPr lang="en-US" altLang="zh-CN" sz="2000" i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k</a:t>
            </a:r>
            <a:r>
              <a:rPr lang="en-US" altLang="zh-CN" sz="2000" baseline="300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2</a:t>
            </a:r>
            <a:r>
              <a:rPr lang="en-US" altLang="zh-CN" sz="2000" i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/</a:t>
            </a:r>
            <a:r>
              <a:rPr lang="el-GR" altLang="zh-CN" sz="2000" dirty="0">
                <a:solidFill>
                  <a:srgbClr val="FF0000"/>
                </a:solidFill>
                <a:latin typeface="Times New Roman" pitchFamily="18" charset="0"/>
              </a:rPr>
              <a:t>ε</a:t>
            </a:r>
            <a:r>
              <a:rPr lang="en-US" altLang="zh-CN" sz="2000" dirty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en-US" altLang="zh-CN" sz="2000" i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k</a:t>
            </a:r>
            <a:r>
              <a:rPr lang="en-US" altLang="zh-CN" sz="2000" baseline="300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3/2</a:t>
            </a:r>
            <a:r>
              <a:rPr lang="en-US" altLang="zh-CN" sz="2000" i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/</a:t>
            </a:r>
            <a:r>
              <a:rPr lang="el-GR" altLang="zh-CN" sz="2000" dirty="0">
                <a:solidFill>
                  <a:srgbClr val="FF0000"/>
                </a:solidFill>
                <a:latin typeface="Times New Roman" pitchFamily="18" charset="0"/>
              </a:rPr>
              <a:t>ε</a:t>
            </a:r>
            <a:r>
              <a:rPr lang="en-US" altLang="zh-CN" sz="2000" baseline="30000" dirty="0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altLang="zh-CN" sz="20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019800" y="6324600"/>
            <a:ext cx="2111375" cy="400050"/>
          </a:xfrm>
          <a:prstGeom prst="rect">
            <a:avLst/>
          </a:prstGeom>
          <a:ln>
            <a:solidFill>
              <a:schemeClr val="accent6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0000"/>
                </a:solidFill>
              </a:rPr>
              <a:t>One-shot: </a:t>
            </a:r>
            <a:r>
              <a:rPr lang="en-US" altLang="zh-CN" sz="20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Õ(</a:t>
            </a:r>
            <a:r>
              <a:rPr lang="en-US" altLang="zh-CN" sz="2000" i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k/</a:t>
            </a:r>
            <a:r>
              <a:rPr lang="el-GR" altLang="zh-CN" sz="2000" dirty="0">
                <a:solidFill>
                  <a:srgbClr val="FF0000"/>
                </a:solidFill>
                <a:latin typeface="Times New Roman" pitchFamily="18" charset="0"/>
              </a:rPr>
              <a:t>ε</a:t>
            </a:r>
            <a:r>
              <a:rPr lang="en-US" altLang="zh-CN" sz="2000" baseline="30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zh-CN" sz="20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505200" y="6324600"/>
            <a:ext cx="2346325" cy="400050"/>
          </a:xfrm>
          <a:prstGeom prst="rect">
            <a:avLst/>
          </a:prstGeom>
          <a:ln>
            <a:solidFill>
              <a:schemeClr val="accent6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0000"/>
                </a:solidFill>
              </a:rPr>
              <a:t>Lower bound:</a:t>
            </a:r>
            <a:r>
              <a:rPr lang="el-GR" altLang="zh-CN" sz="20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l-GR" altLang="zh-CN" sz="20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Ω</a:t>
            </a:r>
            <a:r>
              <a:rPr lang="en-US" altLang="zh-CN" sz="20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(</a:t>
            </a:r>
            <a:r>
              <a:rPr lang="en-US" altLang="zh-CN" sz="2000" i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k</a:t>
            </a:r>
            <a:r>
              <a:rPr lang="en-US" altLang="zh-CN" sz="20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  <p:bldP spid="90" grpId="0" animBg="1"/>
      <p:bldP spid="91" grpId="0" animBg="1"/>
      <p:bldP spid="7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Still no clear separation between the one-shot model and the continuous model</a:t>
            </a:r>
          </a:p>
          <a:p>
            <a:pPr lvl="1"/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/>
              <a:t> is an interesting case</a:t>
            </a:r>
          </a:p>
          <a:p>
            <a:r>
              <a:rPr lang="en-US" sz="2400" dirty="0" smtClean="0"/>
              <a:t>Many other functions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 </a:t>
            </a:r>
          </a:p>
          <a:p>
            <a:pPr lvl="1"/>
            <a:r>
              <a:rPr lang="en-US" sz="2000" dirty="0" smtClean="0"/>
              <a:t>Statistics: entropy, heavy hitters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 smtClean="0"/>
              <a:t>Geometric measures: diameter, width, …</a:t>
            </a:r>
          </a:p>
          <a:p>
            <a:r>
              <a:rPr lang="en-US" sz="2400" dirty="0" smtClean="0"/>
              <a:t>Variations of the model</a:t>
            </a:r>
          </a:p>
          <a:p>
            <a:pPr lvl="1"/>
            <a:r>
              <a:rPr lang="en-US" sz="2000" dirty="0" smtClean="0"/>
              <a:t>One-way </a:t>
            </a:r>
            <a:r>
              <a:rPr lang="en-US" sz="2000" dirty="0" err="1" smtClean="0"/>
              <a:t>vs</a:t>
            </a:r>
            <a:r>
              <a:rPr lang="en-US" sz="2000" dirty="0" smtClean="0"/>
              <a:t> two-way communication</a:t>
            </a:r>
          </a:p>
          <a:p>
            <a:pPr lvl="1"/>
            <a:r>
              <a:rPr lang="en-US" sz="2000" dirty="0" smtClean="0"/>
              <a:t>Does having a broadcast channel help?</a:t>
            </a:r>
          </a:p>
          <a:p>
            <a:pPr lvl="1"/>
            <a:r>
              <a:rPr lang="en-US" sz="2000" dirty="0" smtClean="0"/>
              <a:t>Sliding windows?</a:t>
            </a:r>
          </a:p>
          <a:p>
            <a:r>
              <a:rPr lang="en-US" sz="2400" dirty="0" smtClean="0"/>
              <a:t>“Continuous Communication Complexity”?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Thank you!</a:t>
            </a:r>
          </a:p>
        </p:txBody>
      </p:sp>
      <p:sp>
        <p:nvSpPr>
          <p:cNvPr id="37891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SimSun" pitchFamily="2" charset="-122"/>
              </a:rPr>
              <a:t>The Model</a:t>
            </a:r>
          </a:p>
        </p:txBody>
      </p:sp>
      <p:pic>
        <p:nvPicPr>
          <p:cNvPr id="8195" name="Picture 3" descr="ali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49963" y="1828800"/>
            <a:ext cx="11969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carto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3124200"/>
            <a:ext cx="884238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28600" y="26670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5562600" y="2133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1</a:t>
            </a:r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4724400" y="2133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4</a:t>
            </a:r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4114800" y="2133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2</a:t>
            </a:r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2971800" y="2133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1</a:t>
            </a:r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1828800" y="2133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3</a:t>
            </a:r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1143000" y="2133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4</a:t>
            </a:r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228600" y="2133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5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228600" y="38100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6" name="Oval 14"/>
          <p:cNvSpPr>
            <a:spLocks noChangeArrowheads="1"/>
          </p:cNvSpPr>
          <p:nvPr/>
        </p:nvSpPr>
        <p:spPr bwMode="auto">
          <a:xfrm>
            <a:off x="5257800" y="3276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2</a:t>
            </a:r>
          </a:p>
        </p:txBody>
      </p:sp>
      <p:sp>
        <p:nvSpPr>
          <p:cNvPr id="8207" name="Oval 15"/>
          <p:cNvSpPr>
            <a:spLocks noChangeArrowheads="1"/>
          </p:cNvSpPr>
          <p:nvPr/>
        </p:nvSpPr>
        <p:spPr bwMode="auto">
          <a:xfrm>
            <a:off x="4419600" y="3276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3</a:t>
            </a:r>
          </a:p>
        </p:txBody>
      </p:sp>
      <p:sp>
        <p:nvSpPr>
          <p:cNvPr id="8208" name="Oval 16"/>
          <p:cNvSpPr>
            <a:spLocks noChangeArrowheads="1"/>
          </p:cNvSpPr>
          <p:nvPr/>
        </p:nvSpPr>
        <p:spPr bwMode="auto">
          <a:xfrm>
            <a:off x="3276600" y="3276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5</a:t>
            </a:r>
          </a:p>
        </p:txBody>
      </p:sp>
      <p:sp>
        <p:nvSpPr>
          <p:cNvPr id="8209" name="Oval 17"/>
          <p:cNvSpPr>
            <a:spLocks noChangeArrowheads="1"/>
          </p:cNvSpPr>
          <p:nvPr/>
        </p:nvSpPr>
        <p:spPr bwMode="auto">
          <a:xfrm>
            <a:off x="2209800" y="3276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2</a:t>
            </a:r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1447800" y="3276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1</a:t>
            </a:r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381000" y="3276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2</a:t>
            </a:r>
          </a:p>
        </p:txBody>
      </p:sp>
      <p:pic>
        <p:nvPicPr>
          <p:cNvPr id="8212" name="Picture 20" descr="emil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48600" y="3048000"/>
            <a:ext cx="1136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7391400" y="27432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7239000" y="3657600"/>
            <a:ext cx="685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8215" name="Picture 27" descr="carto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4419600"/>
            <a:ext cx="884238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6" name="Line 28"/>
          <p:cNvSpPr>
            <a:spLocks noChangeShapeType="1"/>
          </p:cNvSpPr>
          <p:nvPr/>
        </p:nvSpPr>
        <p:spPr bwMode="auto">
          <a:xfrm>
            <a:off x="228600" y="51054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7" name="Oval 29"/>
          <p:cNvSpPr>
            <a:spLocks noChangeArrowheads="1"/>
          </p:cNvSpPr>
          <p:nvPr/>
        </p:nvSpPr>
        <p:spPr bwMode="auto">
          <a:xfrm>
            <a:off x="3886200" y="4572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2</a:t>
            </a:r>
          </a:p>
        </p:txBody>
      </p:sp>
      <p:sp>
        <p:nvSpPr>
          <p:cNvPr id="8218" name="Oval 30"/>
          <p:cNvSpPr>
            <a:spLocks noChangeArrowheads="1"/>
          </p:cNvSpPr>
          <p:nvPr/>
        </p:nvSpPr>
        <p:spPr bwMode="auto">
          <a:xfrm>
            <a:off x="4800600" y="4572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3</a:t>
            </a:r>
          </a:p>
        </p:txBody>
      </p:sp>
      <p:sp>
        <p:nvSpPr>
          <p:cNvPr id="8219" name="Oval 31"/>
          <p:cNvSpPr>
            <a:spLocks noChangeArrowheads="1"/>
          </p:cNvSpPr>
          <p:nvPr/>
        </p:nvSpPr>
        <p:spPr bwMode="auto">
          <a:xfrm>
            <a:off x="3276600" y="4572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1</a:t>
            </a:r>
          </a:p>
        </p:txBody>
      </p:sp>
      <p:sp>
        <p:nvSpPr>
          <p:cNvPr id="8220" name="Oval 32"/>
          <p:cNvSpPr>
            <a:spLocks noChangeArrowheads="1"/>
          </p:cNvSpPr>
          <p:nvPr/>
        </p:nvSpPr>
        <p:spPr bwMode="auto">
          <a:xfrm>
            <a:off x="2590800" y="4572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3</a:t>
            </a:r>
          </a:p>
        </p:txBody>
      </p:sp>
      <p:sp>
        <p:nvSpPr>
          <p:cNvPr id="8221" name="Oval 33"/>
          <p:cNvSpPr>
            <a:spLocks noChangeArrowheads="1"/>
          </p:cNvSpPr>
          <p:nvPr/>
        </p:nvSpPr>
        <p:spPr bwMode="auto">
          <a:xfrm>
            <a:off x="1752600" y="4572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1</a:t>
            </a:r>
          </a:p>
        </p:txBody>
      </p:sp>
      <p:sp>
        <p:nvSpPr>
          <p:cNvPr id="8222" name="Oval 34"/>
          <p:cNvSpPr>
            <a:spLocks noChangeArrowheads="1"/>
          </p:cNvSpPr>
          <p:nvPr/>
        </p:nvSpPr>
        <p:spPr bwMode="auto">
          <a:xfrm>
            <a:off x="914400" y="4572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3</a:t>
            </a:r>
          </a:p>
        </p:txBody>
      </p:sp>
      <p:pic>
        <p:nvPicPr>
          <p:cNvPr id="8223" name="Picture 43" descr="carto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5638800"/>
            <a:ext cx="884238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4" name="Line 44"/>
          <p:cNvSpPr>
            <a:spLocks noChangeShapeType="1"/>
          </p:cNvSpPr>
          <p:nvPr/>
        </p:nvSpPr>
        <p:spPr bwMode="auto">
          <a:xfrm>
            <a:off x="228600" y="63246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5" name="Oval 45"/>
          <p:cNvSpPr>
            <a:spLocks noChangeArrowheads="1"/>
          </p:cNvSpPr>
          <p:nvPr/>
        </p:nvSpPr>
        <p:spPr bwMode="auto">
          <a:xfrm>
            <a:off x="5257800" y="5791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2</a:t>
            </a:r>
          </a:p>
        </p:txBody>
      </p:sp>
      <p:sp>
        <p:nvSpPr>
          <p:cNvPr id="8226" name="Oval 46"/>
          <p:cNvSpPr>
            <a:spLocks noChangeArrowheads="1"/>
          </p:cNvSpPr>
          <p:nvPr/>
        </p:nvSpPr>
        <p:spPr bwMode="auto">
          <a:xfrm>
            <a:off x="4419600" y="5791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5</a:t>
            </a:r>
          </a:p>
        </p:txBody>
      </p:sp>
      <p:sp>
        <p:nvSpPr>
          <p:cNvPr id="8227" name="Oval 47"/>
          <p:cNvSpPr>
            <a:spLocks noChangeArrowheads="1"/>
          </p:cNvSpPr>
          <p:nvPr/>
        </p:nvSpPr>
        <p:spPr bwMode="auto">
          <a:xfrm>
            <a:off x="3429000" y="5791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3</a:t>
            </a:r>
          </a:p>
        </p:txBody>
      </p:sp>
      <p:sp>
        <p:nvSpPr>
          <p:cNvPr id="8228" name="Oval 48"/>
          <p:cNvSpPr>
            <a:spLocks noChangeArrowheads="1"/>
          </p:cNvSpPr>
          <p:nvPr/>
        </p:nvSpPr>
        <p:spPr bwMode="auto">
          <a:xfrm>
            <a:off x="2590800" y="5791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3</a:t>
            </a:r>
          </a:p>
        </p:txBody>
      </p:sp>
      <p:sp>
        <p:nvSpPr>
          <p:cNvPr id="8229" name="Oval 49"/>
          <p:cNvSpPr>
            <a:spLocks noChangeArrowheads="1"/>
          </p:cNvSpPr>
          <p:nvPr/>
        </p:nvSpPr>
        <p:spPr bwMode="auto">
          <a:xfrm>
            <a:off x="1676400" y="5791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2</a:t>
            </a:r>
          </a:p>
        </p:txBody>
      </p:sp>
      <p:sp>
        <p:nvSpPr>
          <p:cNvPr id="8230" name="Oval 50"/>
          <p:cNvSpPr>
            <a:spLocks noChangeArrowheads="1"/>
          </p:cNvSpPr>
          <p:nvPr/>
        </p:nvSpPr>
        <p:spPr bwMode="auto">
          <a:xfrm>
            <a:off x="685800" y="5791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2</a:t>
            </a:r>
          </a:p>
        </p:txBody>
      </p:sp>
      <p:sp>
        <p:nvSpPr>
          <p:cNvPr id="8231" name="Line 51"/>
          <p:cNvSpPr>
            <a:spLocks noChangeShapeType="1"/>
          </p:cNvSpPr>
          <p:nvPr/>
        </p:nvSpPr>
        <p:spPr bwMode="auto">
          <a:xfrm flipV="1">
            <a:off x="7315200" y="41910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32" name="Line 52"/>
          <p:cNvSpPr>
            <a:spLocks noChangeShapeType="1"/>
          </p:cNvSpPr>
          <p:nvPr/>
        </p:nvSpPr>
        <p:spPr bwMode="auto">
          <a:xfrm flipV="1">
            <a:off x="7315200" y="4267200"/>
            <a:ext cx="76200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33" name="Text Box 53"/>
          <p:cNvSpPr txBox="1">
            <a:spLocks noChangeArrowheads="1"/>
          </p:cNvSpPr>
          <p:nvPr/>
        </p:nvSpPr>
        <p:spPr bwMode="auto">
          <a:xfrm>
            <a:off x="7527925" y="2017713"/>
            <a:ext cx="831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i="1">
                <a:ea typeface="SimSun" pitchFamily="2" charset="-122"/>
              </a:rPr>
              <a:t>k</a:t>
            </a:r>
            <a:r>
              <a:rPr lang="en-US" altLang="zh-CN">
                <a:ea typeface="SimSun" pitchFamily="2" charset="-122"/>
              </a:rPr>
              <a:t> </a:t>
            </a:r>
            <a:r>
              <a:rPr lang="en-US" altLang="zh-CN" i="1">
                <a:solidFill>
                  <a:srgbClr val="0000FF"/>
                </a:solidFill>
                <a:ea typeface="SimSun" pitchFamily="2" charset="-122"/>
              </a:rPr>
              <a:t>sites</a:t>
            </a:r>
          </a:p>
        </p:txBody>
      </p:sp>
      <p:sp>
        <p:nvSpPr>
          <p:cNvPr id="15414" name="Text Box 54"/>
          <p:cNvSpPr txBox="1">
            <a:spLocks noChangeArrowheads="1"/>
          </p:cNvSpPr>
          <p:nvPr/>
        </p:nvSpPr>
        <p:spPr bwMode="auto">
          <a:xfrm>
            <a:off x="762000" y="1422400"/>
            <a:ext cx="7489825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ea typeface="SimSun" pitchFamily="2" charset="-122"/>
              </a:rPr>
              <a:t>Continuous Communication Model / Distributed Streaming Model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17"/>
          <p:cNvSpPr>
            <a:spLocks noChangeArrowheads="1"/>
          </p:cNvSpPr>
          <p:nvPr/>
        </p:nvSpPr>
        <p:spPr bwMode="auto">
          <a:xfrm>
            <a:off x="152400" y="1676400"/>
            <a:ext cx="1752600" cy="1676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Combination of Two Models</a:t>
            </a:r>
          </a:p>
        </p:txBody>
      </p:sp>
      <p:pic>
        <p:nvPicPr>
          <p:cNvPr id="6148" name="Picture 4" descr="ali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429000"/>
            <a:ext cx="11969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carto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3657600"/>
            <a:ext cx="884238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emil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82750" y="4876800"/>
            <a:ext cx="1136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1371600" y="4724400"/>
            <a:ext cx="533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>
            <a:off x="2514600" y="4572000"/>
            <a:ext cx="304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3" name="Oval 10"/>
          <p:cNvSpPr>
            <a:spLocks noChangeArrowheads="1"/>
          </p:cNvSpPr>
          <p:nvPr/>
        </p:nvSpPr>
        <p:spPr bwMode="auto">
          <a:xfrm>
            <a:off x="533400" y="1905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3</a:t>
            </a:r>
          </a:p>
        </p:txBody>
      </p:sp>
      <p:sp>
        <p:nvSpPr>
          <p:cNvPr id="6154" name="Oval 11"/>
          <p:cNvSpPr>
            <a:spLocks noChangeArrowheads="1"/>
          </p:cNvSpPr>
          <p:nvPr/>
        </p:nvSpPr>
        <p:spPr bwMode="auto">
          <a:xfrm>
            <a:off x="381000" y="2438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1</a:t>
            </a:r>
          </a:p>
        </p:txBody>
      </p:sp>
      <p:sp>
        <p:nvSpPr>
          <p:cNvPr id="6155" name="Oval 12"/>
          <p:cNvSpPr>
            <a:spLocks noChangeArrowheads="1"/>
          </p:cNvSpPr>
          <p:nvPr/>
        </p:nvSpPr>
        <p:spPr bwMode="auto">
          <a:xfrm>
            <a:off x="914400" y="2286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1</a:t>
            </a:r>
          </a:p>
        </p:txBody>
      </p:sp>
      <p:sp>
        <p:nvSpPr>
          <p:cNvPr id="6156" name="Oval 13"/>
          <p:cNvSpPr>
            <a:spLocks noChangeArrowheads="1"/>
          </p:cNvSpPr>
          <p:nvPr/>
        </p:nvSpPr>
        <p:spPr bwMode="auto">
          <a:xfrm>
            <a:off x="762000" y="2743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2</a:t>
            </a:r>
          </a:p>
        </p:txBody>
      </p:sp>
      <p:sp>
        <p:nvSpPr>
          <p:cNvPr id="6157" name="Oval 15"/>
          <p:cNvSpPr>
            <a:spLocks noChangeArrowheads="1"/>
          </p:cNvSpPr>
          <p:nvPr/>
        </p:nvSpPr>
        <p:spPr bwMode="auto">
          <a:xfrm>
            <a:off x="1219200" y="2743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4</a:t>
            </a:r>
          </a:p>
        </p:txBody>
      </p:sp>
      <p:sp>
        <p:nvSpPr>
          <p:cNvPr id="6158" name="Oval 16"/>
          <p:cNvSpPr>
            <a:spLocks noChangeArrowheads="1"/>
          </p:cNvSpPr>
          <p:nvPr/>
        </p:nvSpPr>
        <p:spPr bwMode="auto">
          <a:xfrm>
            <a:off x="1219200" y="1905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2</a:t>
            </a:r>
          </a:p>
        </p:txBody>
      </p:sp>
      <p:sp>
        <p:nvSpPr>
          <p:cNvPr id="6159" name="Oval 18"/>
          <p:cNvSpPr>
            <a:spLocks noChangeArrowheads="1"/>
          </p:cNvSpPr>
          <p:nvPr/>
        </p:nvSpPr>
        <p:spPr bwMode="auto">
          <a:xfrm>
            <a:off x="2133600" y="1752600"/>
            <a:ext cx="1752600" cy="1676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Oval 19"/>
          <p:cNvSpPr>
            <a:spLocks noChangeArrowheads="1"/>
          </p:cNvSpPr>
          <p:nvPr/>
        </p:nvSpPr>
        <p:spPr bwMode="auto">
          <a:xfrm>
            <a:off x="2514600" y="1981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3</a:t>
            </a:r>
          </a:p>
        </p:txBody>
      </p:sp>
      <p:sp>
        <p:nvSpPr>
          <p:cNvPr id="6161" name="Oval 20"/>
          <p:cNvSpPr>
            <a:spLocks noChangeArrowheads="1"/>
          </p:cNvSpPr>
          <p:nvPr/>
        </p:nvSpPr>
        <p:spPr bwMode="auto">
          <a:xfrm>
            <a:off x="2362200" y="2514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1</a:t>
            </a:r>
          </a:p>
        </p:txBody>
      </p:sp>
      <p:sp>
        <p:nvSpPr>
          <p:cNvPr id="6162" name="Oval 21"/>
          <p:cNvSpPr>
            <a:spLocks noChangeArrowheads="1"/>
          </p:cNvSpPr>
          <p:nvPr/>
        </p:nvSpPr>
        <p:spPr bwMode="auto">
          <a:xfrm>
            <a:off x="2895600" y="2362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1</a:t>
            </a:r>
          </a:p>
        </p:txBody>
      </p:sp>
      <p:sp>
        <p:nvSpPr>
          <p:cNvPr id="6163" name="Oval 22"/>
          <p:cNvSpPr>
            <a:spLocks noChangeArrowheads="1"/>
          </p:cNvSpPr>
          <p:nvPr/>
        </p:nvSpPr>
        <p:spPr bwMode="auto">
          <a:xfrm>
            <a:off x="2743200" y="2819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2</a:t>
            </a:r>
          </a:p>
        </p:txBody>
      </p:sp>
      <p:sp>
        <p:nvSpPr>
          <p:cNvPr id="6164" name="Oval 23"/>
          <p:cNvSpPr>
            <a:spLocks noChangeArrowheads="1"/>
          </p:cNvSpPr>
          <p:nvPr/>
        </p:nvSpPr>
        <p:spPr bwMode="auto">
          <a:xfrm>
            <a:off x="3200400" y="2819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4</a:t>
            </a:r>
          </a:p>
        </p:txBody>
      </p:sp>
      <p:sp>
        <p:nvSpPr>
          <p:cNvPr id="6165" name="Oval 24"/>
          <p:cNvSpPr>
            <a:spLocks noChangeArrowheads="1"/>
          </p:cNvSpPr>
          <p:nvPr/>
        </p:nvSpPr>
        <p:spPr bwMode="auto">
          <a:xfrm>
            <a:off x="3200400" y="1981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2</a:t>
            </a:r>
          </a:p>
        </p:txBody>
      </p:sp>
      <p:sp>
        <p:nvSpPr>
          <p:cNvPr id="6166" name="Text Box 25"/>
          <p:cNvSpPr txBox="1">
            <a:spLocks noChangeArrowheads="1"/>
          </p:cNvSpPr>
          <p:nvPr/>
        </p:nvSpPr>
        <p:spPr bwMode="auto">
          <a:xfrm>
            <a:off x="381000" y="6019800"/>
            <a:ext cx="3221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>
                <a:ea typeface="SimSun" pitchFamily="2" charset="-122"/>
              </a:rPr>
              <a:t>Communication model</a:t>
            </a:r>
          </a:p>
        </p:txBody>
      </p:sp>
      <p:pic>
        <p:nvPicPr>
          <p:cNvPr id="6167" name="Picture 26" descr="ali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8425" y="4267200"/>
            <a:ext cx="11969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8" name="Line 27"/>
          <p:cNvSpPr>
            <a:spLocks noChangeShapeType="1"/>
          </p:cNvSpPr>
          <p:nvPr/>
        </p:nvSpPr>
        <p:spPr bwMode="auto">
          <a:xfrm>
            <a:off x="4495800" y="5105400"/>
            <a:ext cx="311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9" name="Oval 28"/>
          <p:cNvSpPr>
            <a:spLocks noChangeArrowheads="1"/>
          </p:cNvSpPr>
          <p:nvPr/>
        </p:nvSpPr>
        <p:spPr bwMode="auto">
          <a:xfrm>
            <a:off x="7231063" y="4572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1</a:t>
            </a:r>
          </a:p>
        </p:txBody>
      </p:sp>
      <p:sp>
        <p:nvSpPr>
          <p:cNvPr id="6170" name="Oval 29"/>
          <p:cNvSpPr>
            <a:spLocks noChangeArrowheads="1"/>
          </p:cNvSpPr>
          <p:nvPr/>
        </p:nvSpPr>
        <p:spPr bwMode="auto">
          <a:xfrm>
            <a:off x="6392863" y="4572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4</a:t>
            </a:r>
          </a:p>
        </p:txBody>
      </p:sp>
      <p:sp>
        <p:nvSpPr>
          <p:cNvPr id="6171" name="Oval 30"/>
          <p:cNvSpPr>
            <a:spLocks noChangeArrowheads="1"/>
          </p:cNvSpPr>
          <p:nvPr/>
        </p:nvSpPr>
        <p:spPr bwMode="auto">
          <a:xfrm>
            <a:off x="5783263" y="4572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2</a:t>
            </a:r>
          </a:p>
        </p:txBody>
      </p:sp>
      <p:sp>
        <p:nvSpPr>
          <p:cNvPr id="6172" name="Oval 31"/>
          <p:cNvSpPr>
            <a:spLocks noChangeArrowheads="1"/>
          </p:cNvSpPr>
          <p:nvPr/>
        </p:nvSpPr>
        <p:spPr bwMode="auto">
          <a:xfrm>
            <a:off x="5257800" y="4572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1</a:t>
            </a:r>
          </a:p>
        </p:txBody>
      </p:sp>
      <p:sp>
        <p:nvSpPr>
          <p:cNvPr id="6173" name="Oval 35"/>
          <p:cNvSpPr>
            <a:spLocks noChangeArrowheads="1"/>
          </p:cNvSpPr>
          <p:nvPr/>
        </p:nvSpPr>
        <p:spPr bwMode="auto">
          <a:xfrm>
            <a:off x="4572000" y="4572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3</a:t>
            </a:r>
          </a:p>
        </p:txBody>
      </p:sp>
      <p:sp>
        <p:nvSpPr>
          <p:cNvPr id="6174" name="Text Box 36"/>
          <p:cNvSpPr txBox="1">
            <a:spLocks noChangeArrowheads="1"/>
          </p:cNvSpPr>
          <p:nvPr/>
        </p:nvSpPr>
        <p:spPr bwMode="auto">
          <a:xfrm>
            <a:off x="4876800" y="6019800"/>
            <a:ext cx="2490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>
                <a:ea typeface="SimSun" pitchFamily="2" charset="-122"/>
              </a:rPr>
              <a:t>Streaming model</a:t>
            </a: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4267200" y="3505200"/>
            <a:ext cx="4146550" cy="711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ea typeface="SimSun" pitchFamily="2" charset="-122"/>
              </a:rPr>
              <a:t>Continuous Communication Model </a:t>
            </a:r>
            <a:br>
              <a:rPr lang="en-US" altLang="zh-CN" sz="2000">
                <a:solidFill>
                  <a:srgbClr val="FF0000"/>
                </a:solidFill>
                <a:ea typeface="SimSun" pitchFamily="2" charset="-122"/>
              </a:rPr>
            </a:br>
            <a:r>
              <a:rPr lang="en-US" altLang="zh-CN" sz="2000">
                <a:solidFill>
                  <a:srgbClr val="FF0000"/>
                </a:solidFill>
                <a:ea typeface="SimSun" pitchFamily="2" charset="-122"/>
              </a:rPr>
              <a:t>Distributed Streaming Model</a:t>
            </a:r>
          </a:p>
        </p:txBody>
      </p:sp>
      <p:pic>
        <p:nvPicPr>
          <p:cNvPr id="16425" name="Picture 41" descr="new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29200" y="1219200"/>
            <a:ext cx="26701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990600" y="6400800"/>
            <a:ext cx="2068513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ea typeface="SimSun" pitchFamily="2" charset="-122"/>
              </a:rPr>
              <a:t>One-shot Model 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 rot="-1304939">
            <a:off x="4406900" y="1452563"/>
            <a:ext cx="4090988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500"/>
              <a:t>“       ”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SimSun" pitchFamily="2" charset="-122"/>
              </a:rPr>
              <a:t>Other Models </a:t>
            </a:r>
            <a:r>
              <a:rPr lang="en-US" altLang="zh-CN" sz="2400" dirty="0" smtClean="0">
                <a:ea typeface="SimSun" pitchFamily="2" charset="-122"/>
              </a:rPr>
              <a:t>[Gibbons and </a:t>
            </a:r>
            <a:r>
              <a:rPr lang="en-US" altLang="zh-CN" sz="2400" dirty="0" err="1" smtClean="0">
                <a:ea typeface="SimSun" pitchFamily="2" charset="-122"/>
              </a:rPr>
              <a:t>Tirthapura</a:t>
            </a:r>
            <a:r>
              <a:rPr lang="en-US" altLang="zh-CN" sz="2400" dirty="0" smtClean="0">
                <a:ea typeface="SimSun" pitchFamily="2" charset="-122"/>
              </a:rPr>
              <a:t>, 2001]</a:t>
            </a:r>
            <a:endParaRPr lang="en-US" altLang="zh-CN" dirty="0" smtClean="0">
              <a:ea typeface="SimSun" pitchFamily="2" charset="-122"/>
            </a:endParaRPr>
          </a:p>
        </p:txBody>
      </p:sp>
      <p:pic>
        <p:nvPicPr>
          <p:cNvPr id="7171" name="Picture 5" descr="ali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9963" y="1828800"/>
            <a:ext cx="11969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7" descr="carto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4038600"/>
            <a:ext cx="884238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Line 24"/>
          <p:cNvSpPr>
            <a:spLocks noChangeShapeType="1"/>
          </p:cNvSpPr>
          <p:nvPr/>
        </p:nvSpPr>
        <p:spPr bwMode="auto">
          <a:xfrm>
            <a:off x="228600" y="26670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4" name="Oval 26"/>
          <p:cNvSpPr>
            <a:spLocks noChangeArrowheads="1"/>
          </p:cNvSpPr>
          <p:nvPr/>
        </p:nvSpPr>
        <p:spPr bwMode="auto">
          <a:xfrm>
            <a:off x="5562600" y="2133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1</a:t>
            </a:r>
          </a:p>
        </p:txBody>
      </p:sp>
      <p:sp>
        <p:nvSpPr>
          <p:cNvPr id="7175" name="Oval 27"/>
          <p:cNvSpPr>
            <a:spLocks noChangeArrowheads="1"/>
          </p:cNvSpPr>
          <p:nvPr/>
        </p:nvSpPr>
        <p:spPr bwMode="auto">
          <a:xfrm>
            <a:off x="4724400" y="2133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4</a:t>
            </a:r>
          </a:p>
        </p:txBody>
      </p:sp>
      <p:sp>
        <p:nvSpPr>
          <p:cNvPr id="7176" name="Oval 28"/>
          <p:cNvSpPr>
            <a:spLocks noChangeArrowheads="1"/>
          </p:cNvSpPr>
          <p:nvPr/>
        </p:nvSpPr>
        <p:spPr bwMode="auto">
          <a:xfrm>
            <a:off x="4114800" y="2133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2</a:t>
            </a:r>
          </a:p>
        </p:txBody>
      </p:sp>
      <p:sp>
        <p:nvSpPr>
          <p:cNvPr id="7177" name="Oval 29"/>
          <p:cNvSpPr>
            <a:spLocks noChangeArrowheads="1"/>
          </p:cNvSpPr>
          <p:nvPr/>
        </p:nvSpPr>
        <p:spPr bwMode="auto">
          <a:xfrm>
            <a:off x="2971800" y="2133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1</a:t>
            </a:r>
          </a:p>
        </p:txBody>
      </p:sp>
      <p:sp>
        <p:nvSpPr>
          <p:cNvPr id="7178" name="Oval 30"/>
          <p:cNvSpPr>
            <a:spLocks noChangeArrowheads="1"/>
          </p:cNvSpPr>
          <p:nvPr/>
        </p:nvSpPr>
        <p:spPr bwMode="auto">
          <a:xfrm>
            <a:off x="1828800" y="2133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3</a:t>
            </a:r>
          </a:p>
        </p:txBody>
      </p:sp>
      <p:sp>
        <p:nvSpPr>
          <p:cNvPr id="7179" name="Oval 31"/>
          <p:cNvSpPr>
            <a:spLocks noChangeArrowheads="1"/>
          </p:cNvSpPr>
          <p:nvPr/>
        </p:nvSpPr>
        <p:spPr bwMode="auto">
          <a:xfrm>
            <a:off x="1143000" y="2133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4</a:t>
            </a:r>
          </a:p>
        </p:txBody>
      </p:sp>
      <p:sp>
        <p:nvSpPr>
          <p:cNvPr id="7180" name="Oval 32"/>
          <p:cNvSpPr>
            <a:spLocks noChangeArrowheads="1"/>
          </p:cNvSpPr>
          <p:nvPr/>
        </p:nvSpPr>
        <p:spPr bwMode="auto">
          <a:xfrm>
            <a:off x="228600" y="2133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5</a:t>
            </a:r>
          </a:p>
        </p:txBody>
      </p:sp>
      <p:sp>
        <p:nvSpPr>
          <p:cNvPr id="7181" name="Line 33"/>
          <p:cNvSpPr>
            <a:spLocks noChangeShapeType="1"/>
          </p:cNvSpPr>
          <p:nvPr/>
        </p:nvSpPr>
        <p:spPr bwMode="auto">
          <a:xfrm>
            <a:off x="228600" y="47244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2" name="Oval 34"/>
          <p:cNvSpPr>
            <a:spLocks noChangeArrowheads="1"/>
          </p:cNvSpPr>
          <p:nvPr/>
        </p:nvSpPr>
        <p:spPr bwMode="auto">
          <a:xfrm>
            <a:off x="5257800" y="4191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2</a:t>
            </a:r>
          </a:p>
        </p:txBody>
      </p:sp>
      <p:sp>
        <p:nvSpPr>
          <p:cNvPr id="7183" name="Oval 36"/>
          <p:cNvSpPr>
            <a:spLocks noChangeArrowheads="1"/>
          </p:cNvSpPr>
          <p:nvPr/>
        </p:nvSpPr>
        <p:spPr bwMode="auto">
          <a:xfrm>
            <a:off x="4419600" y="4191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3</a:t>
            </a:r>
          </a:p>
        </p:txBody>
      </p:sp>
      <p:sp>
        <p:nvSpPr>
          <p:cNvPr id="7184" name="Oval 37"/>
          <p:cNvSpPr>
            <a:spLocks noChangeArrowheads="1"/>
          </p:cNvSpPr>
          <p:nvPr/>
        </p:nvSpPr>
        <p:spPr bwMode="auto">
          <a:xfrm>
            <a:off x="3276600" y="4191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5</a:t>
            </a:r>
          </a:p>
        </p:txBody>
      </p:sp>
      <p:sp>
        <p:nvSpPr>
          <p:cNvPr id="7185" name="Oval 38"/>
          <p:cNvSpPr>
            <a:spLocks noChangeArrowheads="1"/>
          </p:cNvSpPr>
          <p:nvPr/>
        </p:nvSpPr>
        <p:spPr bwMode="auto">
          <a:xfrm>
            <a:off x="2209800" y="4191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2</a:t>
            </a:r>
          </a:p>
        </p:txBody>
      </p:sp>
      <p:sp>
        <p:nvSpPr>
          <p:cNvPr id="7186" name="Oval 39"/>
          <p:cNvSpPr>
            <a:spLocks noChangeArrowheads="1"/>
          </p:cNvSpPr>
          <p:nvPr/>
        </p:nvSpPr>
        <p:spPr bwMode="auto">
          <a:xfrm>
            <a:off x="1447800" y="4191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1</a:t>
            </a:r>
          </a:p>
        </p:txBody>
      </p:sp>
      <p:sp>
        <p:nvSpPr>
          <p:cNvPr id="7187" name="Oval 40"/>
          <p:cNvSpPr>
            <a:spLocks noChangeArrowheads="1"/>
          </p:cNvSpPr>
          <p:nvPr/>
        </p:nvSpPr>
        <p:spPr bwMode="auto">
          <a:xfrm>
            <a:off x="381000" y="4191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SimSun" pitchFamily="2" charset="-122"/>
              </a:rPr>
              <a:t>2</a:t>
            </a:r>
          </a:p>
        </p:txBody>
      </p:sp>
      <p:pic>
        <p:nvPicPr>
          <p:cNvPr id="7188" name="Picture 42" descr="emil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8600" y="3048000"/>
            <a:ext cx="1136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9" name="Line 43"/>
          <p:cNvSpPr>
            <a:spLocks noChangeShapeType="1"/>
          </p:cNvSpPr>
          <p:nvPr/>
        </p:nvSpPr>
        <p:spPr bwMode="auto">
          <a:xfrm>
            <a:off x="7391400" y="27432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0" name="Line 44"/>
          <p:cNvSpPr>
            <a:spLocks noChangeShapeType="1"/>
          </p:cNvSpPr>
          <p:nvPr/>
        </p:nvSpPr>
        <p:spPr bwMode="auto">
          <a:xfrm flipV="1">
            <a:off x="7467600" y="3810000"/>
            <a:ext cx="457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4" name="Text Box 49"/>
          <p:cNvSpPr txBox="1">
            <a:spLocks noChangeArrowheads="1"/>
          </p:cNvSpPr>
          <p:nvPr/>
        </p:nvSpPr>
        <p:spPr bwMode="auto">
          <a:xfrm>
            <a:off x="5530850" y="3352800"/>
            <a:ext cx="254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ea typeface="SimSun" pitchFamily="2" charset="-122"/>
              </a:rPr>
              <a:t>Carole tries to compute</a:t>
            </a:r>
            <a:br>
              <a:rPr lang="en-US" altLang="zh-CN" dirty="0">
                <a:ea typeface="SimSun" pitchFamily="2" charset="-122"/>
              </a:rPr>
            </a:br>
            <a:r>
              <a:rPr lang="en-US" altLang="zh-CN" i="1" dirty="0">
                <a:latin typeface="Times New Roman" pitchFamily="18" charset="0"/>
                <a:ea typeface="SimSun" pitchFamily="2" charset="-122"/>
              </a:rPr>
              <a:t>f </a:t>
            </a:r>
            <a:r>
              <a:rPr lang="en-US" altLang="zh-CN" dirty="0">
                <a:latin typeface="Times New Roman" pitchFamily="18" charset="0"/>
                <a:ea typeface="SimSun" pitchFamily="2" charset="-122"/>
              </a:rPr>
              <a:t>(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</a:rPr>
              <a:t>A</a:t>
            </a:r>
            <a:r>
              <a:rPr lang="en-US" altLang="zh-CN" dirty="0" smtClean="0">
                <a:ea typeface="SimSun" pitchFamily="2" charset="-122"/>
                <a:cs typeface="Arial" charset="0"/>
              </a:rPr>
              <a:t>U</a:t>
            </a:r>
            <a:r>
              <a:rPr lang="en-US" altLang="zh-CN" i="1" dirty="0" smtClean="0">
                <a:latin typeface="Times New Roman" pitchFamily="18" charset="0"/>
                <a:ea typeface="SimSun" pitchFamily="2" charset="-122"/>
              </a:rPr>
              <a:t>B</a:t>
            </a:r>
            <a:r>
              <a:rPr lang="en-US" altLang="zh-CN" dirty="0" smtClean="0">
                <a:latin typeface="Times New Roman" pitchFamily="18" charset="0"/>
                <a:ea typeface="SimSun" pitchFamily="2" charset="-122"/>
              </a:rPr>
              <a:t>)</a:t>
            </a:r>
            <a:r>
              <a:rPr lang="en-US" altLang="zh-CN" dirty="0" smtClean="0">
                <a:ea typeface="SimSun" pitchFamily="2" charset="-122"/>
              </a:rPr>
              <a:t> in the end</a:t>
            </a:r>
            <a:endParaRPr lang="en-US" altLang="zh-CN" i="1" dirty="0">
              <a:ea typeface="SimSun" pitchFamily="2" charset="-122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45233" y="5029200"/>
            <a:ext cx="5469767" cy="707886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All parties </a:t>
            </a:r>
            <a:r>
              <a:rPr lang="en-US" sz="2000" dirty="0" smtClean="0">
                <a:solidFill>
                  <a:srgbClr val="0000FF"/>
                </a:solidFill>
              </a:rPr>
              <a:t>make one pass using small memory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  <a:sym typeface="Wingdings" pitchFamily="2" charset="2"/>
              </a:rPr>
              <a:t> small </a:t>
            </a:r>
            <a:r>
              <a:rPr lang="en-US" sz="2000" dirty="0" smtClean="0">
                <a:solidFill>
                  <a:srgbClr val="0000FF"/>
                </a:solidFill>
              </a:rPr>
              <a:t>communication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 rot="5400000">
            <a:off x="-1292474" y="3390900"/>
            <a:ext cx="31242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28600" y="327660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t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400" smtClean="0">
                <a:ea typeface="SimSun" pitchFamily="2" charset="-122"/>
              </a:rPr>
              <a:t>Applied Motivation: Distributed Monitoring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419600"/>
            <a:ext cx="8229600" cy="17113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000" dirty="0" smtClean="0">
                <a:ea typeface="SimSun" pitchFamily="2" charset="-122"/>
              </a:rPr>
              <a:t>Large-scale querying/monitoring: </a:t>
            </a:r>
            <a:r>
              <a:rPr lang="en-US" altLang="zh-CN" sz="2000" i="1" dirty="0" smtClean="0">
                <a:solidFill>
                  <a:srgbClr val="FF0000"/>
                </a:solidFill>
                <a:ea typeface="SimSun" pitchFamily="2" charset="-122"/>
              </a:rPr>
              <a:t>Inherently distributed!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800" dirty="0" smtClean="0">
                <a:ea typeface="SimSun" pitchFamily="2" charset="-122"/>
              </a:rPr>
              <a:t>Streams physically distributed across remote sites</a:t>
            </a:r>
            <a:br>
              <a:rPr lang="en-US" altLang="zh-CN" sz="1800" dirty="0" smtClean="0">
                <a:ea typeface="SimSun" pitchFamily="2" charset="-122"/>
              </a:rPr>
            </a:br>
            <a:r>
              <a:rPr lang="en-US" altLang="zh-CN" sz="1800" dirty="0" smtClean="0">
                <a:ea typeface="SimSun" pitchFamily="2" charset="-122"/>
              </a:rPr>
              <a:t>E.g., stream of UDP packets through routers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i="1" dirty="0" smtClean="0">
                <a:solidFill>
                  <a:schemeClr val="bg2"/>
                </a:solidFill>
                <a:ea typeface="SimSun" pitchFamily="2" charset="-122"/>
              </a:rPr>
              <a:t> </a:t>
            </a:r>
            <a:r>
              <a:rPr lang="en-US" altLang="zh-CN" sz="2000" i="1" dirty="0" smtClean="0">
                <a:solidFill>
                  <a:srgbClr val="FF0000"/>
                </a:solidFill>
                <a:ea typeface="SimSun" pitchFamily="2" charset="-122"/>
              </a:rPr>
              <a:t>Challenge is “holistic” querying/monitoring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800" i="1" dirty="0" smtClean="0">
                <a:solidFill>
                  <a:schemeClr val="accent2"/>
                </a:solidFill>
                <a:ea typeface="SimSun" pitchFamily="2" charset="-122"/>
              </a:rPr>
              <a:t> </a:t>
            </a:r>
            <a:r>
              <a:rPr lang="en-US" altLang="zh-CN" sz="1800" dirty="0" smtClean="0">
                <a:ea typeface="SimSun" pitchFamily="2" charset="-122"/>
              </a:rPr>
              <a:t>Queries over the </a:t>
            </a:r>
            <a:r>
              <a:rPr lang="en-US" altLang="zh-CN" sz="1800" i="1" dirty="0" smtClean="0">
                <a:ea typeface="SimSun" pitchFamily="2" charset="-122"/>
              </a:rPr>
              <a:t>union of distributed streams </a:t>
            </a:r>
            <a:r>
              <a:rPr lang="en-US" altLang="zh-CN" sz="1800" dirty="0" smtClean="0">
                <a:ea typeface="SimSun" pitchFamily="2" charset="-122"/>
              </a:rPr>
              <a:t>Q(S</a:t>
            </a:r>
            <a:r>
              <a:rPr lang="en-US" altLang="zh-CN" sz="1800" baseline="-25000" dirty="0" smtClean="0">
                <a:ea typeface="SimSun" pitchFamily="2" charset="-122"/>
              </a:rPr>
              <a:t>1 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Arial" charset="0"/>
              </a:rPr>
              <a:t>∪</a:t>
            </a:r>
            <a:r>
              <a:rPr lang="en-US" altLang="zh-CN" sz="1800" dirty="0" smtClean="0">
                <a:ea typeface="SimSun" pitchFamily="2" charset="-122"/>
                <a:sym typeface="Arial" charset="0"/>
              </a:rPr>
              <a:t> </a:t>
            </a:r>
            <a:r>
              <a:rPr lang="en-US" altLang="zh-CN" sz="1800" dirty="0" smtClean="0">
                <a:ea typeface="SimSun" pitchFamily="2" charset="-122"/>
              </a:rPr>
              <a:t>S</a:t>
            </a:r>
            <a:r>
              <a:rPr lang="en-US" altLang="zh-CN" sz="1800" baseline="-25000" dirty="0" smtClean="0">
                <a:ea typeface="SimSun" pitchFamily="2" charset="-122"/>
              </a:rPr>
              <a:t>2 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  <a:sym typeface="Arial" charset="0"/>
              </a:rPr>
              <a:t>∪</a:t>
            </a:r>
            <a:r>
              <a:rPr lang="en-US" altLang="zh-CN" sz="1800" dirty="0" smtClean="0">
                <a:ea typeface="SimSun" pitchFamily="2" charset="-122"/>
              </a:rPr>
              <a:t> …)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800" i="1" dirty="0" smtClean="0">
                <a:ea typeface="SimSun" pitchFamily="2" charset="-122"/>
              </a:rPr>
              <a:t> </a:t>
            </a:r>
            <a:r>
              <a:rPr lang="en-US" altLang="zh-CN" sz="1800" dirty="0" smtClean="0">
                <a:ea typeface="SimSun" pitchFamily="2" charset="-122"/>
              </a:rPr>
              <a:t>Streaming data is spread throughout the network</a:t>
            </a:r>
          </a:p>
          <a:p>
            <a:pPr eaLnBrk="1" hangingPunct="1">
              <a:lnSpc>
                <a:spcPct val="80000"/>
              </a:lnSpc>
            </a:pPr>
            <a:endParaRPr lang="zh-CN" altLang="en-US" sz="2000" dirty="0" smtClean="0">
              <a:ea typeface="SimSun" pitchFamily="2" charset="-122"/>
            </a:endParaRPr>
          </a:p>
        </p:txBody>
      </p:sp>
      <p:grpSp>
        <p:nvGrpSpPr>
          <p:cNvPr id="10244" name="Group 182"/>
          <p:cNvGrpSpPr>
            <a:grpSpLocks/>
          </p:cNvGrpSpPr>
          <p:nvPr/>
        </p:nvGrpSpPr>
        <p:grpSpPr bwMode="auto">
          <a:xfrm>
            <a:off x="533400" y="2800350"/>
            <a:ext cx="1873250" cy="933450"/>
            <a:chOff x="1967" y="3066"/>
            <a:chExt cx="766" cy="665"/>
          </a:xfrm>
        </p:grpSpPr>
        <p:sp>
          <p:nvSpPr>
            <p:cNvPr id="18615" name="Freeform 183"/>
            <p:cNvSpPr>
              <a:spLocks/>
            </p:cNvSpPr>
            <p:nvPr/>
          </p:nvSpPr>
          <p:spPr bwMode="auto">
            <a:xfrm>
              <a:off x="1967" y="3066"/>
              <a:ext cx="766" cy="665"/>
            </a:xfrm>
            <a:custGeom>
              <a:avLst/>
              <a:gdLst/>
              <a:ahLst/>
              <a:cxnLst>
                <a:cxn ang="0">
                  <a:pos x="42" y="231"/>
                </a:cxn>
                <a:cxn ang="0">
                  <a:pos x="12" y="264"/>
                </a:cxn>
                <a:cxn ang="0">
                  <a:pos x="0" y="312"/>
                </a:cxn>
                <a:cxn ang="0">
                  <a:pos x="6" y="347"/>
                </a:cxn>
                <a:cxn ang="0">
                  <a:pos x="22" y="377"/>
                </a:cxn>
                <a:cxn ang="0">
                  <a:pos x="38" y="390"/>
                </a:cxn>
                <a:cxn ang="0">
                  <a:pos x="18" y="435"/>
                </a:cxn>
                <a:cxn ang="0">
                  <a:pos x="23" y="488"/>
                </a:cxn>
                <a:cxn ang="0">
                  <a:pos x="51" y="528"/>
                </a:cxn>
                <a:cxn ang="0">
                  <a:pos x="94" y="543"/>
                </a:cxn>
                <a:cxn ang="0">
                  <a:pos x="113" y="561"/>
                </a:cxn>
                <a:cxn ang="0">
                  <a:pos x="153" y="603"/>
                </a:cxn>
                <a:cxn ang="0">
                  <a:pos x="204" y="624"/>
                </a:cxn>
                <a:cxn ang="0">
                  <a:pos x="258" y="619"/>
                </a:cxn>
                <a:cxn ang="0">
                  <a:pos x="292" y="602"/>
                </a:cxn>
                <a:cxn ang="0">
                  <a:pos x="322" y="639"/>
                </a:cxn>
                <a:cxn ang="0">
                  <a:pos x="362" y="661"/>
                </a:cxn>
                <a:cxn ang="0">
                  <a:pos x="411" y="663"/>
                </a:cxn>
                <a:cxn ang="0">
                  <a:pos x="463" y="637"/>
                </a:cxn>
                <a:cxn ang="0">
                  <a:pos x="499" y="586"/>
                </a:cxn>
                <a:cxn ang="0">
                  <a:pos x="519" y="573"/>
                </a:cxn>
                <a:cxn ang="0">
                  <a:pos x="560" y="583"/>
                </a:cxn>
                <a:cxn ang="0">
                  <a:pos x="591" y="578"/>
                </a:cxn>
                <a:cxn ang="0">
                  <a:pos x="618" y="563"/>
                </a:cxn>
                <a:cxn ang="0">
                  <a:pos x="655" y="510"/>
                </a:cxn>
                <a:cxn ang="0">
                  <a:pos x="663" y="463"/>
                </a:cxn>
                <a:cxn ang="0">
                  <a:pos x="684" y="457"/>
                </a:cxn>
                <a:cxn ang="0">
                  <a:pos x="722" y="433"/>
                </a:cxn>
                <a:cxn ang="0">
                  <a:pos x="758" y="373"/>
                </a:cxn>
                <a:cxn ang="0">
                  <a:pos x="766" y="322"/>
                </a:cxn>
                <a:cxn ang="0">
                  <a:pos x="752" y="256"/>
                </a:cxn>
                <a:cxn ang="0">
                  <a:pos x="744" y="225"/>
                </a:cxn>
                <a:cxn ang="0">
                  <a:pos x="747" y="173"/>
                </a:cxn>
                <a:cxn ang="0">
                  <a:pos x="729" y="124"/>
                </a:cxn>
                <a:cxn ang="0">
                  <a:pos x="694" y="90"/>
                </a:cxn>
                <a:cxn ang="0">
                  <a:pos x="675" y="66"/>
                </a:cxn>
                <a:cxn ang="0">
                  <a:pos x="650" y="24"/>
                </a:cxn>
                <a:cxn ang="0">
                  <a:pos x="609" y="2"/>
                </a:cxn>
                <a:cxn ang="0">
                  <a:pos x="576" y="2"/>
                </a:cxn>
                <a:cxn ang="0">
                  <a:pos x="550" y="15"/>
                </a:cxn>
                <a:cxn ang="0">
                  <a:pos x="529" y="36"/>
                </a:cxn>
                <a:cxn ang="0">
                  <a:pos x="516" y="21"/>
                </a:cxn>
                <a:cxn ang="0">
                  <a:pos x="493" y="5"/>
                </a:cxn>
                <a:cxn ang="0">
                  <a:pos x="467" y="0"/>
                </a:cxn>
                <a:cxn ang="0">
                  <a:pos x="436" y="8"/>
                </a:cxn>
                <a:cxn ang="0">
                  <a:pos x="410" y="30"/>
                </a:cxn>
                <a:cxn ang="0">
                  <a:pos x="398" y="52"/>
                </a:cxn>
                <a:cxn ang="0">
                  <a:pos x="359" y="25"/>
                </a:cxn>
                <a:cxn ang="0">
                  <a:pos x="332" y="20"/>
                </a:cxn>
                <a:cxn ang="0">
                  <a:pos x="295" y="29"/>
                </a:cxn>
                <a:cxn ang="0">
                  <a:pos x="263" y="55"/>
                </a:cxn>
                <a:cxn ang="0">
                  <a:pos x="248" y="80"/>
                </a:cxn>
                <a:cxn ang="0">
                  <a:pos x="204" y="62"/>
                </a:cxn>
                <a:cxn ang="0">
                  <a:pos x="164" y="64"/>
                </a:cxn>
                <a:cxn ang="0">
                  <a:pos x="131" y="78"/>
                </a:cxn>
                <a:cxn ang="0">
                  <a:pos x="103" y="102"/>
                </a:cxn>
                <a:cxn ang="0">
                  <a:pos x="77" y="147"/>
                </a:cxn>
                <a:cxn ang="0">
                  <a:pos x="69" y="188"/>
                </a:cxn>
                <a:cxn ang="0">
                  <a:pos x="69" y="221"/>
                </a:cxn>
              </a:cxnLst>
              <a:rect l="0" t="0" r="r" b="b"/>
              <a:pathLst>
                <a:path w="766" h="665">
                  <a:moveTo>
                    <a:pt x="69" y="221"/>
                  </a:moveTo>
                  <a:lnTo>
                    <a:pt x="55" y="224"/>
                  </a:lnTo>
                  <a:lnTo>
                    <a:pt x="42" y="231"/>
                  </a:lnTo>
                  <a:lnTo>
                    <a:pt x="30" y="240"/>
                  </a:lnTo>
                  <a:lnTo>
                    <a:pt x="20" y="251"/>
                  </a:lnTo>
                  <a:lnTo>
                    <a:pt x="12" y="264"/>
                  </a:lnTo>
                  <a:lnTo>
                    <a:pt x="5" y="279"/>
                  </a:lnTo>
                  <a:lnTo>
                    <a:pt x="1" y="295"/>
                  </a:lnTo>
                  <a:lnTo>
                    <a:pt x="0" y="312"/>
                  </a:lnTo>
                  <a:lnTo>
                    <a:pt x="1" y="324"/>
                  </a:lnTo>
                  <a:lnTo>
                    <a:pt x="3" y="336"/>
                  </a:lnTo>
                  <a:lnTo>
                    <a:pt x="6" y="347"/>
                  </a:lnTo>
                  <a:lnTo>
                    <a:pt x="10" y="358"/>
                  </a:lnTo>
                  <a:lnTo>
                    <a:pt x="16" y="368"/>
                  </a:lnTo>
                  <a:lnTo>
                    <a:pt x="22" y="377"/>
                  </a:lnTo>
                  <a:lnTo>
                    <a:pt x="30" y="384"/>
                  </a:lnTo>
                  <a:lnTo>
                    <a:pt x="38" y="391"/>
                  </a:lnTo>
                  <a:lnTo>
                    <a:pt x="38" y="390"/>
                  </a:lnTo>
                  <a:lnTo>
                    <a:pt x="29" y="404"/>
                  </a:lnTo>
                  <a:lnTo>
                    <a:pt x="22" y="419"/>
                  </a:lnTo>
                  <a:lnTo>
                    <a:pt x="18" y="435"/>
                  </a:lnTo>
                  <a:lnTo>
                    <a:pt x="17" y="452"/>
                  </a:lnTo>
                  <a:lnTo>
                    <a:pt x="19" y="471"/>
                  </a:lnTo>
                  <a:lnTo>
                    <a:pt x="23" y="488"/>
                  </a:lnTo>
                  <a:lnTo>
                    <a:pt x="30" y="503"/>
                  </a:lnTo>
                  <a:lnTo>
                    <a:pt x="39" y="517"/>
                  </a:lnTo>
                  <a:lnTo>
                    <a:pt x="51" y="528"/>
                  </a:lnTo>
                  <a:lnTo>
                    <a:pt x="64" y="536"/>
                  </a:lnTo>
                  <a:lnTo>
                    <a:pt x="78" y="541"/>
                  </a:lnTo>
                  <a:lnTo>
                    <a:pt x="94" y="543"/>
                  </a:lnTo>
                  <a:lnTo>
                    <a:pt x="103" y="543"/>
                  </a:lnTo>
                  <a:lnTo>
                    <a:pt x="103" y="543"/>
                  </a:lnTo>
                  <a:lnTo>
                    <a:pt x="113" y="561"/>
                  </a:lnTo>
                  <a:lnTo>
                    <a:pt x="125" y="577"/>
                  </a:lnTo>
                  <a:lnTo>
                    <a:pt x="138" y="591"/>
                  </a:lnTo>
                  <a:lnTo>
                    <a:pt x="153" y="603"/>
                  </a:lnTo>
                  <a:lnTo>
                    <a:pt x="169" y="613"/>
                  </a:lnTo>
                  <a:lnTo>
                    <a:pt x="186" y="619"/>
                  </a:lnTo>
                  <a:lnTo>
                    <a:pt x="204" y="624"/>
                  </a:lnTo>
                  <a:lnTo>
                    <a:pt x="222" y="625"/>
                  </a:lnTo>
                  <a:lnTo>
                    <a:pt x="240" y="624"/>
                  </a:lnTo>
                  <a:lnTo>
                    <a:pt x="258" y="619"/>
                  </a:lnTo>
                  <a:lnTo>
                    <a:pt x="276" y="612"/>
                  </a:lnTo>
                  <a:lnTo>
                    <a:pt x="292" y="602"/>
                  </a:lnTo>
                  <a:lnTo>
                    <a:pt x="292" y="602"/>
                  </a:lnTo>
                  <a:lnTo>
                    <a:pt x="301" y="616"/>
                  </a:lnTo>
                  <a:lnTo>
                    <a:pt x="311" y="628"/>
                  </a:lnTo>
                  <a:lnTo>
                    <a:pt x="322" y="639"/>
                  </a:lnTo>
                  <a:lnTo>
                    <a:pt x="335" y="648"/>
                  </a:lnTo>
                  <a:lnTo>
                    <a:pt x="348" y="655"/>
                  </a:lnTo>
                  <a:lnTo>
                    <a:pt x="362" y="661"/>
                  </a:lnTo>
                  <a:lnTo>
                    <a:pt x="376" y="664"/>
                  </a:lnTo>
                  <a:lnTo>
                    <a:pt x="391" y="665"/>
                  </a:lnTo>
                  <a:lnTo>
                    <a:pt x="411" y="663"/>
                  </a:lnTo>
                  <a:lnTo>
                    <a:pt x="429" y="658"/>
                  </a:lnTo>
                  <a:lnTo>
                    <a:pt x="447" y="649"/>
                  </a:lnTo>
                  <a:lnTo>
                    <a:pt x="463" y="637"/>
                  </a:lnTo>
                  <a:lnTo>
                    <a:pt x="477" y="622"/>
                  </a:lnTo>
                  <a:lnTo>
                    <a:pt x="489" y="605"/>
                  </a:lnTo>
                  <a:lnTo>
                    <a:pt x="499" y="586"/>
                  </a:lnTo>
                  <a:lnTo>
                    <a:pt x="506" y="564"/>
                  </a:lnTo>
                  <a:lnTo>
                    <a:pt x="506" y="565"/>
                  </a:lnTo>
                  <a:lnTo>
                    <a:pt x="519" y="573"/>
                  </a:lnTo>
                  <a:lnTo>
                    <a:pt x="532" y="579"/>
                  </a:lnTo>
                  <a:lnTo>
                    <a:pt x="546" y="582"/>
                  </a:lnTo>
                  <a:lnTo>
                    <a:pt x="560" y="583"/>
                  </a:lnTo>
                  <a:lnTo>
                    <a:pt x="571" y="582"/>
                  </a:lnTo>
                  <a:lnTo>
                    <a:pt x="581" y="581"/>
                  </a:lnTo>
                  <a:lnTo>
                    <a:pt x="591" y="578"/>
                  </a:lnTo>
                  <a:lnTo>
                    <a:pt x="600" y="574"/>
                  </a:lnTo>
                  <a:lnTo>
                    <a:pt x="609" y="569"/>
                  </a:lnTo>
                  <a:lnTo>
                    <a:pt x="618" y="563"/>
                  </a:lnTo>
                  <a:lnTo>
                    <a:pt x="633" y="548"/>
                  </a:lnTo>
                  <a:lnTo>
                    <a:pt x="645" y="530"/>
                  </a:lnTo>
                  <a:lnTo>
                    <a:pt x="655" y="510"/>
                  </a:lnTo>
                  <a:lnTo>
                    <a:pt x="661" y="487"/>
                  </a:lnTo>
                  <a:lnTo>
                    <a:pt x="663" y="475"/>
                  </a:lnTo>
                  <a:lnTo>
                    <a:pt x="663" y="463"/>
                  </a:lnTo>
                  <a:lnTo>
                    <a:pt x="663" y="463"/>
                  </a:lnTo>
                  <a:lnTo>
                    <a:pt x="674" y="461"/>
                  </a:lnTo>
                  <a:lnTo>
                    <a:pt x="684" y="457"/>
                  </a:lnTo>
                  <a:lnTo>
                    <a:pt x="694" y="452"/>
                  </a:lnTo>
                  <a:lnTo>
                    <a:pt x="704" y="447"/>
                  </a:lnTo>
                  <a:lnTo>
                    <a:pt x="722" y="433"/>
                  </a:lnTo>
                  <a:lnTo>
                    <a:pt x="737" y="415"/>
                  </a:lnTo>
                  <a:lnTo>
                    <a:pt x="749" y="395"/>
                  </a:lnTo>
                  <a:lnTo>
                    <a:pt x="758" y="373"/>
                  </a:lnTo>
                  <a:lnTo>
                    <a:pt x="764" y="348"/>
                  </a:lnTo>
                  <a:lnTo>
                    <a:pt x="766" y="335"/>
                  </a:lnTo>
                  <a:lnTo>
                    <a:pt x="766" y="322"/>
                  </a:lnTo>
                  <a:lnTo>
                    <a:pt x="764" y="299"/>
                  </a:lnTo>
                  <a:lnTo>
                    <a:pt x="760" y="277"/>
                  </a:lnTo>
                  <a:lnTo>
                    <a:pt x="752" y="256"/>
                  </a:lnTo>
                  <a:lnTo>
                    <a:pt x="741" y="236"/>
                  </a:lnTo>
                  <a:lnTo>
                    <a:pt x="741" y="236"/>
                  </a:lnTo>
                  <a:lnTo>
                    <a:pt x="744" y="225"/>
                  </a:lnTo>
                  <a:lnTo>
                    <a:pt x="746" y="214"/>
                  </a:lnTo>
                  <a:lnTo>
                    <a:pt x="748" y="192"/>
                  </a:lnTo>
                  <a:lnTo>
                    <a:pt x="747" y="173"/>
                  </a:lnTo>
                  <a:lnTo>
                    <a:pt x="743" y="155"/>
                  </a:lnTo>
                  <a:lnTo>
                    <a:pt x="737" y="139"/>
                  </a:lnTo>
                  <a:lnTo>
                    <a:pt x="729" y="124"/>
                  </a:lnTo>
                  <a:lnTo>
                    <a:pt x="719" y="110"/>
                  </a:lnTo>
                  <a:lnTo>
                    <a:pt x="707" y="99"/>
                  </a:lnTo>
                  <a:lnTo>
                    <a:pt x="694" y="90"/>
                  </a:lnTo>
                  <a:lnTo>
                    <a:pt x="679" y="84"/>
                  </a:lnTo>
                  <a:lnTo>
                    <a:pt x="679" y="83"/>
                  </a:lnTo>
                  <a:lnTo>
                    <a:pt x="675" y="66"/>
                  </a:lnTo>
                  <a:lnTo>
                    <a:pt x="669" y="50"/>
                  </a:lnTo>
                  <a:lnTo>
                    <a:pt x="660" y="36"/>
                  </a:lnTo>
                  <a:lnTo>
                    <a:pt x="650" y="24"/>
                  </a:lnTo>
                  <a:lnTo>
                    <a:pt x="638" y="14"/>
                  </a:lnTo>
                  <a:lnTo>
                    <a:pt x="624" y="6"/>
                  </a:lnTo>
                  <a:lnTo>
                    <a:pt x="609" y="2"/>
                  </a:lnTo>
                  <a:lnTo>
                    <a:pt x="594" y="0"/>
                  </a:lnTo>
                  <a:lnTo>
                    <a:pt x="585" y="1"/>
                  </a:lnTo>
                  <a:lnTo>
                    <a:pt x="576" y="2"/>
                  </a:lnTo>
                  <a:lnTo>
                    <a:pt x="567" y="5"/>
                  </a:lnTo>
                  <a:lnTo>
                    <a:pt x="558" y="9"/>
                  </a:lnTo>
                  <a:lnTo>
                    <a:pt x="550" y="15"/>
                  </a:lnTo>
                  <a:lnTo>
                    <a:pt x="542" y="21"/>
                  </a:lnTo>
                  <a:lnTo>
                    <a:pt x="535" y="28"/>
                  </a:lnTo>
                  <a:lnTo>
                    <a:pt x="529" y="36"/>
                  </a:lnTo>
                  <a:lnTo>
                    <a:pt x="529" y="36"/>
                  </a:lnTo>
                  <a:lnTo>
                    <a:pt x="523" y="28"/>
                  </a:lnTo>
                  <a:lnTo>
                    <a:pt x="516" y="21"/>
                  </a:lnTo>
                  <a:lnTo>
                    <a:pt x="509" y="15"/>
                  </a:lnTo>
                  <a:lnTo>
                    <a:pt x="501" y="9"/>
                  </a:lnTo>
                  <a:lnTo>
                    <a:pt x="493" y="5"/>
                  </a:lnTo>
                  <a:lnTo>
                    <a:pt x="485" y="2"/>
                  </a:lnTo>
                  <a:lnTo>
                    <a:pt x="476" y="1"/>
                  </a:lnTo>
                  <a:lnTo>
                    <a:pt x="467" y="0"/>
                  </a:lnTo>
                  <a:lnTo>
                    <a:pt x="456" y="1"/>
                  </a:lnTo>
                  <a:lnTo>
                    <a:pt x="446" y="4"/>
                  </a:lnTo>
                  <a:lnTo>
                    <a:pt x="436" y="8"/>
                  </a:lnTo>
                  <a:lnTo>
                    <a:pt x="427" y="14"/>
                  </a:lnTo>
                  <a:lnTo>
                    <a:pt x="418" y="21"/>
                  </a:lnTo>
                  <a:lnTo>
                    <a:pt x="410" y="30"/>
                  </a:lnTo>
                  <a:lnTo>
                    <a:pt x="404" y="40"/>
                  </a:lnTo>
                  <a:lnTo>
                    <a:pt x="398" y="51"/>
                  </a:lnTo>
                  <a:lnTo>
                    <a:pt x="398" y="52"/>
                  </a:lnTo>
                  <a:lnTo>
                    <a:pt x="384" y="39"/>
                  </a:lnTo>
                  <a:lnTo>
                    <a:pt x="368" y="29"/>
                  </a:lnTo>
                  <a:lnTo>
                    <a:pt x="359" y="25"/>
                  </a:lnTo>
                  <a:lnTo>
                    <a:pt x="351" y="22"/>
                  </a:lnTo>
                  <a:lnTo>
                    <a:pt x="341" y="21"/>
                  </a:lnTo>
                  <a:lnTo>
                    <a:pt x="332" y="20"/>
                  </a:lnTo>
                  <a:lnTo>
                    <a:pt x="319" y="21"/>
                  </a:lnTo>
                  <a:lnTo>
                    <a:pt x="307" y="24"/>
                  </a:lnTo>
                  <a:lnTo>
                    <a:pt x="295" y="29"/>
                  </a:lnTo>
                  <a:lnTo>
                    <a:pt x="283" y="36"/>
                  </a:lnTo>
                  <a:lnTo>
                    <a:pt x="273" y="45"/>
                  </a:lnTo>
                  <a:lnTo>
                    <a:pt x="263" y="55"/>
                  </a:lnTo>
                  <a:lnTo>
                    <a:pt x="255" y="66"/>
                  </a:lnTo>
                  <a:lnTo>
                    <a:pt x="248" y="79"/>
                  </a:lnTo>
                  <a:lnTo>
                    <a:pt x="248" y="80"/>
                  </a:lnTo>
                  <a:lnTo>
                    <a:pt x="234" y="72"/>
                  </a:lnTo>
                  <a:lnTo>
                    <a:pt x="219" y="66"/>
                  </a:lnTo>
                  <a:lnTo>
                    <a:pt x="204" y="62"/>
                  </a:lnTo>
                  <a:lnTo>
                    <a:pt x="188" y="61"/>
                  </a:lnTo>
                  <a:lnTo>
                    <a:pt x="176" y="62"/>
                  </a:lnTo>
                  <a:lnTo>
                    <a:pt x="164" y="64"/>
                  </a:lnTo>
                  <a:lnTo>
                    <a:pt x="152" y="67"/>
                  </a:lnTo>
                  <a:lnTo>
                    <a:pt x="141" y="72"/>
                  </a:lnTo>
                  <a:lnTo>
                    <a:pt x="131" y="78"/>
                  </a:lnTo>
                  <a:lnTo>
                    <a:pt x="121" y="85"/>
                  </a:lnTo>
                  <a:lnTo>
                    <a:pt x="111" y="93"/>
                  </a:lnTo>
                  <a:lnTo>
                    <a:pt x="103" y="102"/>
                  </a:lnTo>
                  <a:lnTo>
                    <a:pt x="88" y="123"/>
                  </a:lnTo>
                  <a:lnTo>
                    <a:pt x="82" y="135"/>
                  </a:lnTo>
                  <a:lnTo>
                    <a:pt x="77" y="147"/>
                  </a:lnTo>
                  <a:lnTo>
                    <a:pt x="73" y="160"/>
                  </a:lnTo>
                  <a:lnTo>
                    <a:pt x="70" y="174"/>
                  </a:lnTo>
                  <a:lnTo>
                    <a:pt x="69" y="188"/>
                  </a:lnTo>
                  <a:lnTo>
                    <a:pt x="68" y="202"/>
                  </a:lnTo>
                  <a:lnTo>
                    <a:pt x="68" y="212"/>
                  </a:lnTo>
                  <a:lnTo>
                    <a:pt x="69" y="22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616" name="Freeform 184"/>
            <p:cNvSpPr>
              <a:spLocks/>
            </p:cNvSpPr>
            <p:nvPr/>
          </p:nvSpPr>
          <p:spPr bwMode="auto">
            <a:xfrm>
              <a:off x="2005" y="3457"/>
              <a:ext cx="45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5"/>
                </a:cxn>
                <a:cxn ang="0">
                  <a:pos x="19" y="10"/>
                </a:cxn>
                <a:cxn ang="0">
                  <a:pos x="29" y="12"/>
                </a:cxn>
                <a:cxn ang="0">
                  <a:pos x="39" y="13"/>
                </a:cxn>
                <a:cxn ang="0">
                  <a:pos x="42" y="13"/>
                </a:cxn>
                <a:cxn ang="0">
                  <a:pos x="45" y="12"/>
                </a:cxn>
              </a:cxnLst>
              <a:rect l="0" t="0" r="r" b="b"/>
              <a:pathLst>
                <a:path w="45" h="13">
                  <a:moveTo>
                    <a:pt x="0" y="0"/>
                  </a:moveTo>
                  <a:lnTo>
                    <a:pt x="9" y="5"/>
                  </a:lnTo>
                  <a:lnTo>
                    <a:pt x="19" y="10"/>
                  </a:lnTo>
                  <a:lnTo>
                    <a:pt x="29" y="12"/>
                  </a:lnTo>
                  <a:lnTo>
                    <a:pt x="39" y="13"/>
                  </a:lnTo>
                  <a:lnTo>
                    <a:pt x="42" y="13"/>
                  </a:lnTo>
                  <a:lnTo>
                    <a:pt x="45" y="12"/>
                  </a:lnTo>
                </a:path>
              </a:pathLst>
            </a:custGeom>
            <a:solidFill>
              <a:srgbClr val="CCFFCC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617" name="Freeform 185"/>
            <p:cNvSpPr>
              <a:spLocks/>
            </p:cNvSpPr>
            <p:nvPr/>
          </p:nvSpPr>
          <p:spPr bwMode="auto">
            <a:xfrm>
              <a:off x="2070" y="3603"/>
              <a:ext cx="19" cy="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0" y="4"/>
                </a:cxn>
                <a:cxn ang="0">
                  <a:pos x="20" y="0"/>
                </a:cxn>
              </a:cxnLst>
              <a:rect l="0" t="0" r="r" b="b"/>
              <a:pathLst>
                <a:path w="20" h="6">
                  <a:moveTo>
                    <a:pt x="0" y="6"/>
                  </a:moveTo>
                  <a:lnTo>
                    <a:pt x="10" y="4"/>
                  </a:lnTo>
                  <a:lnTo>
                    <a:pt x="20" y="0"/>
                  </a:lnTo>
                </a:path>
              </a:pathLst>
            </a:custGeom>
            <a:solidFill>
              <a:srgbClr val="CCFFCC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618" name="Freeform 186"/>
            <p:cNvSpPr>
              <a:spLocks/>
            </p:cNvSpPr>
            <p:nvPr/>
          </p:nvSpPr>
          <p:spPr bwMode="auto">
            <a:xfrm>
              <a:off x="2247" y="3641"/>
              <a:ext cx="12" cy="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4"/>
                </a:cxn>
                <a:cxn ang="0">
                  <a:pos x="12" y="27"/>
                </a:cxn>
              </a:cxnLst>
              <a:rect l="0" t="0" r="r" b="b"/>
              <a:pathLst>
                <a:path w="12" h="27">
                  <a:moveTo>
                    <a:pt x="0" y="0"/>
                  </a:moveTo>
                  <a:lnTo>
                    <a:pt x="5" y="14"/>
                  </a:lnTo>
                  <a:lnTo>
                    <a:pt x="12" y="27"/>
                  </a:lnTo>
                </a:path>
              </a:pathLst>
            </a:custGeom>
            <a:solidFill>
              <a:srgbClr val="CCFFCC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619" name="Freeform 187"/>
            <p:cNvSpPr>
              <a:spLocks/>
            </p:cNvSpPr>
            <p:nvPr/>
          </p:nvSpPr>
          <p:spPr bwMode="auto">
            <a:xfrm>
              <a:off x="2473" y="3601"/>
              <a:ext cx="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3" y="15"/>
                </a:cxn>
                <a:cxn ang="0">
                  <a:pos x="5" y="0"/>
                </a:cxn>
              </a:cxnLst>
              <a:rect l="0" t="0" r="r" b="b"/>
              <a:pathLst>
                <a:path w="5" h="29">
                  <a:moveTo>
                    <a:pt x="0" y="29"/>
                  </a:moveTo>
                  <a:lnTo>
                    <a:pt x="3" y="15"/>
                  </a:lnTo>
                  <a:lnTo>
                    <a:pt x="5" y="0"/>
                  </a:lnTo>
                </a:path>
              </a:pathLst>
            </a:custGeom>
            <a:solidFill>
              <a:srgbClr val="CCFFCC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620" name="Freeform 188"/>
            <p:cNvSpPr>
              <a:spLocks/>
            </p:cNvSpPr>
            <p:nvPr/>
          </p:nvSpPr>
          <p:spPr bwMode="auto">
            <a:xfrm>
              <a:off x="2572" y="3419"/>
              <a:ext cx="58" cy="110"/>
            </a:xfrm>
            <a:custGeom>
              <a:avLst/>
              <a:gdLst/>
              <a:ahLst/>
              <a:cxnLst>
                <a:cxn ang="0">
                  <a:pos x="58" y="110"/>
                </a:cxn>
                <a:cxn ang="0">
                  <a:pos x="58" y="110"/>
                </a:cxn>
                <a:cxn ang="0">
                  <a:pos x="58" y="109"/>
                </a:cxn>
                <a:cxn ang="0">
                  <a:pos x="57" y="92"/>
                </a:cxn>
                <a:cxn ang="0">
                  <a:pos x="54" y="76"/>
                </a:cxn>
                <a:cxn ang="0">
                  <a:pos x="49" y="60"/>
                </a:cxn>
                <a:cxn ang="0">
                  <a:pos x="43" y="45"/>
                </a:cxn>
                <a:cxn ang="0">
                  <a:pos x="34" y="32"/>
                </a:cxn>
                <a:cxn ang="0">
                  <a:pos x="24" y="19"/>
                </a:cxn>
                <a:cxn ang="0">
                  <a:pos x="13" y="9"/>
                </a:cxn>
                <a:cxn ang="0">
                  <a:pos x="0" y="0"/>
                </a:cxn>
              </a:cxnLst>
              <a:rect l="0" t="0" r="r" b="b"/>
              <a:pathLst>
                <a:path w="58" h="110">
                  <a:moveTo>
                    <a:pt x="58" y="110"/>
                  </a:moveTo>
                  <a:lnTo>
                    <a:pt x="58" y="110"/>
                  </a:lnTo>
                  <a:lnTo>
                    <a:pt x="58" y="109"/>
                  </a:lnTo>
                  <a:lnTo>
                    <a:pt x="57" y="92"/>
                  </a:lnTo>
                  <a:lnTo>
                    <a:pt x="54" y="76"/>
                  </a:lnTo>
                  <a:lnTo>
                    <a:pt x="49" y="60"/>
                  </a:lnTo>
                  <a:lnTo>
                    <a:pt x="43" y="45"/>
                  </a:lnTo>
                  <a:lnTo>
                    <a:pt x="34" y="32"/>
                  </a:lnTo>
                  <a:lnTo>
                    <a:pt x="24" y="19"/>
                  </a:lnTo>
                  <a:lnTo>
                    <a:pt x="13" y="9"/>
                  </a:lnTo>
                  <a:lnTo>
                    <a:pt x="0" y="0"/>
                  </a:lnTo>
                </a:path>
              </a:pathLst>
            </a:custGeom>
            <a:solidFill>
              <a:srgbClr val="CCFFCC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621" name="Freeform 189"/>
            <p:cNvSpPr>
              <a:spLocks/>
            </p:cNvSpPr>
            <p:nvPr/>
          </p:nvSpPr>
          <p:spPr bwMode="auto">
            <a:xfrm>
              <a:off x="2682" y="3302"/>
              <a:ext cx="26" cy="41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8" y="32"/>
                </a:cxn>
                <a:cxn ang="0">
                  <a:pos x="15" y="22"/>
                </a:cxn>
                <a:cxn ang="0">
                  <a:pos x="21" y="12"/>
                </a:cxn>
                <a:cxn ang="0">
                  <a:pos x="26" y="0"/>
                </a:cxn>
              </a:cxnLst>
              <a:rect l="0" t="0" r="r" b="b"/>
              <a:pathLst>
                <a:path w="26" h="41">
                  <a:moveTo>
                    <a:pt x="0" y="41"/>
                  </a:moveTo>
                  <a:lnTo>
                    <a:pt x="8" y="32"/>
                  </a:lnTo>
                  <a:lnTo>
                    <a:pt x="15" y="22"/>
                  </a:lnTo>
                  <a:lnTo>
                    <a:pt x="21" y="12"/>
                  </a:lnTo>
                  <a:lnTo>
                    <a:pt x="26" y="0"/>
                  </a:lnTo>
                </a:path>
              </a:pathLst>
            </a:custGeom>
            <a:solidFill>
              <a:srgbClr val="CCFFCC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622" name="Freeform 190"/>
            <p:cNvSpPr>
              <a:spLocks/>
            </p:cNvSpPr>
            <p:nvPr/>
          </p:nvSpPr>
          <p:spPr bwMode="auto">
            <a:xfrm>
              <a:off x="2646" y="3149"/>
              <a:ext cx="1" cy="20"/>
            </a:xfrm>
            <a:custGeom>
              <a:avLst/>
              <a:gdLst/>
              <a:ahLst/>
              <a:cxnLst>
                <a:cxn ang="0">
                  <a:pos x="1" y="20"/>
                </a:cxn>
                <a:cxn ang="0">
                  <a:pos x="1" y="19"/>
                </a:cxn>
                <a:cxn ang="0">
                  <a:pos x="1" y="19"/>
                </a:cxn>
                <a:cxn ang="0">
                  <a:pos x="1" y="9"/>
                </a:cxn>
                <a:cxn ang="0">
                  <a:pos x="0" y="0"/>
                </a:cxn>
              </a:cxnLst>
              <a:rect l="0" t="0" r="r" b="b"/>
              <a:pathLst>
                <a:path w="1" h="20">
                  <a:moveTo>
                    <a:pt x="1" y="20"/>
                  </a:moveTo>
                  <a:lnTo>
                    <a:pt x="1" y="19"/>
                  </a:lnTo>
                  <a:lnTo>
                    <a:pt x="1" y="19"/>
                  </a:lnTo>
                  <a:lnTo>
                    <a:pt x="1" y="9"/>
                  </a:lnTo>
                  <a:lnTo>
                    <a:pt x="0" y="0"/>
                  </a:lnTo>
                </a:path>
              </a:pathLst>
            </a:custGeom>
            <a:solidFill>
              <a:srgbClr val="CCFFCC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623" name="Freeform 191"/>
            <p:cNvSpPr>
              <a:spLocks/>
            </p:cNvSpPr>
            <p:nvPr/>
          </p:nvSpPr>
          <p:spPr bwMode="auto">
            <a:xfrm>
              <a:off x="2482" y="3102"/>
              <a:ext cx="14" cy="2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" y="12"/>
                </a:cxn>
                <a:cxn ang="0">
                  <a:pos x="0" y="25"/>
                </a:cxn>
              </a:cxnLst>
              <a:rect l="0" t="0" r="r" b="b"/>
              <a:pathLst>
                <a:path w="14" h="25">
                  <a:moveTo>
                    <a:pt x="14" y="0"/>
                  </a:moveTo>
                  <a:lnTo>
                    <a:pt x="6" y="12"/>
                  </a:lnTo>
                  <a:lnTo>
                    <a:pt x="0" y="25"/>
                  </a:lnTo>
                </a:path>
              </a:pathLst>
            </a:custGeom>
            <a:solidFill>
              <a:srgbClr val="CCFFCC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624" name="Freeform 192"/>
            <p:cNvSpPr>
              <a:spLocks/>
            </p:cNvSpPr>
            <p:nvPr/>
          </p:nvSpPr>
          <p:spPr bwMode="auto">
            <a:xfrm>
              <a:off x="2036" y="3287"/>
              <a:ext cx="4" cy="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1"/>
                </a:cxn>
                <a:cxn ang="0">
                  <a:pos x="4" y="22"/>
                </a:cxn>
              </a:cxnLst>
              <a:rect l="0" t="0" r="r" b="b"/>
              <a:pathLst>
                <a:path w="4" h="22">
                  <a:moveTo>
                    <a:pt x="0" y="0"/>
                  </a:moveTo>
                  <a:lnTo>
                    <a:pt x="2" y="11"/>
                  </a:lnTo>
                  <a:lnTo>
                    <a:pt x="4" y="22"/>
                  </a:lnTo>
                </a:path>
              </a:pathLst>
            </a:custGeom>
            <a:solidFill>
              <a:srgbClr val="CCFFCC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10245" name="Group 193"/>
          <p:cNvGrpSpPr>
            <a:grpSpLocks/>
          </p:cNvGrpSpPr>
          <p:nvPr/>
        </p:nvGrpSpPr>
        <p:grpSpPr bwMode="auto">
          <a:xfrm>
            <a:off x="2065338" y="2941638"/>
            <a:ext cx="265112" cy="141287"/>
            <a:chOff x="2832" y="2209"/>
            <a:chExt cx="388" cy="239"/>
          </a:xfrm>
        </p:grpSpPr>
        <p:sp>
          <p:nvSpPr>
            <p:cNvPr id="10455" name="Oval 194"/>
            <p:cNvSpPr>
              <a:spLocks noChangeArrowheads="1"/>
            </p:cNvSpPr>
            <p:nvPr/>
          </p:nvSpPr>
          <p:spPr bwMode="auto">
            <a:xfrm>
              <a:off x="2833" y="2321"/>
              <a:ext cx="387" cy="127"/>
            </a:xfrm>
            <a:prstGeom prst="ellipse">
              <a:avLst/>
            </a:prstGeom>
            <a:solidFill>
              <a:srgbClr val="0078AA"/>
            </a:solidFill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6" name="Rectangle 195"/>
            <p:cNvSpPr>
              <a:spLocks noChangeArrowheads="1"/>
            </p:cNvSpPr>
            <p:nvPr/>
          </p:nvSpPr>
          <p:spPr bwMode="auto">
            <a:xfrm>
              <a:off x="2832" y="2289"/>
              <a:ext cx="387" cy="112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7" name="Rectangle 196"/>
            <p:cNvSpPr>
              <a:spLocks noChangeArrowheads="1"/>
            </p:cNvSpPr>
            <p:nvPr/>
          </p:nvSpPr>
          <p:spPr bwMode="auto">
            <a:xfrm>
              <a:off x="2832" y="2289"/>
              <a:ext cx="387" cy="112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8" name="Oval 197"/>
            <p:cNvSpPr>
              <a:spLocks noChangeArrowheads="1"/>
            </p:cNvSpPr>
            <p:nvPr/>
          </p:nvSpPr>
          <p:spPr bwMode="auto">
            <a:xfrm>
              <a:off x="2833" y="2209"/>
              <a:ext cx="387" cy="158"/>
            </a:xfrm>
            <a:prstGeom prst="ellipse">
              <a:avLst/>
            </a:prstGeom>
            <a:solidFill>
              <a:srgbClr val="00B4FF"/>
            </a:solidFill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59" name="Group 198"/>
            <p:cNvGrpSpPr>
              <a:grpSpLocks/>
            </p:cNvGrpSpPr>
            <p:nvPr/>
          </p:nvGrpSpPr>
          <p:grpSpPr bwMode="auto">
            <a:xfrm>
              <a:off x="2891" y="2228"/>
              <a:ext cx="269" cy="120"/>
              <a:chOff x="2891" y="2228"/>
              <a:chExt cx="269" cy="120"/>
            </a:xfrm>
          </p:grpSpPr>
          <p:grpSp>
            <p:nvGrpSpPr>
              <p:cNvPr id="10462" name="Group 199"/>
              <p:cNvGrpSpPr>
                <a:grpSpLocks/>
              </p:cNvGrpSpPr>
              <p:nvPr/>
            </p:nvGrpSpPr>
            <p:grpSpPr bwMode="auto">
              <a:xfrm>
                <a:off x="2891" y="2228"/>
                <a:ext cx="266" cy="117"/>
                <a:chOff x="2891" y="2228"/>
                <a:chExt cx="266" cy="117"/>
              </a:xfrm>
            </p:grpSpPr>
            <p:sp>
              <p:nvSpPr>
                <p:cNvPr id="10472" name="Freeform 200"/>
                <p:cNvSpPr>
                  <a:spLocks/>
                </p:cNvSpPr>
                <p:nvPr/>
              </p:nvSpPr>
              <p:spPr bwMode="auto">
                <a:xfrm>
                  <a:off x="3030" y="2230"/>
                  <a:ext cx="127" cy="51"/>
                </a:xfrm>
                <a:custGeom>
                  <a:avLst/>
                  <a:gdLst>
                    <a:gd name="T0" fmla="*/ 0 w 127"/>
                    <a:gd name="T1" fmla="*/ 40 h 51"/>
                    <a:gd name="T2" fmla="*/ 28 w 127"/>
                    <a:gd name="T3" fmla="*/ 51 h 51"/>
                    <a:gd name="T4" fmla="*/ 97 w 127"/>
                    <a:gd name="T5" fmla="*/ 17 h 51"/>
                    <a:gd name="T6" fmla="*/ 127 w 127"/>
                    <a:gd name="T7" fmla="*/ 28 h 51"/>
                    <a:gd name="T8" fmla="*/ 111 w 127"/>
                    <a:gd name="T9" fmla="*/ 0 h 51"/>
                    <a:gd name="T10" fmla="*/ 31 w 127"/>
                    <a:gd name="T11" fmla="*/ 0 h 51"/>
                    <a:gd name="T12" fmla="*/ 64 w 127"/>
                    <a:gd name="T13" fmla="*/ 9 h 51"/>
                    <a:gd name="T14" fmla="*/ 0 w 127"/>
                    <a:gd name="T15" fmla="*/ 40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1"/>
                    <a:gd name="T26" fmla="*/ 127 w 127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1">
                      <a:moveTo>
                        <a:pt x="0" y="40"/>
                      </a:moveTo>
                      <a:lnTo>
                        <a:pt x="28" y="51"/>
                      </a:lnTo>
                      <a:lnTo>
                        <a:pt x="97" y="17"/>
                      </a:lnTo>
                      <a:lnTo>
                        <a:pt x="127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3" name="Freeform 201"/>
                <p:cNvSpPr>
                  <a:spLocks/>
                </p:cNvSpPr>
                <p:nvPr/>
              </p:nvSpPr>
              <p:spPr bwMode="auto">
                <a:xfrm>
                  <a:off x="3030" y="2230"/>
                  <a:ext cx="127" cy="51"/>
                </a:xfrm>
                <a:custGeom>
                  <a:avLst/>
                  <a:gdLst>
                    <a:gd name="T0" fmla="*/ 0 w 127"/>
                    <a:gd name="T1" fmla="*/ 40 h 51"/>
                    <a:gd name="T2" fmla="*/ 28 w 127"/>
                    <a:gd name="T3" fmla="*/ 51 h 51"/>
                    <a:gd name="T4" fmla="*/ 97 w 127"/>
                    <a:gd name="T5" fmla="*/ 17 h 51"/>
                    <a:gd name="T6" fmla="*/ 127 w 127"/>
                    <a:gd name="T7" fmla="*/ 28 h 51"/>
                    <a:gd name="T8" fmla="*/ 111 w 127"/>
                    <a:gd name="T9" fmla="*/ 0 h 51"/>
                    <a:gd name="T10" fmla="*/ 31 w 127"/>
                    <a:gd name="T11" fmla="*/ 0 h 51"/>
                    <a:gd name="T12" fmla="*/ 64 w 127"/>
                    <a:gd name="T13" fmla="*/ 9 h 51"/>
                    <a:gd name="T14" fmla="*/ 0 w 127"/>
                    <a:gd name="T15" fmla="*/ 40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1"/>
                    <a:gd name="T26" fmla="*/ 127 w 127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1">
                      <a:moveTo>
                        <a:pt x="0" y="40"/>
                      </a:moveTo>
                      <a:lnTo>
                        <a:pt x="28" y="51"/>
                      </a:lnTo>
                      <a:lnTo>
                        <a:pt x="97" y="17"/>
                      </a:lnTo>
                      <a:lnTo>
                        <a:pt x="127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4" name="Freeform 202"/>
                <p:cNvSpPr>
                  <a:spLocks/>
                </p:cNvSpPr>
                <p:nvPr/>
              </p:nvSpPr>
              <p:spPr bwMode="auto">
                <a:xfrm>
                  <a:off x="2891" y="2289"/>
                  <a:ext cx="127" cy="54"/>
                </a:xfrm>
                <a:custGeom>
                  <a:avLst/>
                  <a:gdLst>
                    <a:gd name="T0" fmla="*/ 127 w 127"/>
                    <a:gd name="T1" fmla="*/ 12 h 54"/>
                    <a:gd name="T2" fmla="*/ 99 w 127"/>
                    <a:gd name="T3" fmla="*/ 0 h 54"/>
                    <a:gd name="T4" fmla="*/ 33 w 127"/>
                    <a:gd name="T5" fmla="*/ 34 h 54"/>
                    <a:gd name="T6" fmla="*/ 0 w 127"/>
                    <a:gd name="T7" fmla="*/ 23 h 54"/>
                    <a:gd name="T8" fmla="*/ 16 w 127"/>
                    <a:gd name="T9" fmla="*/ 54 h 54"/>
                    <a:gd name="T10" fmla="*/ 99 w 127"/>
                    <a:gd name="T11" fmla="*/ 54 h 54"/>
                    <a:gd name="T12" fmla="*/ 64 w 127"/>
                    <a:gd name="T13" fmla="*/ 42 h 54"/>
                    <a:gd name="T14" fmla="*/ 127 w 127"/>
                    <a:gd name="T15" fmla="*/ 12 h 5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4"/>
                    <a:gd name="T26" fmla="*/ 127 w 127"/>
                    <a:gd name="T27" fmla="*/ 54 h 5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4">
                      <a:moveTo>
                        <a:pt x="127" y="12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6" y="54"/>
                      </a:lnTo>
                      <a:lnTo>
                        <a:pt x="99" y="54"/>
                      </a:lnTo>
                      <a:lnTo>
                        <a:pt x="64" y="42"/>
                      </a:lnTo>
                      <a:lnTo>
                        <a:pt x="127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5" name="Freeform 203"/>
                <p:cNvSpPr>
                  <a:spLocks/>
                </p:cNvSpPr>
                <p:nvPr/>
              </p:nvSpPr>
              <p:spPr bwMode="auto">
                <a:xfrm>
                  <a:off x="2891" y="2289"/>
                  <a:ext cx="127" cy="54"/>
                </a:xfrm>
                <a:custGeom>
                  <a:avLst/>
                  <a:gdLst>
                    <a:gd name="T0" fmla="*/ 127 w 127"/>
                    <a:gd name="T1" fmla="*/ 12 h 54"/>
                    <a:gd name="T2" fmla="*/ 99 w 127"/>
                    <a:gd name="T3" fmla="*/ 0 h 54"/>
                    <a:gd name="T4" fmla="*/ 33 w 127"/>
                    <a:gd name="T5" fmla="*/ 34 h 54"/>
                    <a:gd name="T6" fmla="*/ 0 w 127"/>
                    <a:gd name="T7" fmla="*/ 23 h 54"/>
                    <a:gd name="T8" fmla="*/ 16 w 127"/>
                    <a:gd name="T9" fmla="*/ 54 h 54"/>
                    <a:gd name="T10" fmla="*/ 99 w 127"/>
                    <a:gd name="T11" fmla="*/ 54 h 54"/>
                    <a:gd name="T12" fmla="*/ 64 w 127"/>
                    <a:gd name="T13" fmla="*/ 42 h 54"/>
                    <a:gd name="T14" fmla="*/ 127 w 127"/>
                    <a:gd name="T15" fmla="*/ 12 h 5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4"/>
                    <a:gd name="T26" fmla="*/ 127 w 127"/>
                    <a:gd name="T27" fmla="*/ 54 h 5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4">
                      <a:moveTo>
                        <a:pt x="127" y="12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6" y="54"/>
                      </a:lnTo>
                      <a:lnTo>
                        <a:pt x="99" y="54"/>
                      </a:lnTo>
                      <a:lnTo>
                        <a:pt x="64" y="42"/>
                      </a:lnTo>
                      <a:lnTo>
                        <a:pt x="127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6" name="Freeform 204"/>
                <p:cNvSpPr>
                  <a:spLocks/>
                </p:cNvSpPr>
                <p:nvPr/>
              </p:nvSpPr>
              <p:spPr bwMode="auto">
                <a:xfrm>
                  <a:off x="2898" y="2228"/>
                  <a:ext cx="127" cy="50"/>
                </a:xfrm>
                <a:custGeom>
                  <a:avLst/>
                  <a:gdLst>
                    <a:gd name="T0" fmla="*/ 0 w 127"/>
                    <a:gd name="T1" fmla="*/ 11 h 50"/>
                    <a:gd name="T2" fmla="*/ 28 w 127"/>
                    <a:gd name="T3" fmla="*/ 0 h 50"/>
                    <a:gd name="T4" fmla="*/ 97 w 127"/>
                    <a:gd name="T5" fmla="*/ 30 h 50"/>
                    <a:gd name="T6" fmla="*/ 127 w 127"/>
                    <a:gd name="T7" fmla="*/ 22 h 50"/>
                    <a:gd name="T8" fmla="*/ 111 w 127"/>
                    <a:gd name="T9" fmla="*/ 50 h 50"/>
                    <a:gd name="T10" fmla="*/ 31 w 127"/>
                    <a:gd name="T11" fmla="*/ 50 h 50"/>
                    <a:gd name="T12" fmla="*/ 64 w 127"/>
                    <a:gd name="T13" fmla="*/ 42 h 50"/>
                    <a:gd name="T14" fmla="*/ 0 w 127"/>
                    <a:gd name="T15" fmla="*/ 11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0" y="11"/>
                      </a:moveTo>
                      <a:lnTo>
                        <a:pt x="28" y="0"/>
                      </a:lnTo>
                      <a:lnTo>
                        <a:pt x="97" y="30"/>
                      </a:lnTo>
                      <a:lnTo>
                        <a:pt x="127" y="22"/>
                      </a:lnTo>
                      <a:lnTo>
                        <a:pt x="111" y="50"/>
                      </a:lnTo>
                      <a:lnTo>
                        <a:pt x="31" y="50"/>
                      </a:lnTo>
                      <a:lnTo>
                        <a:pt x="64" y="42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7" name="Freeform 205"/>
                <p:cNvSpPr>
                  <a:spLocks/>
                </p:cNvSpPr>
                <p:nvPr/>
              </p:nvSpPr>
              <p:spPr bwMode="auto">
                <a:xfrm>
                  <a:off x="2898" y="2228"/>
                  <a:ext cx="127" cy="50"/>
                </a:xfrm>
                <a:custGeom>
                  <a:avLst/>
                  <a:gdLst>
                    <a:gd name="T0" fmla="*/ 0 w 127"/>
                    <a:gd name="T1" fmla="*/ 11 h 50"/>
                    <a:gd name="T2" fmla="*/ 28 w 127"/>
                    <a:gd name="T3" fmla="*/ 0 h 50"/>
                    <a:gd name="T4" fmla="*/ 97 w 127"/>
                    <a:gd name="T5" fmla="*/ 30 h 50"/>
                    <a:gd name="T6" fmla="*/ 127 w 127"/>
                    <a:gd name="T7" fmla="*/ 22 h 50"/>
                    <a:gd name="T8" fmla="*/ 111 w 127"/>
                    <a:gd name="T9" fmla="*/ 50 h 50"/>
                    <a:gd name="T10" fmla="*/ 31 w 127"/>
                    <a:gd name="T11" fmla="*/ 50 h 50"/>
                    <a:gd name="T12" fmla="*/ 64 w 127"/>
                    <a:gd name="T13" fmla="*/ 42 h 50"/>
                    <a:gd name="T14" fmla="*/ 0 w 127"/>
                    <a:gd name="T15" fmla="*/ 11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0" y="11"/>
                      </a:moveTo>
                      <a:lnTo>
                        <a:pt x="28" y="0"/>
                      </a:lnTo>
                      <a:lnTo>
                        <a:pt x="97" y="30"/>
                      </a:lnTo>
                      <a:lnTo>
                        <a:pt x="127" y="22"/>
                      </a:lnTo>
                      <a:lnTo>
                        <a:pt x="111" y="50"/>
                      </a:lnTo>
                      <a:lnTo>
                        <a:pt x="31" y="50"/>
                      </a:lnTo>
                      <a:lnTo>
                        <a:pt x="64" y="42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8" name="Freeform 206"/>
                <p:cNvSpPr>
                  <a:spLocks/>
                </p:cNvSpPr>
                <p:nvPr/>
              </p:nvSpPr>
              <p:spPr bwMode="auto">
                <a:xfrm>
                  <a:off x="3025" y="2295"/>
                  <a:ext cx="128" cy="50"/>
                </a:xfrm>
                <a:custGeom>
                  <a:avLst/>
                  <a:gdLst>
                    <a:gd name="T0" fmla="*/ 128 w 128"/>
                    <a:gd name="T1" fmla="*/ 39 h 50"/>
                    <a:gd name="T2" fmla="*/ 99 w 128"/>
                    <a:gd name="T3" fmla="*/ 50 h 50"/>
                    <a:gd name="T4" fmla="*/ 33 w 128"/>
                    <a:gd name="T5" fmla="*/ 17 h 50"/>
                    <a:gd name="T6" fmla="*/ 0 w 128"/>
                    <a:gd name="T7" fmla="*/ 28 h 50"/>
                    <a:gd name="T8" fmla="*/ 17 w 128"/>
                    <a:gd name="T9" fmla="*/ 0 h 50"/>
                    <a:gd name="T10" fmla="*/ 99 w 128"/>
                    <a:gd name="T11" fmla="*/ 0 h 50"/>
                    <a:gd name="T12" fmla="*/ 64 w 128"/>
                    <a:gd name="T13" fmla="*/ 8 h 50"/>
                    <a:gd name="T14" fmla="*/ 128 w 128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0"/>
                    <a:gd name="T26" fmla="*/ 128 w 128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0">
                      <a:moveTo>
                        <a:pt x="128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7" y="0"/>
                      </a:lnTo>
                      <a:lnTo>
                        <a:pt x="99" y="0"/>
                      </a:lnTo>
                      <a:lnTo>
                        <a:pt x="64" y="8"/>
                      </a:lnTo>
                      <a:lnTo>
                        <a:pt x="128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9" name="Freeform 207"/>
                <p:cNvSpPr>
                  <a:spLocks/>
                </p:cNvSpPr>
                <p:nvPr/>
              </p:nvSpPr>
              <p:spPr bwMode="auto">
                <a:xfrm>
                  <a:off x="3025" y="2295"/>
                  <a:ext cx="128" cy="50"/>
                </a:xfrm>
                <a:custGeom>
                  <a:avLst/>
                  <a:gdLst>
                    <a:gd name="T0" fmla="*/ 128 w 128"/>
                    <a:gd name="T1" fmla="*/ 39 h 50"/>
                    <a:gd name="T2" fmla="*/ 99 w 128"/>
                    <a:gd name="T3" fmla="*/ 50 h 50"/>
                    <a:gd name="T4" fmla="*/ 33 w 128"/>
                    <a:gd name="T5" fmla="*/ 17 h 50"/>
                    <a:gd name="T6" fmla="*/ 0 w 128"/>
                    <a:gd name="T7" fmla="*/ 28 h 50"/>
                    <a:gd name="T8" fmla="*/ 17 w 128"/>
                    <a:gd name="T9" fmla="*/ 0 h 50"/>
                    <a:gd name="T10" fmla="*/ 99 w 128"/>
                    <a:gd name="T11" fmla="*/ 0 h 50"/>
                    <a:gd name="T12" fmla="*/ 64 w 128"/>
                    <a:gd name="T13" fmla="*/ 8 h 50"/>
                    <a:gd name="T14" fmla="*/ 128 w 128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0"/>
                    <a:gd name="T26" fmla="*/ 128 w 128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0">
                      <a:moveTo>
                        <a:pt x="128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7" y="0"/>
                      </a:lnTo>
                      <a:lnTo>
                        <a:pt x="99" y="0"/>
                      </a:lnTo>
                      <a:lnTo>
                        <a:pt x="64" y="8"/>
                      </a:lnTo>
                      <a:lnTo>
                        <a:pt x="128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463" name="Group 208"/>
              <p:cNvGrpSpPr>
                <a:grpSpLocks/>
              </p:cNvGrpSpPr>
              <p:nvPr/>
            </p:nvGrpSpPr>
            <p:grpSpPr bwMode="auto">
              <a:xfrm>
                <a:off x="2893" y="2230"/>
                <a:ext cx="267" cy="118"/>
                <a:chOff x="2893" y="2230"/>
                <a:chExt cx="267" cy="118"/>
              </a:xfrm>
            </p:grpSpPr>
            <p:sp>
              <p:nvSpPr>
                <p:cNvPr id="10464" name="Freeform 209"/>
                <p:cNvSpPr>
                  <a:spLocks/>
                </p:cNvSpPr>
                <p:nvPr/>
              </p:nvSpPr>
              <p:spPr bwMode="auto">
                <a:xfrm>
                  <a:off x="3032" y="2233"/>
                  <a:ext cx="128" cy="51"/>
                </a:xfrm>
                <a:custGeom>
                  <a:avLst/>
                  <a:gdLst>
                    <a:gd name="T0" fmla="*/ 0 w 128"/>
                    <a:gd name="T1" fmla="*/ 39 h 51"/>
                    <a:gd name="T2" fmla="*/ 29 w 128"/>
                    <a:gd name="T3" fmla="*/ 51 h 51"/>
                    <a:gd name="T4" fmla="*/ 97 w 128"/>
                    <a:gd name="T5" fmla="*/ 17 h 51"/>
                    <a:gd name="T6" fmla="*/ 128 w 128"/>
                    <a:gd name="T7" fmla="*/ 28 h 51"/>
                    <a:gd name="T8" fmla="*/ 111 w 128"/>
                    <a:gd name="T9" fmla="*/ 0 h 51"/>
                    <a:gd name="T10" fmla="*/ 31 w 128"/>
                    <a:gd name="T11" fmla="*/ 0 h 51"/>
                    <a:gd name="T12" fmla="*/ 64 w 128"/>
                    <a:gd name="T13" fmla="*/ 9 h 51"/>
                    <a:gd name="T14" fmla="*/ 0 w 128"/>
                    <a:gd name="T15" fmla="*/ 39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39"/>
                      </a:moveTo>
                      <a:lnTo>
                        <a:pt x="29" y="51"/>
                      </a:lnTo>
                      <a:lnTo>
                        <a:pt x="97" y="17"/>
                      </a:lnTo>
                      <a:lnTo>
                        <a:pt x="128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5" name="Freeform 210"/>
                <p:cNvSpPr>
                  <a:spLocks/>
                </p:cNvSpPr>
                <p:nvPr/>
              </p:nvSpPr>
              <p:spPr bwMode="auto">
                <a:xfrm>
                  <a:off x="3032" y="2233"/>
                  <a:ext cx="128" cy="51"/>
                </a:xfrm>
                <a:custGeom>
                  <a:avLst/>
                  <a:gdLst>
                    <a:gd name="T0" fmla="*/ 0 w 128"/>
                    <a:gd name="T1" fmla="*/ 39 h 51"/>
                    <a:gd name="T2" fmla="*/ 29 w 128"/>
                    <a:gd name="T3" fmla="*/ 51 h 51"/>
                    <a:gd name="T4" fmla="*/ 97 w 128"/>
                    <a:gd name="T5" fmla="*/ 17 h 51"/>
                    <a:gd name="T6" fmla="*/ 128 w 128"/>
                    <a:gd name="T7" fmla="*/ 28 h 51"/>
                    <a:gd name="T8" fmla="*/ 111 w 128"/>
                    <a:gd name="T9" fmla="*/ 0 h 51"/>
                    <a:gd name="T10" fmla="*/ 31 w 128"/>
                    <a:gd name="T11" fmla="*/ 0 h 51"/>
                    <a:gd name="T12" fmla="*/ 64 w 128"/>
                    <a:gd name="T13" fmla="*/ 9 h 51"/>
                    <a:gd name="T14" fmla="*/ 0 w 128"/>
                    <a:gd name="T15" fmla="*/ 39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39"/>
                      </a:moveTo>
                      <a:lnTo>
                        <a:pt x="29" y="51"/>
                      </a:lnTo>
                      <a:lnTo>
                        <a:pt x="97" y="17"/>
                      </a:lnTo>
                      <a:lnTo>
                        <a:pt x="128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6" name="Freeform 211"/>
                <p:cNvSpPr>
                  <a:spLocks/>
                </p:cNvSpPr>
                <p:nvPr/>
              </p:nvSpPr>
              <p:spPr bwMode="auto">
                <a:xfrm>
                  <a:off x="2893" y="2292"/>
                  <a:ext cx="128" cy="53"/>
                </a:xfrm>
                <a:custGeom>
                  <a:avLst/>
                  <a:gdLst>
                    <a:gd name="T0" fmla="*/ 128 w 128"/>
                    <a:gd name="T1" fmla="*/ 11 h 53"/>
                    <a:gd name="T2" fmla="*/ 99 w 128"/>
                    <a:gd name="T3" fmla="*/ 0 h 53"/>
                    <a:gd name="T4" fmla="*/ 33 w 128"/>
                    <a:gd name="T5" fmla="*/ 34 h 53"/>
                    <a:gd name="T6" fmla="*/ 0 w 128"/>
                    <a:gd name="T7" fmla="*/ 23 h 53"/>
                    <a:gd name="T8" fmla="*/ 17 w 128"/>
                    <a:gd name="T9" fmla="*/ 53 h 53"/>
                    <a:gd name="T10" fmla="*/ 99 w 128"/>
                    <a:gd name="T11" fmla="*/ 53 h 53"/>
                    <a:gd name="T12" fmla="*/ 64 w 128"/>
                    <a:gd name="T13" fmla="*/ 42 h 53"/>
                    <a:gd name="T14" fmla="*/ 128 w 128"/>
                    <a:gd name="T15" fmla="*/ 11 h 5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3"/>
                    <a:gd name="T26" fmla="*/ 128 w 128"/>
                    <a:gd name="T27" fmla="*/ 53 h 5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3">
                      <a:moveTo>
                        <a:pt x="128" y="11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7" y="53"/>
                      </a:lnTo>
                      <a:lnTo>
                        <a:pt x="99" y="53"/>
                      </a:lnTo>
                      <a:lnTo>
                        <a:pt x="64" y="42"/>
                      </a:lnTo>
                      <a:lnTo>
                        <a:pt x="128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7" name="Freeform 212"/>
                <p:cNvSpPr>
                  <a:spLocks/>
                </p:cNvSpPr>
                <p:nvPr/>
              </p:nvSpPr>
              <p:spPr bwMode="auto">
                <a:xfrm>
                  <a:off x="2893" y="2292"/>
                  <a:ext cx="128" cy="53"/>
                </a:xfrm>
                <a:custGeom>
                  <a:avLst/>
                  <a:gdLst>
                    <a:gd name="T0" fmla="*/ 128 w 128"/>
                    <a:gd name="T1" fmla="*/ 11 h 53"/>
                    <a:gd name="T2" fmla="*/ 99 w 128"/>
                    <a:gd name="T3" fmla="*/ 0 h 53"/>
                    <a:gd name="T4" fmla="*/ 33 w 128"/>
                    <a:gd name="T5" fmla="*/ 34 h 53"/>
                    <a:gd name="T6" fmla="*/ 0 w 128"/>
                    <a:gd name="T7" fmla="*/ 23 h 53"/>
                    <a:gd name="T8" fmla="*/ 17 w 128"/>
                    <a:gd name="T9" fmla="*/ 53 h 53"/>
                    <a:gd name="T10" fmla="*/ 99 w 128"/>
                    <a:gd name="T11" fmla="*/ 53 h 53"/>
                    <a:gd name="T12" fmla="*/ 64 w 128"/>
                    <a:gd name="T13" fmla="*/ 42 h 53"/>
                    <a:gd name="T14" fmla="*/ 128 w 128"/>
                    <a:gd name="T15" fmla="*/ 11 h 5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3"/>
                    <a:gd name="T26" fmla="*/ 128 w 128"/>
                    <a:gd name="T27" fmla="*/ 53 h 5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3">
                      <a:moveTo>
                        <a:pt x="128" y="11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7" y="53"/>
                      </a:lnTo>
                      <a:lnTo>
                        <a:pt x="99" y="53"/>
                      </a:lnTo>
                      <a:lnTo>
                        <a:pt x="64" y="42"/>
                      </a:lnTo>
                      <a:lnTo>
                        <a:pt x="128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8" name="Freeform 213"/>
                <p:cNvSpPr>
                  <a:spLocks/>
                </p:cNvSpPr>
                <p:nvPr/>
              </p:nvSpPr>
              <p:spPr bwMode="auto">
                <a:xfrm>
                  <a:off x="2900" y="2230"/>
                  <a:ext cx="128" cy="51"/>
                </a:xfrm>
                <a:custGeom>
                  <a:avLst/>
                  <a:gdLst>
                    <a:gd name="T0" fmla="*/ 0 w 128"/>
                    <a:gd name="T1" fmla="*/ 12 h 51"/>
                    <a:gd name="T2" fmla="*/ 29 w 128"/>
                    <a:gd name="T3" fmla="*/ 0 h 51"/>
                    <a:gd name="T4" fmla="*/ 97 w 128"/>
                    <a:gd name="T5" fmla="*/ 31 h 51"/>
                    <a:gd name="T6" fmla="*/ 128 w 128"/>
                    <a:gd name="T7" fmla="*/ 23 h 51"/>
                    <a:gd name="T8" fmla="*/ 111 w 128"/>
                    <a:gd name="T9" fmla="*/ 51 h 51"/>
                    <a:gd name="T10" fmla="*/ 31 w 128"/>
                    <a:gd name="T11" fmla="*/ 51 h 51"/>
                    <a:gd name="T12" fmla="*/ 64 w 128"/>
                    <a:gd name="T13" fmla="*/ 42 h 51"/>
                    <a:gd name="T14" fmla="*/ 0 w 128"/>
                    <a:gd name="T15" fmla="*/ 12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12"/>
                      </a:moveTo>
                      <a:lnTo>
                        <a:pt x="29" y="0"/>
                      </a:lnTo>
                      <a:lnTo>
                        <a:pt x="97" y="31"/>
                      </a:lnTo>
                      <a:lnTo>
                        <a:pt x="128" y="23"/>
                      </a:lnTo>
                      <a:lnTo>
                        <a:pt x="111" y="51"/>
                      </a:lnTo>
                      <a:lnTo>
                        <a:pt x="31" y="51"/>
                      </a:lnTo>
                      <a:lnTo>
                        <a:pt x="64" y="4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9" name="Freeform 214"/>
                <p:cNvSpPr>
                  <a:spLocks/>
                </p:cNvSpPr>
                <p:nvPr/>
              </p:nvSpPr>
              <p:spPr bwMode="auto">
                <a:xfrm>
                  <a:off x="2900" y="2230"/>
                  <a:ext cx="128" cy="51"/>
                </a:xfrm>
                <a:custGeom>
                  <a:avLst/>
                  <a:gdLst>
                    <a:gd name="T0" fmla="*/ 0 w 128"/>
                    <a:gd name="T1" fmla="*/ 12 h 51"/>
                    <a:gd name="T2" fmla="*/ 29 w 128"/>
                    <a:gd name="T3" fmla="*/ 0 h 51"/>
                    <a:gd name="T4" fmla="*/ 97 w 128"/>
                    <a:gd name="T5" fmla="*/ 31 h 51"/>
                    <a:gd name="T6" fmla="*/ 128 w 128"/>
                    <a:gd name="T7" fmla="*/ 23 h 51"/>
                    <a:gd name="T8" fmla="*/ 111 w 128"/>
                    <a:gd name="T9" fmla="*/ 51 h 51"/>
                    <a:gd name="T10" fmla="*/ 31 w 128"/>
                    <a:gd name="T11" fmla="*/ 51 h 51"/>
                    <a:gd name="T12" fmla="*/ 64 w 128"/>
                    <a:gd name="T13" fmla="*/ 42 h 51"/>
                    <a:gd name="T14" fmla="*/ 0 w 128"/>
                    <a:gd name="T15" fmla="*/ 12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12"/>
                      </a:moveTo>
                      <a:lnTo>
                        <a:pt x="29" y="0"/>
                      </a:lnTo>
                      <a:lnTo>
                        <a:pt x="97" y="31"/>
                      </a:lnTo>
                      <a:lnTo>
                        <a:pt x="128" y="23"/>
                      </a:lnTo>
                      <a:lnTo>
                        <a:pt x="111" y="51"/>
                      </a:lnTo>
                      <a:lnTo>
                        <a:pt x="31" y="51"/>
                      </a:lnTo>
                      <a:lnTo>
                        <a:pt x="64" y="4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0" name="Freeform 215"/>
                <p:cNvSpPr>
                  <a:spLocks/>
                </p:cNvSpPr>
                <p:nvPr/>
              </p:nvSpPr>
              <p:spPr bwMode="auto">
                <a:xfrm>
                  <a:off x="3028" y="2298"/>
                  <a:ext cx="127" cy="50"/>
                </a:xfrm>
                <a:custGeom>
                  <a:avLst/>
                  <a:gdLst>
                    <a:gd name="T0" fmla="*/ 127 w 127"/>
                    <a:gd name="T1" fmla="*/ 39 h 50"/>
                    <a:gd name="T2" fmla="*/ 99 w 127"/>
                    <a:gd name="T3" fmla="*/ 50 h 50"/>
                    <a:gd name="T4" fmla="*/ 33 w 127"/>
                    <a:gd name="T5" fmla="*/ 17 h 50"/>
                    <a:gd name="T6" fmla="*/ 0 w 127"/>
                    <a:gd name="T7" fmla="*/ 28 h 50"/>
                    <a:gd name="T8" fmla="*/ 16 w 127"/>
                    <a:gd name="T9" fmla="*/ 0 h 50"/>
                    <a:gd name="T10" fmla="*/ 99 w 127"/>
                    <a:gd name="T11" fmla="*/ 0 h 50"/>
                    <a:gd name="T12" fmla="*/ 63 w 127"/>
                    <a:gd name="T13" fmla="*/ 8 h 50"/>
                    <a:gd name="T14" fmla="*/ 127 w 127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127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6" y="0"/>
                      </a:lnTo>
                      <a:lnTo>
                        <a:pt x="99" y="0"/>
                      </a:lnTo>
                      <a:lnTo>
                        <a:pt x="63" y="8"/>
                      </a:lnTo>
                      <a:lnTo>
                        <a:pt x="127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1" name="Freeform 216"/>
                <p:cNvSpPr>
                  <a:spLocks/>
                </p:cNvSpPr>
                <p:nvPr/>
              </p:nvSpPr>
              <p:spPr bwMode="auto">
                <a:xfrm>
                  <a:off x="3028" y="2298"/>
                  <a:ext cx="127" cy="50"/>
                </a:xfrm>
                <a:custGeom>
                  <a:avLst/>
                  <a:gdLst>
                    <a:gd name="T0" fmla="*/ 127 w 127"/>
                    <a:gd name="T1" fmla="*/ 39 h 50"/>
                    <a:gd name="T2" fmla="*/ 99 w 127"/>
                    <a:gd name="T3" fmla="*/ 50 h 50"/>
                    <a:gd name="T4" fmla="*/ 33 w 127"/>
                    <a:gd name="T5" fmla="*/ 17 h 50"/>
                    <a:gd name="T6" fmla="*/ 0 w 127"/>
                    <a:gd name="T7" fmla="*/ 28 h 50"/>
                    <a:gd name="T8" fmla="*/ 16 w 127"/>
                    <a:gd name="T9" fmla="*/ 0 h 50"/>
                    <a:gd name="T10" fmla="*/ 99 w 127"/>
                    <a:gd name="T11" fmla="*/ 0 h 50"/>
                    <a:gd name="T12" fmla="*/ 63 w 127"/>
                    <a:gd name="T13" fmla="*/ 8 h 50"/>
                    <a:gd name="T14" fmla="*/ 127 w 127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127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6" y="0"/>
                      </a:lnTo>
                      <a:lnTo>
                        <a:pt x="99" y="0"/>
                      </a:lnTo>
                      <a:lnTo>
                        <a:pt x="63" y="8"/>
                      </a:lnTo>
                      <a:lnTo>
                        <a:pt x="127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460" name="Line 217"/>
            <p:cNvSpPr>
              <a:spLocks noChangeShapeType="1"/>
            </p:cNvSpPr>
            <p:nvPr/>
          </p:nvSpPr>
          <p:spPr bwMode="auto">
            <a:xfrm>
              <a:off x="2832" y="2287"/>
              <a:ext cx="1" cy="112"/>
            </a:xfrm>
            <a:prstGeom prst="line">
              <a:avLst/>
            </a:prstGeom>
            <a:noFill/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1" name="Line 218"/>
            <p:cNvSpPr>
              <a:spLocks noChangeShapeType="1"/>
            </p:cNvSpPr>
            <p:nvPr/>
          </p:nvSpPr>
          <p:spPr bwMode="auto">
            <a:xfrm>
              <a:off x="3219" y="2287"/>
              <a:ext cx="1" cy="112"/>
            </a:xfrm>
            <a:prstGeom prst="line">
              <a:avLst/>
            </a:prstGeom>
            <a:noFill/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6" name="Group 219"/>
          <p:cNvGrpSpPr>
            <a:grpSpLocks/>
          </p:cNvGrpSpPr>
          <p:nvPr/>
        </p:nvGrpSpPr>
        <p:grpSpPr bwMode="auto">
          <a:xfrm>
            <a:off x="712788" y="2981325"/>
            <a:ext cx="263525" cy="141288"/>
            <a:chOff x="2832" y="2209"/>
            <a:chExt cx="388" cy="239"/>
          </a:xfrm>
        </p:grpSpPr>
        <p:sp>
          <p:nvSpPr>
            <p:cNvPr id="10430" name="Oval 220"/>
            <p:cNvSpPr>
              <a:spLocks noChangeArrowheads="1"/>
            </p:cNvSpPr>
            <p:nvPr/>
          </p:nvSpPr>
          <p:spPr bwMode="auto">
            <a:xfrm>
              <a:off x="2833" y="2321"/>
              <a:ext cx="387" cy="127"/>
            </a:xfrm>
            <a:prstGeom prst="ellipse">
              <a:avLst/>
            </a:prstGeom>
            <a:solidFill>
              <a:srgbClr val="0078AA"/>
            </a:solidFill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1" name="Rectangle 221"/>
            <p:cNvSpPr>
              <a:spLocks noChangeArrowheads="1"/>
            </p:cNvSpPr>
            <p:nvPr/>
          </p:nvSpPr>
          <p:spPr bwMode="auto">
            <a:xfrm>
              <a:off x="2832" y="2289"/>
              <a:ext cx="387" cy="112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2" name="Rectangle 222"/>
            <p:cNvSpPr>
              <a:spLocks noChangeArrowheads="1"/>
            </p:cNvSpPr>
            <p:nvPr/>
          </p:nvSpPr>
          <p:spPr bwMode="auto">
            <a:xfrm>
              <a:off x="2832" y="2289"/>
              <a:ext cx="387" cy="112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3" name="Oval 223"/>
            <p:cNvSpPr>
              <a:spLocks noChangeArrowheads="1"/>
            </p:cNvSpPr>
            <p:nvPr/>
          </p:nvSpPr>
          <p:spPr bwMode="auto">
            <a:xfrm>
              <a:off x="2833" y="2209"/>
              <a:ext cx="387" cy="158"/>
            </a:xfrm>
            <a:prstGeom prst="ellipse">
              <a:avLst/>
            </a:prstGeom>
            <a:solidFill>
              <a:srgbClr val="00B4FF"/>
            </a:solidFill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34" name="Group 224"/>
            <p:cNvGrpSpPr>
              <a:grpSpLocks/>
            </p:cNvGrpSpPr>
            <p:nvPr/>
          </p:nvGrpSpPr>
          <p:grpSpPr bwMode="auto">
            <a:xfrm>
              <a:off x="2891" y="2228"/>
              <a:ext cx="269" cy="120"/>
              <a:chOff x="2891" y="2228"/>
              <a:chExt cx="269" cy="120"/>
            </a:xfrm>
          </p:grpSpPr>
          <p:grpSp>
            <p:nvGrpSpPr>
              <p:cNvPr id="10437" name="Group 225"/>
              <p:cNvGrpSpPr>
                <a:grpSpLocks/>
              </p:cNvGrpSpPr>
              <p:nvPr/>
            </p:nvGrpSpPr>
            <p:grpSpPr bwMode="auto">
              <a:xfrm>
                <a:off x="2891" y="2228"/>
                <a:ext cx="266" cy="117"/>
                <a:chOff x="2891" y="2228"/>
                <a:chExt cx="266" cy="117"/>
              </a:xfrm>
            </p:grpSpPr>
            <p:sp>
              <p:nvSpPr>
                <p:cNvPr id="10447" name="Freeform 226"/>
                <p:cNvSpPr>
                  <a:spLocks/>
                </p:cNvSpPr>
                <p:nvPr/>
              </p:nvSpPr>
              <p:spPr bwMode="auto">
                <a:xfrm>
                  <a:off x="3030" y="2230"/>
                  <a:ext cx="127" cy="51"/>
                </a:xfrm>
                <a:custGeom>
                  <a:avLst/>
                  <a:gdLst>
                    <a:gd name="T0" fmla="*/ 0 w 127"/>
                    <a:gd name="T1" fmla="*/ 40 h 51"/>
                    <a:gd name="T2" fmla="*/ 28 w 127"/>
                    <a:gd name="T3" fmla="*/ 51 h 51"/>
                    <a:gd name="T4" fmla="*/ 97 w 127"/>
                    <a:gd name="T5" fmla="*/ 17 h 51"/>
                    <a:gd name="T6" fmla="*/ 127 w 127"/>
                    <a:gd name="T7" fmla="*/ 28 h 51"/>
                    <a:gd name="T8" fmla="*/ 111 w 127"/>
                    <a:gd name="T9" fmla="*/ 0 h 51"/>
                    <a:gd name="T10" fmla="*/ 31 w 127"/>
                    <a:gd name="T11" fmla="*/ 0 h 51"/>
                    <a:gd name="T12" fmla="*/ 64 w 127"/>
                    <a:gd name="T13" fmla="*/ 9 h 51"/>
                    <a:gd name="T14" fmla="*/ 0 w 127"/>
                    <a:gd name="T15" fmla="*/ 40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1"/>
                    <a:gd name="T26" fmla="*/ 127 w 127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1">
                      <a:moveTo>
                        <a:pt x="0" y="40"/>
                      </a:moveTo>
                      <a:lnTo>
                        <a:pt x="28" y="51"/>
                      </a:lnTo>
                      <a:lnTo>
                        <a:pt x="97" y="17"/>
                      </a:lnTo>
                      <a:lnTo>
                        <a:pt x="127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8" name="Freeform 227"/>
                <p:cNvSpPr>
                  <a:spLocks/>
                </p:cNvSpPr>
                <p:nvPr/>
              </p:nvSpPr>
              <p:spPr bwMode="auto">
                <a:xfrm>
                  <a:off x="3030" y="2230"/>
                  <a:ext cx="127" cy="51"/>
                </a:xfrm>
                <a:custGeom>
                  <a:avLst/>
                  <a:gdLst>
                    <a:gd name="T0" fmla="*/ 0 w 127"/>
                    <a:gd name="T1" fmla="*/ 40 h 51"/>
                    <a:gd name="T2" fmla="*/ 28 w 127"/>
                    <a:gd name="T3" fmla="*/ 51 h 51"/>
                    <a:gd name="T4" fmla="*/ 97 w 127"/>
                    <a:gd name="T5" fmla="*/ 17 h 51"/>
                    <a:gd name="T6" fmla="*/ 127 w 127"/>
                    <a:gd name="T7" fmla="*/ 28 h 51"/>
                    <a:gd name="T8" fmla="*/ 111 w 127"/>
                    <a:gd name="T9" fmla="*/ 0 h 51"/>
                    <a:gd name="T10" fmla="*/ 31 w 127"/>
                    <a:gd name="T11" fmla="*/ 0 h 51"/>
                    <a:gd name="T12" fmla="*/ 64 w 127"/>
                    <a:gd name="T13" fmla="*/ 9 h 51"/>
                    <a:gd name="T14" fmla="*/ 0 w 127"/>
                    <a:gd name="T15" fmla="*/ 40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1"/>
                    <a:gd name="T26" fmla="*/ 127 w 127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1">
                      <a:moveTo>
                        <a:pt x="0" y="40"/>
                      </a:moveTo>
                      <a:lnTo>
                        <a:pt x="28" y="51"/>
                      </a:lnTo>
                      <a:lnTo>
                        <a:pt x="97" y="17"/>
                      </a:lnTo>
                      <a:lnTo>
                        <a:pt x="127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9" name="Freeform 228"/>
                <p:cNvSpPr>
                  <a:spLocks/>
                </p:cNvSpPr>
                <p:nvPr/>
              </p:nvSpPr>
              <p:spPr bwMode="auto">
                <a:xfrm>
                  <a:off x="2891" y="2289"/>
                  <a:ext cx="127" cy="54"/>
                </a:xfrm>
                <a:custGeom>
                  <a:avLst/>
                  <a:gdLst>
                    <a:gd name="T0" fmla="*/ 127 w 127"/>
                    <a:gd name="T1" fmla="*/ 12 h 54"/>
                    <a:gd name="T2" fmla="*/ 99 w 127"/>
                    <a:gd name="T3" fmla="*/ 0 h 54"/>
                    <a:gd name="T4" fmla="*/ 33 w 127"/>
                    <a:gd name="T5" fmla="*/ 34 h 54"/>
                    <a:gd name="T6" fmla="*/ 0 w 127"/>
                    <a:gd name="T7" fmla="*/ 23 h 54"/>
                    <a:gd name="T8" fmla="*/ 16 w 127"/>
                    <a:gd name="T9" fmla="*/ 54 h 54"/>
                    <a:gd name="T10" fmla="*/ 99 w 127"/>
                    <a:gd name="T11" fmla="*/ 54 h 54"/>
                    <a:gd name="T12" fmla="*/ 64 w 127"/>
                    <a:gd name="T13" fmla="*/ 42 h 54"/>
                    <a:gd name="T14" fmla="*/ 127 w 127"/>
                    <a:gd name="T15" fmla="*/ 12 h 5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4"/>
                    <a:gd name="T26" fmla="*/ 127 w 127"/>
                    <a:gd name="T27" fmla="*/ 54 h 5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4">
                      <a:moveTo>
                        <a:pt x="127" y="12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6" y="54"/>
                      </a:lnTo>
                      <a:lnTo>
                        <a:pt x="99" y="54"/>
                      </a:lnTo>
                      <a:lnTo>
                        <a:pt x="64" y="42"/>
                      </a:lnTo>
                      <a:lnTo>
                        <a:pt x="127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0" name="Freeform 229"/>
                <p:cNvSpPr>
                  <a:spLocks/>
                </p:cNvSpPr>
                <p:nvPr/>
              </p:nvSpPr>
              <p:spPr bwMode="auto">
                <a:xfrm>
                  <a:off x="2891" y="2289"/>
                  <a:ext cx="127" cy="54"/>
                </a:xfrm>
                <a:custGeom>
                  <a:avLst/>
                  <a:gdLst>
                    <a:gd name="T0" fmla="*/ 127 w 127"/>
                    <a:gd name="T1" fmla="*/ 12 h 54"/>
                    <a:gd name="T2" fmla="*/ 99 w 127"/>
                    <a:gd name="T3" fmla="*/ 0 h 54"/>
                    <a:gd name="T4" fmla="*/ 33 w 127"/>
                    <a:gd name="T5" fmla="*/ 34 h 54"/>
                    <a:gd name="T6" fmla="*/ 0 w 127"/>
                    <a:gd name="T7" fmla="*/ 23 h 54"/>
                    <a:gd name="T8" fmla="*/ 16 w 127"/>
                    <a:gd name="T9" fmla="*/ 54 h 54"/>
                    <a:gd name="T10" fmla="*/ 99 w 127"/>
                    <a:gd name="T11" fmla="*/ 54 h 54"/>
                    <a:gd name="T12" fmla="*/ 64 w 127"/>
                    <a:gd name="T13" fmla="*/ 42 h 54"/>
                    <a:gd name="T14" fmla="*/ 127 w 127"/>
                    <a:gd name="T15" fmla="*/ 12 h 5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4"/>
                    <a:gd name="T26" fmla="*/ 127 w 127"/>
                    <a:gd name="T27" fmla="*/ 54 h 5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4">
                      <a:moveTo>
                        <a:pt x="127" y="12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6" y="54"/>
                      </a:lnTo>
                      <a:lnTo>
                        <a:pt x="99" y="54"/>
                      </a:lnTo>
                      <a:lnTo>
                        <a:pt x="64" y="42"/>
                      </a:lnTo>
                      <a:lnTo>
                        <a:pt x="127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1" name="Freeform 230"/>
                <p:cNvSpPr>
                  <a:spLocks/>
                </p:cNvSpPr>
                <p:nvPr/>
              </p:nvSpPr>
              <p:spPr bwMode="auto">
                <a:xfrm>
                  <a:off x="2898" y="2228"/>
                  <a:ext cx="127" cy="50"/>
                </a:xfrm>
                <a:custGeom>
                  <a:avLst/>
                  <a:gdLst>
                    <a:gd name="T0" fmla="*/ 0 w 127"/>
                    <a:gd name="T1" fmla="*/ 11 h 50"/>
                    <a:gd name="T2" fmla="*/ 28 w 127"/>
                    <a:gd name="T3" fmla="*/ 0 h 50"/>
                    <a:gd name="T4" fmla="*/ 97 w 127"/>
                    <a:gd name="T5" fmla="*/ 30 h 50"/>
                    <a:gd name="T6" fmla="*/ 127 w 127"/>
                    <a:gd name="T7" fmla="*/ 22 h 50"/>
                    <a:gd name="T8" fmla="*/ 111 w 127"/>
                    <a:gd name="T9" fmla="*/ 50 h 50"/>
                    <a:gd name="T10" fmla="*/ 31 w 127"/>
                    <a:gd name="T11" fmla="*/ 50 h 50"/>
                    <a:gd name="T12" fmla="*/ 64 w 127"/>
                    <a:gd name="T13" fmla="*/ 42 h 50"/>
                    <a:gd name="T14" fmla="*/ 0 w 127"/>
                    <a:gd name="T15" fmla="*/ 11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0" y="11"/>
                      </a:moveTo>
                      <a:lnTo>
                        <a:pt x="28" y="0"/>
                      </a:lnTo>
                      <a:lnTo>
                        <a:pt x="97" y="30"/>
                      </a:lnTo>
                      <a:lnTo>
                        <a:pt x="127" y="22"/>
                      </a:lnTo>
                      <a:lnTo>
                        <a:pt x="111" y="50"/>
                      </a:lnTo>
                      <a:lnTo>
                        <a:pt x="31" y="50"/>
                      </a:lnTo>
                      <a:lnTo>
                        <a:pt x="64" y="42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2" name="Freeform 231"/>
                <p:cNvSpPr>
                  <a:spLocks/>
                </p:cNvSpPr>
                <p:nvPr/>
              </p:nvSpPr>
              <p:spPr bwMode="auto">
                <a:xfrm>
                  <a:off x="2898" y="2228"/>
                  <a:ext cx="127" cy="50"/>
                </a:xfrm>
                <a:custGeom>
                  <a:avLst/>
                  <a:gdLst>
                    <a:gd name="T0" fmla="*/ 0 w 127"/>
                    <a:gd name="T1" fmla="*/ 11 h 50"/>
                    <a:gd name="T2" fmla="*/ 28 w 127"/>
                    <a:gd name="T3" fmla="*/ 0 h 50"/>
                    <a:gd name="T4" fmla="*/ 97 w 127"/>
                    <a:gd name="T5" fmla="*/ 30 h 50"/>
                    <a:gd name="T6" fmla="*/ 127 w 127"/>
                    <a:gd name="T7" fmla="*/ 22 h 50"/>
                    <a:gd name="T8" fmla="*/ 111 w 127"/>
                    <a:gd name="T9" fmla="*/ 50 h 50"/>
                    <a:gd name="T10" fmla="*/ 31 w 127"/>
                    <a:gd name="T11" fmla="*/ 50 h 50"/>
                    <a:gd name="T12" fmla="*/ 64 w 127"/>
                    <a:gd name="T13" fmla="*/ 42 h 50"/>
                    <a:gd name="T14" fmla="*/ 0 w 127"/>
                    <a:gd name="T15" fmla="*/ 11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0" y="11"/>
                      </a:moveTo>
                      <a:lnTo>
                        <a:pt x="28" y="0"/>
                      </a:lnTo>
                      <a:lnTo>
                        <a:pt x="97" y="30"/>
                      </a:lnTo>
                      <a:lnTo>
                        <a:pt x="127" y="22"/>
                      </a:lnTo>
                      <a:lnTo>
                        <a:pt x="111" y="50"/>
                      </a:lnTo>
                      <a:lnTo>
                        <a:pt x="31" y="50"/>
                      </a:lnTo>
                      <a:lnTo>
                        <a:pt x="64" y="42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3" name="Freeform 232"/>
                <p:cNvSpPr>
                  <a:spLocks/>
                </p:cNvSpPr>
                <p:nvPr/>
              </p:nvSpPr>
              <p:spPr bwMode="auto">
                <a:xfrm>
                  <a:off x="3025" y="2295"/>
                  <a:ext cx="128" cy="50"/>
                </a:xfrm>
                <a:custGeom>
                  <a:avLst/>
                  <a:gdLst>
                    <a:gd name="T0" fmla="*/ 128 w 128"/>
                    <a:gd name="T1" fmla="*/ 39 h 50"/>
                    <a:gd name="T2" fmla="*/ 99 w 128"/>
                    <a:gd name="T3" fmla="*/ 50 h 50"/>
                    <a:gd name="T4" fmla="*/ 33 w 128"/>
                    <a:gd name="T5" fmla="*/ 17 h 50"/>
                    <a:gd name="T6" fmla="*/ 0 w 128"/>
                    <a:gd name="T7" fmla="*/ 28 h 50"/>
                    <a:gd name="T8" fmla="*/ 17 w 128"/>
                    <a:gd name="T9" fmla="*/ 0 h 50"/>
                    <a:gd name="T10" fmla="*/ 99 w 128"/>
                    <a:gd name="T11" fmla="*/ 0 h 50"/>
                    <a:gd name="T12" fmla="*/ 64 w 128"/>
                    <a:gd name="T13" fmla="*/ 8 h 50"/>
                    <a:gd name="T14" fmla="*/ 128 w 128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0"/>
                    <a:gd name="T26" fmla="*/ 128 w 128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0">
                      <a:moveTo>
                        <a:pt x="128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7" y="0"/>
                      </a:lnTo>
                      <a:lnTo>
                        <a:pt x="99" y="0"/>
                      </a:lnTo>
                      <a:lnTo>
                        <a:pt x="64" y="8"/>
                      </a:lnTo>
                      <a:lnTo>
                        <a:pt x="128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4" name="Freeform 233"/>
                <p:cNvSpPr>
                  <a:spLocks/>
                </p:cNvSpPr>
                <p:nvPr/>
              </p:nvSpPr>
              <p:spPr bwMode="auto">
                <a:xfrm>
                  <a:off x="3025" y="2295"/>
                  <a:ext cx="128" cy="50"/>
                </a:xfrm>
                <a:custGeom>
                  <a:avLst/>
                  <a:gdLst>
                    <a:gd name="T0" fmla="*/ 128 w 128"/>
                    <a:gd name="T1" fmla="*/ 39 h 50"/>
                    <a:gd name="T2" fmla="*/ 99 w 128"/>
                    <a:gd name="T3" fmla="*/ 50 h 50"/>
                    <a:gd name="T4" fmla="*/ 33 w 128"/>
                    <a:gd name="T5" fmla="*/ 17 h 50"/>
                    <a:gd name="T6" fmla="*/ 0 w 128"/>
                    <a:gd name="T7" fmla="*/ 28 h 50"/>
                    <a:gd name="T8" fmla="*/ 17 w 128"/>
                    <a:gd name="T9" fmla="*/ 0 h 50"/>
                    <a:gd name="T10" fmla="*/ 99 w 128"/>
                    <a:gd name="T11" fmla="*/ 0 h 50"/>
                    <a:gd name="T12" fmla="*/ 64 w 128"/>
                    <a:gd name="T13" fmla="*/ 8 h 50"/>
                    <a:gd name="T14" fmla="*/ 128 w 128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0"/>
                    <a:gd name="T26" fmla="*/ 128 w 128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0">
                      <a:moveTo>
                        <a:pt x="128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7" y="0"/>
                      </a:lnTo>
                      <a:lnTo>
                        <a:pt x="99" y="0"/>
                      </a:lnTo>
                      <a:lnTo>
                        <a:pt x="64" y="8"/>
                      </a:lnTo>
                      <a:lnTo>
                        <a:pt x="128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438" name="Group 234"/>
              <p:cNvGrpSpPr>
                <a:grpSpLocks/>
              </p:cNvGrpSpPr>
              <p:nvPr/>
            </p:nvGrpSpPr>
            <p:grpSpPr bwMode="auto">
              <a:xfrm>
                <a:off x="2893" y="2230"/>
                <a:ext cx="267" cy="118"/>
                <a:chOff x="2893" y="2230"/>
                <a:chExt cx="267" cy="118"/>
              </a:xfrm>
            </p:grpSpPr>
            <p:sp>
              <p:nvSpPr>
                <p:cNvPr id="10439" name="Freeform 235"/>
                <p:cNvSpPr>
                  <a:spLocks/>
                </p:cNvSpPr>
                <p:nvPr/>
              </p:nvSpPr>
              <p:spPr bwMode="auto">
                <a:xfrm>
                  <a:off x="3032" y="2233"/>
                  <a:ext cx="128" cy="51"/>
                </a:xfrm>
                <a:custGeom>
                  <a:avLst/>
                  <a:gdLst>
                    <a:gd name="T0" fmla="*/ 0 w 128"/>
                    <a:gd name="T1" fmla="*/ 39 h 51"/>
                    <a:gd name="T2" fmla="*/ 29 w 128"/>
                    <a:gd name="T3" fmla="*/ 51 h 51"/>
                    <a:gd name="T4" fmla="*/ 97 w 128"/>
                    <a:gd name="T5" fmla="*/ 17 h 51"/>
                    <a:gd name="T6" fmla="*/ 128 w 128"/>
                    <a:gd name="T7" fmla="*/ 28 h 51"/>
                    <a:gd name="T8" fmla="*/ 111 w 128"/>
                    <a:gd name="T9" fmla="*/ 0 h 51"/>
                    <a:gd name="T10" fmla="*/ 31 w 128"/>
                    <a:gd name="T11" fmla="*/ 0 h 51"/>
                    <a:gd name="T12" fmla="*/ 64 w 128"/>
                    <a:gd name="T13" fmla="*/ 9 h 51"/>
                    <a:gd name="T14" fmla="*/ 0 w 128"/>
                    <a:gd name="T15" fmla="*/ 39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39"/>
                      </a:moveTo>
                      <a:lnTo>
                        <a:pt x="29" y="51"/>
                      </a:lnTo>
                      <a:lnTo>
                        <a:pt x="97" y="17"/>
                      </a:lnTo>
                      <a:lnTo>
                        <a:pt x="128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0" name="Freeform 236"/>
                <p:cNvSpPr>
                  <a:spLocks/>
                </p:cNvSpPr>
                <p:nvPr/>
              </p:nvSpPr>
              <p:spPr bwMode="auto">
                <a:xfrm>
                  <a:off x="3032" y="2233"/>
                  <a:ext cx="128" cy="51"/>
                </a:xfrm>
                <a:custGeom>
                  <a:avLst/>
                  <a:gdLst>
                    <a:gd name="T0" fmla="*/ 0 w 128"/>
                    <a:gd name="T1" fmla="*/ 39 h 51"/>
                    <a:gd name="T2" fmla="*/ 29 w 128"/>
                    <a:gd name="T3" fmla="*/ 51 h 51"/>
                    <a:gd name="T4" fmla="*/ 97 w 128"/>
                    <a:gd name="T5" fmla="*/ 17 h 51"/>
                    <a:gd name="T6" fmla="*/ 128 w 128"/>
                    <a:gd name="T7" fmla="*/ 28 h 51"/>
                    <a:gd name="T8" fmla="*/ 111 w 128"/>
                    <a:gd name="T9" fmla="*/ 0 h 51"/>
                    <a:gd name="T10" fmla="*/ 31 w 128"/>
                    <a:gd name="T11" fmla="*/ 0 h 51"/>
                    <a:gd name="T12" fmla="*/ 64 w 128"/>
                    <a:gd name="T13" fmla="*/ 9 h 51"/>
                    <a:gd name="T14" fmla="*/ 0 w 128"/>
                    <a:gd name="T15" fmla="*/ 39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39"/>
                      </a:moveTo>
                      <a:lnTo>
                        <a:pt x="29" y="51"/>
                      </a:lnTo>
                      <a:lnTo>
                        <a:pt x="97" y="17"/>
                      </a:lnTo>
                      <a:lnTo>
                        <a:pt x="128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1" name="Freeform 237"/>
                <p:cNvSpPr>
                  <a:spLocks/>
                </p:cNvSpPr>
                <p:nvPr/>
              </p:nvSpPr>
              <p:spPr bwMode="auto">
                <a:xfrm>
                  <a:off x="2893" y="2292"/>
                  <a:ext cx="128" cy="53"/>
                </a:xfrm>
                <a:custGeom>
                  <a:avLst/>
                  <a:gdLst>
                    <a:gd name="T0" fmla="*/ 128 w 128"/>
                    <a:gd name="T1" fmla="*/ 11 h 53"/>
                    <a:gd name="T2" fmla="*/ 99 w 128"/>
                    <a:gd name="T3" fmla="*/ 0 h 53"/>
                    <a:gd name="T4" fmla="*/ 33 w 128"/>
                    <a:gd name="T5" fmla="*/ 34 h 53"/>
                    <a:gd name="T6" fmla="*/ 0 w 128"/>
                    <a:gd name="T7" fmla="*/ 23 h 53"/>
                    <a:gd name="T8" fmla="*/ 17 w 128"/>
                    <a:gd name="T9" fmla="*/ 53 h 53"/>
                    <a:gd name="T10" fmla="*/ 99 w 128"/>
                    <a:gd name="T11" fmla="*/ 53 h 53"/>
                    <a:gd name="T12" fmla="*/ 64 w 128"/>
                    <a:gd name="T13" fmla="*/ 42 h 53"/>
                    <a:gd name="T14" fmla="*/ 128 w 128"/>
                    <a:gd name="T15" fmla="*/ 11 h 5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3"/>
                    <a:gd name="T26" fmla="*/ 128 w 128"/>
                    <a:gd name="T27" fmla="*/ 53 h 5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3">
                      <a:moveTo>
                        <a:pt x="128" y="11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7" y="53"/>
                      </a:lnTo>
                      <a:lnTo>
                        <a:pt x="99" y="53"/>
                      </a:lnTo>
                      <a:lnTo>
                        <a:pt x="64" y="42"/>
                      </a:lnTo>
                      <a:lnTo>
                        <a:pt x="128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2" name="Freeform 238"/>
                <p:cNvSpPr>
                  <a:spLocks/>
                </p:cNvSpPr>
                <p:nvPr/>
              </p:nvSpPr>
              <p:spPr bwMode="auto">
                <a:xfrm>
                  <a:off x="2893" y="2292"/>
                  <a:ext cx="128" cy="53"/>
                </a:xfrm>
                <a:custGeom>
                  <a:avLst/>
                  <a:gdLst>
                    <a:gd name="T0" fmla="*/ 128 w 128"/>
                    <a:gd name="T1" fmla="*/ 11 h 53"/>
                    <a:gd name="T2" fmla="*/ 99 w 128"/>
                    <a:gd name="T3" fmla="*/ 0 h 53"/>
                    <a:gd name="T4" fmla="*/ 33 w 128"/>
                    <a:gd name="T5" fmla="*/ 34 h 53"/>
                    <a:gd name="T6" fmla="*/ 0 w 128"/>
                    <a:gd name="T7" fmla="*/ 23 h 53"/>
                    <a:gd name="T8" fmla="*/ 17 w 128"/>
                    <a:gd name="T9" fmla="*/ 53 h 53"/>
                    <a:gd name="T10" fmla="*/ 99 w 128"/>
                    <a:gd name="T11" fmla="*/ 53 h 53"/>
                    <a:gd name="T12" fmla="*/ 64 w 128"/>
                    <a:gd name="T13" fmla="*/ 42 h 53"/>
                    <a:gd name="T14" fmla="*/ 128 w 128"/>
                    <a:gd name="T15" fmla="*/ 11 h 5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3"/>
                    <a:gd name="T26" fmla="*/ 128 w 128"/>
                    <a:gd name="T27" fmla="*/ 53 h 5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3">
                      <a:moveTo>
                        <a:pt x="128" y="11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7" y="53"/>
                      </a:lnTo>
                      <a:lnTo>
                        <a:pt x="99" y="53"/>
                      </a:lnTo>
                      <a:lnTo>
                        <a:pt x="64" y="42"/>
                      </a:lnTo>
                      <a:lnTo>
                        <a:pt x="128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3" name="Freeform 239"/>
                <p:cNvSpPr>
                  <a:spLocks/>
                </p:cNvSpPr>
                <p:nvPr/>
              </p:nvSpPr>
              <p:spPr bwMode="auto">
                <a:xfrm>
                  <a:off x="2900" y="2230"/>
                  <a:ext cx="128" cy="51"/>
                </a:xfrm>
                <a:custGeom>
                  <a:avLst/>
                  <a:gdLst>
                    <a:gd name="T0" fmla="*/ 0 w 128"/>
                    <a:gd name="T1" fmla="*/ 12 h 51"/>
                    <a:gd name="T2" fmla="*/ 29 w 128"/>
                    <a:gd name="T3" fmla="*/ 0 h 51"/>
                    <a:gd name="T4" fmla="*/ 97 w 128"/>
                    <a:gd name="T5" fmla="*/ 31 h 51"/>
                    <a:gd name="T6" fmla="*/ 128 w 128"/>
                    <a:gd name="T7" fmla="*/ 23 h 51"/>
                    <a:gd name="T8" fmla="*/ 111 w 128"/>
                    <a:gd name="T9" fmla="*/ 51 h 51"/>
                    <a:gd name="T10" fmla="*/ 31 w 128"/>
                    <a:gd name="T11" fmla="*/ 51 h 51"/>
                    <a:gd name="T12" fmla="*/ 64 w 128"/>
                    <a:gd name="T13" fmla="*/ 42 h 51"/>
                    <a:gd name="T14" fmla="*/ 0 w 128"/>
                    <a:gd name="T15" fmla="*/ 12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12"/>
                      </a:moveTo>
                      <a:lnTo>
                        <a:pt x="29" y="0"/>
                      </a:lnTo>
                      <a:lnTo>
                        <a:pt x="97" y="31"/>
                      </a:lnTo>
                      <a:lnTo>
                        <a:pt x="128" y="23"/>
                      </a:lnTo>
                      <a:lnTo>
                        <a:pt x="111" y="51"/>
                      </a:lnTo>
                      <a:lnTo>
                        <a:pt x="31" y="51"/>
                      </a:lnTo>
                      <a:lnTo>
                        <a:pt x="64" y="4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4" name="Freeform 240"/>
                <p:cNvSpPr>
                  <a:spLocks/>
                </p:cNvSpPr>
                <p:nvPr/>
              </p:nvSpPr>
              <p:spPr bwMode="auto">
                <a:xfrm>
                  <a:off x="2900" y="2230"/>
                  <a:ext cx="128" cy="51"/>
                </a:xfrm>
                <a:custGeom>
                  <a:avLst/>
                  <a:gdLst>
                    <a:gd name="T0" fmla="*/ 0 w 128"/>
                    <a:gd name="T1" fmla="*/ 12 h 51"/>
                    <a:gd name="T2" fmla="*/ 29 w 128"/>
                    <a:gd name="T3" fmla="*/ 0 h 51"/>
                    <a:gd name="T4" fmla="*/ 97 w 128"/>
                    <a:gd name="T5" fmla="*/ 31 h 51"/>
                    <a:gd name="T6" fmla="*/ 128 w 128"/>
                    <a:gd name="T7" fmla="*/ 23 h 51"/>
                    <a:gd name="T8" fmla="*/ 111 w 128"/>
                    <a:gd name="T9" fmla="*/ 51 h 51"/>
                    <a:gd name="T10" fmla="*/ 31 w 128"/>
                    <a:gd name="T11" fmla="*/ 51 h 51"/>
                    <a:gd name="T12" fmla="*/ 64 w 128"/>
                    <a:gd name="T13" fmla="*/ 42 h 51"/>
                    <a:gd name="T14" fmla="*/ 0 w 128"/>
                    <a:gd name="T15" fmla="*/ 12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12"/>
                      </a:moveTo>
                      <a:lnTo>
                        <a:pt x="29" y="0"/>
                      </a:lnTo>
                      <a:lnTo>
                        <a:pt x="97" y="31"/>
                      </a:lnTo>
                      <a:lnTo>
                        <a:pt x="128" y="23"/>
                      </a:lnTo>
                      <a:lnTo>
                        <a:pt x="111" y="51"/>
                      </a:lnTo>
                      <a:lnTo>
                        <a:pt x="31" y="51"/>
                      </a:lnTo>
                      <a:lnTo>
                        <a:pt x="64" y="4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5" name="Freeform 241"/>
                <p:cNvSpPr>
                  <a:spLocks/>
                </p:cNvSpPr>
                <p:nvPr/>
              </p:nvSpPr>
              <p:spPr bwMode="auto">
                <a:xfrm>
                  <a:off x="3028" y="2298"/>
                  <a:ext cx="127" cy="50"/>
                </a:xfrm>
                <a:custGeom>
                  <a:avLst/>
                  <a:gdLst>
                    <a:gd name="T0" fmla="*/ 127 w 127"/>
                    <a:gd name="T1" fmla="*/ 39 h 50"/>
                    <a:gd name="T2" fmla="*/ 99 w 127"/>
                    <a:gd name="T3" fmla="*/ 50 h 50"/>
                    <a:gd name="T4" fmla="*/ 33 w 127"/>
                    <a:gd name="T5" fmla="*/ 17 h 50"/>
                    <a:gd name="T6" fmla="*/ 0 w 127"/>
                    <a:gd name="T7" fmla="*/ 28 h 50"/>
                    <a:gd name="T8" fmla="*/ 16 w 127"/>
                    <a:gd name="T9" fmla="*/ 0 h 50"/>
                    <a:gd name="T10" fmla="*/ 99 w 127"/>
                    <a:gd name="T11" fmla="*/ 0 h 50"/>
                    <a:gd name="T12" fmla="*/ 63 w 127"/>
                    <a:gd name="T13" fmla="*/ 8 h 50"/>
                    <a:gd name="T14" fmla="*/ 127 w 127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127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6" y="0"/>
                      </a:lnTo>
                      <a:lnTo>
                        <a:pt x="99" y="0"/>
                      </a:lnTo>
                      <a:lnTo>
                        <a:pt x="63" y="8"/>
                      </a:lnTo>
                      <a:lnTo>
                        <a:pt x="127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6" name="Freeform 242"/>
                <p:cNvSpPr>
                  <a:spLocks/>
                </p:cNvSpPr>
                <p:nvPr/>
              </p:nvSpPr>
              <p:spPr bwMode="auto">
                <a:xfrm>
                  <a:off x="3028" y="2298"/>
                  <a:ext cx="127" cy="50"/>
                </a:xfrm>
                <a:custGeom>
                  <a:avLst/>
                  <a:gdLst>
                    <a:gd name="T0" fmla="*/ 127 w 127"/>
                    <a:gd name="T1" fmla="*/ 39 h 50"/>
                    <a:gd name="T2" fmla="*/ 99 w 127"/>
                    <a:gd name="T3" fmla="*/ 50 h 50"/>
                    <a:gd name="T4" fmla="*/ 33 w 127"/>
                    <a:gd name="T5" fmla="*/ 17 h 50"/>
                    <a:gd name="T6" fmla="*/ 0 w 127"/>
                    <a:gd name="T7" fmla="*/ 28 h 50"/>
                    <a:gd name="T8" fmla="*/ 16 w 127"/>
                    <a:gd name="T9" fmla="*/ 0 h 50"/>
                    <a:gd name="T10" fmla="*/ 99 w 127"/>
                    <a:gd name="T11" fmla="*/ 0 h 50"/>
                    <a:gd name="T12" fmla="*/ 63 w 127"/>
                    <a:gd name="T13" fmla="*/ 8 h 50"/>
                    <a:gd name="T14" fmla="*/ 127 w 127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127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6" y="0"/>
                      </a:lnTo>
                      <a:lnTo>
                        <a:pt x="99" y="0"/>
                      </a:lnTo>
                      <a:lnTo>
                        <a:pt x="63" y="8"/>
                      </a:lnTo>
                      <a:lnTo>
                        <a:pt x="127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435" name="Line 243"/>
            <p:cNvSpPr>
              <a:spLocks noChangeShapeType="1"/>
            </p:cNvSpPr>
            <p:nvPr/>
          </p:nvSpPr>
          <p:spPr bwMode="auto">
            <a:xfrm>
              <a:off x="2832" y="2287"/>
              <a:ext cx="1" cy="112"/>
            </a:xfrm>
            <a:prstGeom prst="line">
              <a:avLst/>
            </a:prstGeom>
            <a:noFill/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6" name="Line 244"/>
            <p:cNvSpPr>
              <a:spLocks noChangeShapeType="1"/>
            </p:cNvSpPr>
            <p:nvPr/>
          </p:nvSpPr>
          <p:spPr bwMode="auto">
            <a:xfrm>
              <a:off x="3219" y="2287"/>
              <a:ext cx="1" cy="112"/>
            </a:xfrm>
            <a:prstGeom prst="line">
              <a:avLst/>
            </a:prstGeom>
            <a:noFill/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7" name="Line 245"/>
          <p:cNvSpPr>
            <a:spLocks noChangeShapeType="1"/>
          </p:cNvSpPr>
          <p:nvPr/>
        </p:nvSpPr>
        <p:spPr bwMode="auto">
          <a:xfrm>
            <a:off x="1655763" y="2486025"/>
            <a:ext cx="533400" cy="458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grpSp>
        <p:nvGrpSpPr>
          <p:cNvPr id="10248" name="Group 246"/>
          <p:cNvGrpSpPr>
            <a:grpSpLocks/>
          </p:cNvGrpSpPr>
          <p:nvPr/>
        </p:nvGrpSpPr>
        <p:grpSpPr bwMode="auto">
          <a:xfrm>
            <a:off x="561975" y="3406775"/>
            <a:ext cx="265113" cy="141288"/>
            <a:chOff x="2832" y="2209"/>
            <a:chExt cx="388" cy="239"/>
          </a:xfrm>
        </p:grpSpPr>
        <p:sp>
          <p:nvSpPr>
            <p:cNvPr id="10405" name="Oval 247"/>
            <p:cNvSpPr>
              <a:spLocks noChangeArrowheads="1"/>
            </p:cNvSpPr>
            <p:nvPr/>
          </p:nvSpPr>
          <p:spPr bwMode="auto">
            <a:xfrm>
              <a:off x="2833" y="2321"/>
              <a:ext cx="387" cy="127"/>
            </a:xfrm>
            <a:prstGeom prst="ellipse">
              <a:avLst/>
            </a:prstGeom>
            <a:solidFill>
              <a:srgbClr val="0078AA"/>
            </a:solidFill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6" name="Rectangle 248"/>
            <p:cNvSpPr>
              <a:spLocks noChangeArrowheads="1"/>
            </p:cNvSpPr>
            <p:nvPr/>
          </p:nvSpPr>
          <p:spPr bwMode="auto">
            <a:xfrm>
              <a:off x="2832" y="2289"/>
              <a:ext cx="387" cy="112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7" name="Rectangle 249"/>
            <p:cNvSpPr>
              <a:spLocks noChangeArrowheads="1"/>
            </p:cNvSpPr>
            <p:nvPr/>
          </p:nvSpPr>
          <p:spPr bwMode="auto">
            <a:xfrm>
              <a:off x="2832" y="2289"/>
              <a:ext cx="387" cy="112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8" name="Oval 250"/>
            <p:cNvSpPr>
              <a:spLocks noChangeArrowheads="1"/>
            </p:cNvSpPr>
            <p:nvPr/>
          </p:nvSpPr>
          <p:spPr bwMode="auto">
            <a:xfrm>
              <a:off x="2833" y="2209"/>
              <a:ext cx="387" cy="158"/>
            </a:xfrm>
            <a:prstGeom prst="ellipse">
              <a:avLst/>
            </a:prstGeom>
            <a:solidFill>
              <a:srgbClr val="00B4FF"/>
            </a:solidFill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09" name="Group 251"/>
            <p:cNvGrpSpPr>
              <a:grpSpLocks/>
            </p:cNvGrpSpPr>
            <p:nvPr/>
          </p:nvGrpSpPr>
          <p:grpSpPr bwMode="auto">
            <a:xfrm>
              <a:off x="2891" y="2228"/>
              <a:ext cx="269" cy="120"/>
              <a:chOff x="2891" y="2228"/>
              <a:chExt cx="269" cy="120"/>
            </a:xfrm>
          </p:grpSpPr>
          <p:grpSp>
            <p:nvGrpSpPr>
              <p:cNvPr id="10412" name="Group 252"/>
              <p:cNvGrpSpPr>
                <a:grpSpLocks/>
              </p:cNvGrpSpPr>
              <p:nvPr/>
            </p:nvGrpSpPr>
            <p:grpSpPr bwMode="auto">
              <a:xfrm>
                <a:off x="2891" y="2228"/>
                <a:ext cx="266" cy="117"/>
                <a:chOff x="2891" y="2228"/>
                <a:chExt cx="266" cy="117"/>
              </a:xfrm>
            </p:grpSpPr>
            <p:sp>
              <p:nvSpPr>
                <p:cNvPr id="10422" name="Freeform 253"/>
                <p:cNvSpPr>
                  <a:spLocks/>
                </p:cNvSpPr>
                <p:nvPr/>
              </p:nvSpPr>
              <p:spPr bwMode="auto">
                <a:xfrm>
                  <a:off x="3030" y="2230"/>
                  <a:ext cx="127" cy="51"/>
                </a:xfrm>
                <a:custGeom>
                  <a:avLst/>
                  <a:gdLst>
                    <a:gd name="T0" fmla="*/ 0 w 127"/>
                    <a:gd name="T1" fmla="*/ 40 h 51"/>
                    <a:gd name="T2" fmla="*/ 28 w 127"/>
                    <a:gd name="T3" fmla="*/ 51 h 51"/>
                    <a:gd name="T4" fmla="*/ 97 w 127"/>
                    <a:gd name="T5" fmla="*/ 17 h 51"/>
                    <a:gd name="T6" fmla="*/ 127 w 127"/>
                    <a:gd name="T7" fmla="*/ 28 h 51"/>
                    <a:gd name="T8" fmla="*/ 111 w 127"/>
                    <a:gd name="T9" fmla="*/ 0 h 51"/>
                    <a:gd name="T10" fmla="*/ 31 w 127"/>
                    <a:gd name="T11" fmla="*/ 0 h 51"/>
                    <a:gd name="T12" fmla="*/ 64 w 127"/>
                    <a:gd name="T13" fmla="*/ 9 h 51"/>
                    <a:gd name="T14" fmla="*/ 0 w 127"/>
                    <a:gd name="T15" fmla="*/ 40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1"/>
                    <a:gd name="T26" fmla="*/ 127 w 127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1">
                      <a:moveTo>
                        <a:pt x="0" y="40"/>
                      </a:moveTo>
                      <a:lnTo>
                        <a:pt x="28" y="51"/>
                      </a:lnTo>
                      <a:lnTo>
                        <a:pt x="97" y="17"/>
                      </a:lnTo>
                      <a:lnTo>
                        <a:pt x="127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3" name="Freeform 254"/>
                <p:cNvSpPr>
                  <a:spLocks/>
                </p:cNvSpPr>
                <p:nvPr/>
              </p:nvSpPr>
              <p:spPr bwMode="auto">
                <a:xfrm>
                  <a:off x="3030" y="2230"/>
                  <a:ext cx="127" cy="51"/>
                </a:xfrm>
                <a:custGeom>
                  <a:avLst/>
                  <a:gdLst>
                    <a:gd name="T0" fmla="*/ 0 w 127"/>
                    <a:gd name="T1" fmla="*/ 40 h 51"/>
                    <a:gd name="T2" fmla="*/ 28 w 127"/>
                    <a:gd name="T3" fmla="*/ 51 h 51"/>
                    <a:gd name="T4" fmla="*/ 97 w 127"/>
                    <a:gd name="T5" fmla="*/ 17 h 51"/>
                    <a:gd name="T6" fmla="*/ 127 w 127"/>
                    <a:gd name="T7" fmla="*/ 28 h 51"/>
                    <a:gd name="T8" fmla="*/ 111 w 127"/>
                    <a:gd name="T9" fmla="*/ 0 h 51"/>
                    <a:gd name="T10" fmla="*/ 31 w 127"/>
                    <a:gd name="T11" fmla="*/ 0 h 51"/>
                    <a:gd name="T12" fmla="*/ 64 w 127"/>
                    <a:gd name="T13" fmla="*/ 9 h 51"/>
                    <a:gd name="T14" fmla="*/ 0 w 127"/>
                    <a:gd name="T15" fmla="*/ 40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1"/>
                    <a:gd name="T26" fmla="*/ 127 w 127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1">
                      <a:moveTo>
                        <a:pt x="0" y="40"/>
                      </a:moveTo>
                      <a:lnTo>
                        <a:pt x="28" y="51"/>
                      </a:lnTo>
                      <a:lnTo>
                        <a:pt x="97" y="17"/>
                      </a:lnTo>
                      <a:lnTo>
                        <a:pt x="127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4" name="Freeform 255"/>
                <p:cNvSpPr>
                  <a:spLocks/>
                </p:cNvSpPr>
                <p:nvPr/>
              </p:nvSpPr>
              <p:spPr bwMode="auto">
                <a:xfrm>
                  <a:off x="2891" y="2289"/>
                  <a:ext cx="127" cy="54"/>
                </a:xfrm>
                <a:custGeom>
                  <a:avLst/>
                  <a:gdLst>
                    <a:gd name="T0" fmla="*/ 127 w 127"/>
                    <a:gd name="T1" fmla="*/ 12 h 54"/>
                    <a:gd name="T2" fmla="*/ 99 w 127"/>
                    <a:gd name="T3" fmla="*/ 0 h 54"/>
                    <a:gd name="T4" fmla="*/ 33 w 127"/>
                    <a:gd name="T5" fmla="*/ 34 h 54"/>
                    <a:gd name="T6" fmla="*/ 0 w 127"/>
                    <a:gd name="T7" fmla="*/ 23 h 54"/>
                    <a:gd name="T8" fmla="*/ 16 w 127"/>
                    <a:gd name="T9" fmla="*/ 54 h 54"/>
                    <a:gd name="T10" fmla="*/ 99 w 127"/>
                    <a:gd name="T11" fmla="*/ 54 h 54"/>
                    <a:gd name="T12" fmla="*/ 64 w 127"/>
                    <a:gd name="T13" fmla="*/ 42 h 54"/>
                    <a:gd name="T14" fmla="*/ 127 w 127"/>
                    <a:gd name="T15" fmla="*/ 12 h 5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4"/>
                    <a:gd name="T26" fmla="*/ 127 w 127"/>
                    <a:gd name="T27" fmla="*/ 54 h 5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4">
                      <a:moveTo>
                        <a:pt x="127" y="12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6" y="54"/>
                      </a:lnTo>
                      <a:lnTo>
                        <a:pt x="99" y="54"/>
                      </a:lnTo>
                      <a:lnTo>
                        <a:pt x="64" y="42"/>
                      </a:lnTo>
                      <a:lnTo>
                        <a:pt x="127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5" name="Freeform 256"/>
                <p:cNvSpPr>
                  <a:spLocks/>
                </p:cNvSpPr>
                <p:nvPr/>
              </p:nvSpPr>
              <p:spPr bwMode="auto">
                <a:xfrm>
                  <a:off x="2891" y="2289"/>
                  <a:ext cx="127" cy="54"/>
                </a:xfrm>
                <a:custGeom>
                  <a:avLst/>
                  <a:gdLst>
                    <a:gd name="T0" fmla="*/ 127 w 127"/>
                    <a:gd name="T1" fmla="*/ 12 h 54"/>
                    <a:gd name="T2" fmla="*/ 99 w 127"/>
                    <a:gd name="T3" fmla="*/ 0 h 54"/>
                    <a:gd name="T4" fmla="*/ 33 w 127"/>
                    <a:gd name="T5" fmla="*/ 34 h 54"/>
                    <a:gd name="T6" fmla="*/ 0 w 127"/>
                    <a:gd name="T7" fmla="*/ 23 h 54"/>
                    <a:gd name="T8" fmla="*/ 16 w 127"/>
                    <a:gd name="T9" fmla="*/ 54 h 54"/>
                    <a:gd name="T10" fmla="*/ 99 w 127"/>
                    <a:gd name="T11" fmla="*/ 54 h 54"/>
                    <a:gd name="T12" fmla="*/ 64 w 127"/>
                    <a:gd name="T13" fmla="*/ 42 h 54"/>
                    <a:gd name="T14" fmla="*/ 127 w 127"/>
                    <a:gd name="T15" fmla="*/ 12 h 5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4"/>
                    <a:gd name="T26" fmla="*/ 127 w 127"/>
                    <a:gd name="T27" fmla="*/ 54 h 5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4">
                      <a:moveTo>
                        <a:pt x="127" y="12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6" y="54"/>
                      </a:lnTo>
                      <a:lnTo>
                        <a:pt x="99" y="54"/>
                      </a:lnTo>
                      <a:lnTo>
                        <a:pt x="64" y="42"/>
                      </a:lnTo>
                      <a:lnTo>
                        <a:pt x="127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6" name="Freeform 257"/>
                <p:cNvSpPr>
                  <a:spLocks/>
                </p:cNvSpPr>
                <p:nvPr/>
              </p:nvSpPr>
              <p:spPr bwMode="auto">
                <a:xfrm>
                  <a:off x="2898" y="2228"/>
                  <a:ext cx="127" cy="50"/>
                </a:xfrm>
                <a:custGeom>
                  <a:avLst/>
                  <a:gdLst>
                    <a:gd name="T0" fmla="*/ 0 w 127"/>
                    <a:gd name="T1" fmla="*/ 11 h 50"/>
                    <a:gd name="T2" fmla="*/ 28 w 127"/>
                    <a:gd name="T3" fmla="*/ 0 h 50"/>
                    <a:gd name="T4" fmla="*/ 97 w 127"/>
                    <a:gd name="T5" fmla="*/ 30 h 50"/>
                    <a:gd name="T6" fmla="*/ 127 w 127"/>
                    <a:gd name="T7" fmla="*/ 22 h 50"/>
                    <a:gd name="T8" fmla="*/ 111 w 127"/>
                    <a:gd name="T9" fmla="*/ 50 h 50"/>
                    <a:gd name="T10" fmla="*/ 31 w 127"/>
                    <a:gd name="T11" fmla="*/ 50 h 50"/>
                    <a:gd name="T12" fmla="*/ 64 w 127"/>
                    <a:gd name="T13" fmla="*/ 42 h 50"/>
                    <a:gd name="T14" fmla="*/ 0 w 127"/>
                    <a:gd name="T15" fmla="*/ 11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0" y="11"/>
                      </a:moveTo>
                      <a:lnTo>
                        <a:pt x="28" y="0"/>
                      </a:lnTo>
                      <a:lnTo>
                        <a:pt x="97" y="30"/>
                      </a:lnTo>
                      <a:lnTo>
                        <a:pt x="127" y="22"/>
                      </a:lnTo>
                      <a:lnTo>
                        <a:pt x="111" y="50"/>
                      </a:lnTo>
                      <a:lnTo>
                        <a:pt x="31" y="50"/>
                      </a:lnTo>
                      <a:lnTo>
                        <a:pt x="64" y="42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7" name="Freeform 258"/>
                <p:cNvSpPr>
                  <a:spLocks/>
                </p:cNvSpPr>
                <p:nvPr/>
              </p:nvSpPr>
              <p:spPr bwMode="auto">
                <a:xfrm>
                  <a:off x="2898" y="2228"/>
                  <a:ext cx="127" cy="50"/>
                </a:xfrm>
                <a:custGeom>
                  <a:avLst/>
                  <a:gdLst>
                    <a:gd name="T0" fmla="*/ 0 w 127"/>
                    <a:gd name="T1" fmla="*/ 11 h 50"/>
                    <a:gd name="T2" fmla="*/ 28 w 127"/>
                    <a:gd name="T3" fmla="*/ 0 h 50"/>
                    <a:gd name="T4" fmla="*/ 97 w 127"/>
                    <a:gd name="T5" fmla="*/ 30 h 50"/>
                    <a:gd name="T6" fmla="*/ 127 w 127"/>
                    <a:gd name="T7" fmla="*/ 22 h 50"/>
                    <a:gd name="T8" fmla="*/ 111 w 127"/>
                    <a:gd name="T9" fmla="*/ 50 h 50"/>
                    <a:gd name="T10" fmla="*/ 31 w 127"/>
                    <a:gd name="T11" fmla="*/ 50 h 50"/>
                    <a:gd name="T12" fmla="*/ 64 w 127"/>
                    <a:gd name="T13" fmla="*/ 42 h 50"/>
                    <a:gd name="T14" fmla="*/ 0 w 127"/>
                    <a:gd name="T15" fmla="*/ 11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0" y="11"/>
                      </a:moveTo>
                      <a:lnTo>
                        <a:pt x="28" y="0"/>
                      </a:lnTo>
                      <a:lnTo>
                        <a:pt x="97" y="30"/>
                      </a:lnTo>
                      <a:lnTo>
                        <a:pt x="127" y="22"/>
                      </a:lnTo>
                      <a:lnTo>
                        <a:pt x="111" y="50"/>
                      </a:lnTo>
                      <a:lnTo>
                        <a:pt x="31" y="50"/>
                      </a:lnTo>
                      <a:lnTo>
                        <a:pt x="64" y="42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8" name="Freeform 259"/>
                <p:cNvSpPr>
                  <a:spLocks/>
                </p:cNvSpPr>
                <p:nvPr/>
              </p:nvSpPr>
              <p:spPr bwMode="auto">
                <a:xfrm>
                  <a:off x="3025" y="2295"/>
                  <a:ext cx="128" cy="50"/>
                </a:xfrm>
                <a:custGeom>
                  <a:avLst/>
                  <a:gdLst>
                    <a:gd name="T0" fmla="*/ 128 w 128"/>
                    <a:gd name="T1" fmla="*/ 39 h 50"/>
                    <a:gd name="T2" fmla="*/ 99 w 128"/>
                    <a:gd name="T3" fmla="*/ 50 h 50"/>
                    <a:gd name="T4" fmla="*/ 33 w 128"/>
                    <a:gd name="T5" fmla="*/ 17 h 50"/>
                    <a:gd name="T6" fmla="*/ 0 w 128"/>
                    <a:gd name="T7" fmla="*/ 28 h 50"/>
                    <a:gd name="T8" fmla="*/ 17 w 128"/>
                    <a:gd name="T9" fmla="*/ 0 h 50"/>
                    <a:gd name="T10" fmla="*/ 99 w 128"/>
                    <a:gd name="T11" fmla="*/ 0 h 50"/>
                    <a:gd name="T12" fmla="*/ 64 w 128"/>
                    <a:gd name="T13" fmla="*/ 8 h 50"/>
                    <a:gd name="T14" fmla="*/ 128 w 128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0"/>
                    <a:gd name="T26" fmla="*/ 128 w 128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0">
                      <a:moveTo>
                        <a:pt x="128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7" y="0"/>
                      </a:lnTo>
                      <a:lnTo>
                        <a:pt x="99" y="0"/>
                      </a:lnTo>
                      <a:lnTo>
                        <a:pt x="64" y="8"/>
                      </a:lnTo>
                      <a:lnTo>
                        <a:pt x="128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9" name="Freeform 260"/>
                <p:cNvSpPr>
                  <a:spLocks/>
                </p:cNvSpPr>
                <p:nvPr/>
              </p:nvSpPr>
              <p:spPr bwMode="auto">
                <a:xfrm>
                  <a:off x="3025" y="2295"/>
                  <a:ext cx="128" cy="50"/>
                </a:xfrm>
                <a:custGeom>
                  <a:avLst/>
                  <a:gdLst>
                    <a:gd name="T0" fmla="*/ 128 w 128"/>
                    <a:gd name="T1" fmla="*/ 39 h 50"/>
                    <a:gd name="T2" fmla="*/ 99 w 128"/>
                    <a:gd name="T3" fmla="*/ 50 h 50"/>
                    <a:gd name="T4" fmla="*/ 33 w 128"/>
                    <a:gd name="T5" fmla="*/ 17 h 50"/>
                    <a:gd name="T6" fmla="*/ 0 w 128"/>
                    <a:gd name="T7" fmla="*/ 28 h 50"/>
                    <a:gd name="T8" fmla="*/ 17 w 128"/>
                    <a:gd name="T9" fmla="*/ 0 h 50"/>
                    <a:gd name="T10" fmla="*/ 99 w 128"/>
                    <a:gd name="T11" fmla="*/ 0 h 50"/>
                    <a:gd name="T12" fmla="*/ 64 w 128"/>
                    <a:gd name="T13" fmla="*/ 8 h 50"/>
                    <a:gd name="T14" fmla="*/ 128 w 128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0"/>
                    <a:gd name="T26" fmla="*/ 128 w 128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0">
                      <a:moveTo>
                        <a:pt x="128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7" y="0"/>
                      </a:lnTo>
                      <a:lnTo>
                        <a:pt x="99" y="0"/>
                      </a:lnTo>
                      <a:lnTo>
                        <a:pt x="64" y="8"/>
                      </a:lnTo>
                      <a:lnTo>
                        <a:pt x="128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413" name="Group 261"/>
              <p:cNvGrpSpPr>
                <a:grpSpLocks/>
              </p:cNvGrpSpPr>
              <p:nvPr/>
            </p:nvGrpSpPr>
            <p:grpSpPr bwMode="auto">
              <a:xfrm>
                <a:off x="2893" y="2230"/>
                <a:ext cx="267" cy="118"/>
                <a:chOff x="2893" y="2230"/>
                <a:chExt cx="267" cy="118"/>
              </a:xfrm>
            </p:grpSpPr>
            <p:sp>
              <p:nvSpPr>
                <p:cNvPr id="10414" name="Freeform 262"/>
                <p:cNvSpPr>
                  <a:spLocks/>
                </p:cNvSpPr>
                <p:nvPr/>
              </p:nvSpPr>
              <p:spPr bwMode="auto">
                <a:xfrm>
                  <a:off x="3032" y="2233"/>
                  <a:ext cx="128" cy="51"/>
                </a:xfrm>
                <a:custGeom>
                  <a:avLst/>
                  <a:gdLst>
                    <a:gd name="T0" fmla="*/ 0 w 128"/>
                    <a:gd name="T1" fmla="*/ 39 h 51"/>
                    <a:gd name="T2" fmla="*/ 29 w 128"/>
                    <a:gd name="T3" fmla="*/ 51 h 51"/>
                    <a:gd name="T4" fmla="*/ 97 w 128"/>
                    <a:gd name="T5" fmla="*/ 17 h 51"/>
                    <a:gd name="T6" fmla="*/ 128 w 128"/>
                    <a:gd name="T7" fmla="*/ 28 h 51"/>
                    <a:gd name="T8" fmla="*/ 111 w 128"/>
                    <a:gd name="T9" fmla="*/ 0 h 51"/>
                    <a:gd name="T10" fmla="*/ 31 w 128"/>
                    <a:gd name="T11" fmla="*/ 0 h 51"/>
                    <a:gd name="T12" fmla="*/ 64 w 128"/>
                    <a:gd name="T13" fmla="*/ 9 h 51"/>
                    <a:gd name="T14" fmla="*/ 0 w 128"/>
                    <a:gd name="T15" fmla="*/ 39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39"/>
                      </a:moveTo>
                      <a:lnTo>
                        <a:pt x="29" y="51"/>
                      </a:lnTo>
                      <a:lnTo>
                        <a:pt x="97" y="17"/>
                      </a:lnTo>
                      <a:lnTo>
                        <a:pt x="128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15" name="Freeform 263"/>
                <p:cNvSpPr>
                  <a:spLocks/>
                </p:cNvSpPr>
                <p:nvPr/>
              </p:nvSpPr>
              <p:spPr bwMode="auto">
                <a:xfrm>
                  <a:off x="3032" y="2233"/>
                  <a:ext cx="128" cy="51"/>
                </a:xfrm>
                <a:custGeom>
                  <a:avLst/>
                  <a:gdLst>
                    <a:gd name="T0" fmla="*/ 0 w 128"/>
                    <a:gd name="T1" fmla="*/ 39 h 51"/>
                    <a:gd name="T2" fmla="*/ 29 w 128"/>
                    <a:gd name="T3" fmla="*/ 51 h 51"/>
                    <a:gd name="T4" fmla="*/ 97 w 128"/>
                    <a:gd name="T5" fmla="*/ 17 h 51"/>
                    <a:gd name="T6" fmla="*/ 128 w 128"/>
                    <a:gd name="T7" fmla="*/ 28 h 51"/>
                    <a:gd name="T8" fmla="*/ 111 w 128"/>
                    <a:gd name="T9" fmla="*/ 0 h 51"/>
                    <a:gd name="T10" fmla="*/ 31 w 128"/>
                    <a:gd name="T11" fmla="*/ 0 h 51"/>
                    <a:gd name="T12" fmla="*/ 64 w 128"/>
                    <a:gd name="T13" fmla="*/ 9 h 51"/>
                    <a:gd name="T14" fmla="*/ 0 w 128"/>
                    <a:gd name="T15" fmla="*/ 39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39"/>
                      </a:moveTo>
                      <a:lnTo>
                        <a:pt x="29" y="51"/>
                      </a:lnTo>
                      <a:lnTo>
                        <a:pt x="97" y="17"/>
                      </a:lnTo>
                      <a:lnTo>
                        <a:pt x="128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16" name="Freeform 264"/>
                <p:cNvSpPr>
                  <a:spLocks/>
                </p:cNvSpPr>
                <p:nvPr/>
              </p:nvSpPr>
              <p:spPr bwMode="auto">
                <a:xfrm>
                  <a:off x="2893" y="2292"/>
                  <a:ext cx="128" cy="53"/>
                </a:xfrm>
                <a:custGeom>
                  <a:avLst/>
                  <a:gdLst>
                    <a:gd name="T0" fmla="*/ 128 w 128"/>
                    <a:gd name="T1" fmla="*/ 11 h 53"/>
                    <a:gd name="T2" fmla="*/ 99 w 128"/>
                    <a:gd name="T3" fmla="*/ 0 h 53"/>
                    <a:gd name="T4" fmla="*/ 33 w 128"/>
                    <a:gd name="T5" fmla="*/ 34 h 53"/>
                    <a:gd name="T6" fmla="*/ 0 w 128"/>
                    <a:gd name="T7" fmla="*/ 23 h 53"/>
                    <a:gd name="T8" fmla="*/ 17 w 128"/>
                    <a:gd name="T9" fmla="*/ 53 h 53"/>
                    <a:gd name="T10" fmla="*/ 99 w 128"/>
                    <a:gd name="T11" fmla="*/ 53 h 53"/>
                    <a:gd name="T12" fmla="*/ 64 w 128"/>
                    <a:gd name="T13" fmla="*/ 42 h 53"/>
                    <a:gd name="T14" fmla="*/ 128 w 128"/>
                    <a:gd name="T15" fmla="*/ 11 h 5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3"/>
                    <a:gd name="T26" fmla="*/ 128 w 128"/>
                    <a:gd name="T27" fmla="*/ 53 h 5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3">
                      <a:moveTo>
                        <a:pt x="128" y="11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7" y="53"/>
                      </a:lnTo>
                      <a:lnTo>
                        <a:pt x="99" y="53"/>
                      </a:lnTo>
                      <a:lnTo>
                        <a:pt x="64" y="42"/>
                      </a:lnTo>
                      <a:lnTo>
                        <a:pt x="128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17" name="Freeform 265"/>
                <p:cNvSpPr>
                  <a:spLocks/>
                </p:cNvSpPr>
                <p:nvPr/>
              </p:nvSpPr>
              <p:spPr bwMode="auto">
                <a:xfrm>
                  <a:off x="2893" y="2292"/>
                  <a:ext cx="128" cy="53"/>
                </a:xfrm>
                <a:custGeom>
                  <a:avLst/>
                  <a:gdLst>
                    <a:gd name="T0" fmla="*/ 128 w 128"/>
                    <a:gd name="T1" fmla="*/ 11 h 53"/>
                    <a:gd name="T2" fmla="*/ 99 w 128"/>
                    <a:gd name="T3" fmla="*/ 0 h 53"/>
                    <a:gd name="T4" fmla="*/ 33 w 128"/>
                    <a:gd name="T5" fmla="*/ 34 h 53"/>
                    <a:gd name="T6" fmla="*/ 0 w 128"/>
                    <a:gd name="T7" fmla="*/ 23 h 53"/>
                    <a:gd name="T8" fmla="*/ 17 w 128"/>
                    <a:gd name="T9" fmla="*/ 53 h 53"/>
                    <a:gd name="T10" fmla="*/ 99 w 128"/>
                    <a:gd name="T11" fmla="*/ 53 h 53"/>
                    <a:gd name="T12" fmla="*/ 64 w 128"/>
                    <a:gd name="T13" fmla="*/ 42 h 53"/>
                    <a:gd name="T14" fmla="*/ 128 w 128"/>
                    <a:gd name="T15" fmla="*/ 11 h 5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3"/>
                    <a:gd name="T26" fmla="*/ 128 w 128"/>
                    <a:gd name="T27" fmla="*/ 53 h 5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3">
                      <a:moveTo>
                        <a:pt x="128" y="11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7" y="53"/>
                      </a:lnTo>
                      <a:lnTo>
                        <a:pt x="99" y="53"/>
                      </a:lnTo>
                      <a:lnTo>
                        <a:pt x="64" y="42"/>
                      </a:lnTo>
                      <a:lnTo>
                        <a:pt x="128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18" name="Freeform 266"/>
                <p:cNvSpPr>
                  <a:spLocks/>
                </p:cNvSpPr>
                <p:nvPr/>
              </p:nvSpPr>
              <p:spPr bwMode="auto">
                <a:xfrm>
                  <a:off x="2900" y="2230"/>
                  <a:ext cx="128" cy="51"/>
                </a:xfrm>
                <a:custGeom>
                  <a:avLst/>
                  <a:gdLst>
                    <a:gd name="T0" fmla="*/ 0 w 128"/>
                    <a:gd name="T1" fmla="*/ 12 h 51"/>
                    <a:gd name="T2" fmla="*/ 29 w 128"/>
                    <a:gd name="T3" fmla="*/ 0 h 51"/>
                    <a:gd name="T4" fmla="*/ 97 w 128"/>
                    <a:gd name="T5" fmla="*/ 31 h 51"/>
                    <a:gd name="T6" fmla="*/ 128 w 128"/>
                    <a:gd name="T7" fmla="*/ 23 h 51"/>
                    <a:gd name="T8" fmla="*/ 111 w 128"/>
                    <a:gd name="T9" fmla="*/ 51 h 51"/>
                    <a:gd name="T10" fmla="*/ 31 w 128"/>
                    <a:gd name="T11" fmla="*/ 51 h 51"/>
                    <a:gd name="T12" fmla="*/ 64 w 128"/>
                    <a:gd name="T13" fmla="*/ 42 h 51"/>
                    <a:gd name="T14" fmla="*/ 0 w 128"/>
                    <a:gd name="T15" fmla="*/ 12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12"/>
                      </a:moveTo>
                      <a:lnTo>
                        <a:pt x="29" y="0"/>
                      </a:lnTo>
                      <a:lnTo>
                        <a:pt x="97" y="31"/>
                      </a:lnTo>
                      <a:lnTo>
                        <a:pt x="128" y="23"/>
                      </a:lnTo>
                      <a:lnTo>
                        <a:pt x="111" y="51"/>
                      </a:lnTo>
                      <a:lnTo>
                        <a:pt x="31" y="51"/>
                      </a:lnTo>
                      <a:lnTo>
                        <a:pt x="64" y="4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19" name="Freeform 267"/>
                <p:cNvSpPr>
                  <a:spLocks/>
                </p:cNvSpPr>
                <p:nvPr/>
              </p:nvSpPr>
              <p:spPr bwMode="auto">
                <a:xfrm>
                  <a:off x="2900" y="2230"/>
                  <a:ext cx="128" cy="51"/>
                </a:xfrm>
                <a:custGeom>
                  <a:avLst/>
                  <a:gdLst>
                    <a:gd name="T0" fmla="*/ 0 w 128"/>
                    <a:gd name="T1" fmla="*/ 12 h 51"/>
                    <a:gd name="T2" fmla="*/ 29 w 128"/>
                    <a:gd name="T3" fmla="*/ 0 h 51"/>
                    <a:gd name="T4" fmla="*/ 97 w 128"/>
                    <a:gd name="T5" fmla="*/ 31 h 51"/>
                    <a:gd name="T6" fmla="*/ 128 w 128"/>
                    <a:gd name="T7" fmla="*/ 23 h 51"/>
                    <a:gd name="T8" fmla="*/ 111 w 128"/>
                    <a:gd name="T9" fmla="*/ 51 h 51"/>
                    <a:gd name="T10" fmla="*/ 31 w 128"/>
                    <a:gd name="T11" fmla="*/ 51 h 51"/>
                    <a:gd name="T12" fmla="*/ 64 w 128"/>
                    <a:gd name="T13" fmla="*/ 42 h 51"/>
                    <a:gd name="T14" fmla="*/ 0 w 128"/>
                    <a:gd name="T15" fmla="*/ 12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12"/>
                      </a:moveTo>
                      <a:lnTo>
                        <a:pt x="29" y="0"/>
                      </a:lnTo>
                      <a:lnTo>
                        <a:pt x="97" y="31"/>
                      </a:lnTo>
                      <a:lnTo>
                        <a:pt x="128" y="23"/>
                      </a:lnTo>
                      <a:lnTo>
                        <a:pt x="111" y="51"/>
                      </a:lnTo>
                      <a:lnTo>
                        <a:pt x="31" y="51"/>
                      </a:lnTo>
                      <a:lnTo>
                        <a:pt x="64" y="4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0" name="Freeform 268"/>
                <p:cNvSpPr>
                  <a:spLocks/>
                </p:cNvSpPr>
                <p:nvPr/>
              </p:nvSpPr>
              <p:spPr bwMode="auto">
                <a:xfrm>
                  <a:off x="3028" y="2298"/>
                  <a:ext cx="127" cy="50"/>
                </a:xfrm>
                <a:custGeom>
                  <a:avLst/>
                  <a:gdLst>
                    <a:gd name="T0" fmla="*/ 127 w 127"/>
                    <a:gd name="T1" fmla="*/ 39 h 50"/>
                    <a:gd name="T2" fmla="*/ 99 w 127"/>
                    <a:gd name="T3" fmla="*/ 50 h 50"/>
                    <a:gd name="T4" fmla="*/ 33 w 127"/>
                    <a:gd name="T5" fmla="*/ 17 h 50"/>
                    <a:gd name="T6" fmla="*/ 0 w 127"/>
                    <a:gd name="T7" fmla="*/ 28 h 50"/>
                    <a:gd name="T8" fmla="*/ 16 w 127"/>
                    <a:gd name="T9" fmla="*/ 0 h 50"/>
                    <a:gd name="T10" fmla="*/ 99 w 127"/>
                    <a:gd name="T11" fmla="*/ 0 h 50"/>
                    <a:gd name="T12" fmla="*/ 63 w 127"/>
                    <a:gd name="T13" fmla="*/ 8 h 50"/>
                    <a:gd name="T14" fmla="*/ 127 w 127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127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6" y="0"/>
                      </a:lnTo>
                      <a:lnTo>
                        <a:pt x="99" y="0"/>
                      </a:lnTo>
                      <a:lnTo>
                        <a:pt x="63" y="8"/>
                      </a:lnTo>
                      <a:lnTo>
                        <a:pt x="127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1" name="Freeform 269"/>
                <p:cNvSpPr>
                  <a:spLocks/>
                </p:cNvSpPr>
                <p:nvPr/>
              </p:nvSpPr>
              <p:spPr bwMode="auto">
                <a:xfrm>
                  <a:off x="3028" y="2298"/>
                  <a:ext cx="127" cy="50"/>
                </a:xfrm>
                <a:custGeom>
                  <a:avLst/>
                  <a:gdLst>
                    <a:gd name="T0" fmla="*/ 127 w 127"/>
                    <a:gd name="T1" fmla="*/ 39 h 50"/>
                    <a:gd name="T2" fmla="*/ 99 w 127"/>
                    <a:gd name="T3" fmla="*/ 50 h 50"/>
                    <a:gd name="T4" fmla="*/ 33 w 127"/>
                    <a:gd name="T5" fmla="*/ 17 h 50"/>
                    <a:gd name="T6" fmla="*/ 0 w 127"/>
                    <a:gd name="T7" fmla="*/ 28 h 50"/>
                    <a:gd name="T8" fmla="*/ 16 w 127"/>
                    <a:gd name="T9" fmla="*/ 0 h 50"/>
                    <a:gd name="T10" fmla="*/ 99 w 127"/>
                    <a:gd name="T11" fmla="*/ 0 h 50"/>
                    <a:gd name="T12" fmla="*/ 63 w 127"/>
                    <a:gd name="T13" fmla="*/ 8 h 50"/>
                    <a:gd name="T14" fmla="*/ 127 w 127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127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6" y="0"/>
                      </a:lnTo>
                      <a:lnTo>
                        <a:pt x="99" y="0"/>
                      </a:lnTo>
                      <a:lnTo>
                        <a:pt x="63" y="8"/>
                      </a:lnTo>
                      <a:lnTo>
                        <a:pt x="127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410" name="Line 270"/>
            <p:cNvSpPr>
              <a:spLocks noChangeShapeType="1"/>
            </p:cNvSpPr>
            <p:nvPr/>
          </p:nvSpPr>
          <p:spPr bwMode="auto">
            <a:xfrm>
              <a:off x="2832" y="2287"/>
              <a:ext cx="1" cy="112"/>
            </a:xfrm>
            <a:prstGeom prst="line">
              <a:avLst/>
            </a:prstGeom>
            <a:noFill/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1" name="Line 271"/>
            <p:cNvSpPr>
              <a:spLocks noChangeShapeType="1"/>
            </p:cNvSpPr>
            <p:nvPr/>
          </p:nvSpPr>
          <p:spPr bwMode="auto">
            <a:xfrm>
              <a:off x="3219" y="2287"/>
              <a:ext cx="1" cy="112"/>
            </a:xfrm>
            <a:prstGeom prst="line">
              <a:avLst/>
            </a:prstGeom>
            <a:noFill/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9" name="Group 272"/>
          <p:cNvGrpSpPr>
            <a:grpSpLocks/>
          </p:cNvGrpSpPr>
          <p:nvPr/>
        </p:nvGrpSpPr>
        <p:grpSpPr bwMode="auto">
          <a:xfrm>
            <a:off x="2051050" y="3392488"/>
            <a:ext cx="265113" cy="141287"/>
            <a:chOff x="2832" y="2209"/>
            <a:chExt cx="388" cy="239"/>
          </a:xfrm>
        </p:grpSpPr>
        <p:sp>
          <p:nvSpPr>
            <p:cNvPr id="10380" name="Oval 273"/>
            <p:cNvSpPr>
              <a:spLocks noChangeArrowheads="1"/>
            </p:cNvSpPr>
            <p:nvPr/>
          </p:nvSpPr>
          <p:spPr bwMode="auto">
            <a:xfrm>
              <a:off x="2833" y="2321"/>
              <a:ext cx="387" cy="127"/>
            </a:xfrm>
            <a:prstGeom prst="ellipse">
              <a:avLst/>
            </a:prstGeom>
            <a:solidFill>
              <a:srgbClr val="0078AA"/>
            </a:solidFill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1" name="Rectangle 274"/>
            <p:cNvSpPr>
              <a:spLocks noChangeArrowheads="1"/>
            </p:cNvSpPr>
            <p:nvPr/>
          </p:nvSpPr>
          <p:spPr bwMode="auto">
            <a:xfrm>
              <a:off x="2832" y="2289"/>
              <a:ext cx="387" cy="112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2" name="Rectangle 275"/>
            <p:cNvSpPr>
              <a:spLocks noChangeArrowheads="1"/>
            </p:cNvSpPr>
            <p:nvPr/>
          </p:nvSpPr>
          <p:spPr bwMode="auto">
            <a:xfrm>
              <a:off x="2832" y="2289"/>
              <a:ext cx="387" cy="112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" name="Oval 276"/>
            <p:cNvSpPr>
              <a:spLocks noChangeArrowheads="1"/>
            </p:cNvSpPr>
            <p:nvPr/>
          </p:nvSpPr>
          <p:spPr bwMode="auto">
            <a:xfrm>
              <a:off x="2833" y="2209"/>
              <a:ext cx="387" cy="158"/>
            </a:xfrm>
            <a:prstGeom prst="ellipse">
              <a:avLst/>
            </a:prstGeom>
            <a:solidFill>
              <a:srgbClr val="00B4FF"/>
            </a:solidFill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84" name="Group 277"/>
            <p:cNvGrpSpPr>
              <a:grpSpLocks/>
            </p:cNvGrpSpPr>
            <p:nvPr/>
          </p:nvGrpSpPr>
          <p:grpSpPr bwMode="auto">
            <a:xfrm>
              <a:off x="2891" y="2228"/>
              <a:ext cx="269" cy="120"/>
              <a:chOff x="2891" y="2228"/>
              <a:chExt cx="269" cy="120"/>
            </a:xfrm>
          </p:grpSpPr>
          <p:grpSp>
            <p:nvGrpSpPr>
              <p:cNvPr id="10387" name="Group 278"/>
              <p:cNvGrpSpPr>
                <a:grpSpLocks/>
              </p:cNvGrpSpPr>
              <p:nvPr/>
            </p:nvGrpSpPr>
            <p:grpSpPr bwMode="auto">
              <a:xfrm>
                <a:off x="2891" y="2228"/>
                <a:ext cx="266" cy="117"/>
                <a:chOff x="2891" y="2228"/>
                <a:chExt cx="266" cy="117"/>
              </a:xfrm>
            </p:grpSpPr>
            <p:sp>
              <p:nvSpPr>
                <p:cNvPr id="10397" name="Freeform 279"/>
                <p:cNvSpPr>
                  <a:spLocks/>
                </p:cNvSpPr>
                <p:nvPr/>
              </p:nvSpPr>
              <p:spPr bwMode="auto">
                <a:xfrm>
                  <a:off x="3030" y="2230"/>
                  <a:ext cx="127" cy="51"/>
                </a:xfrm>
                <a:custGeom>
                  <a:avLst/>
                  <a:gdLst>
                    <a:gd name="T0" fmla="*/ 0 w 127"/>
                    <a:gd name="T1" fmla="*/ 40 h 51"/>
                    <a:gd name="T2" fmla="*/ 28 w 127"/>
                    <a:gd name="T3" fmla="*/ 51 h 51"/>
                    <a:gd name="T4" fmla="*/ 97 w 127"/>
                    <a:gd name="T5" fmla="*/ 17 h 51"/>
                    <a:gd name="T6" fmla="*/ 127 w 127"/>
                    <a:gd name="T7" fmla="*/ 28 h 51"/>
                    <a:gd name="T8" fmla="*/ 111 w 127"/>
                    <a:gd name="T9" fmla="*/ 0 h 51"/>
                    <a:gd name="T10" fmla="*/ 31 w 127"/>
                    <a:gd name="T11" fmla="*/ 0 h 51"/>
                    <a:gd name="T12" fmla="*/ 64 w 127"/>
                    <a:gd name="T13" fmla="*/ 9 h 51"/>
                    <a:gd name="T14" fmla="*/ 0 w 127"/>
                    <a:gd name="T15" fmla="*/ 40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1"/>
                    <a:gd name="T26" fmla="*/ 127 w 127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1">
                      <a:moveTo>
                        <a:pt x="0" y="40"/>
                      </a:moveTo>
                      <a:lnTo>
                        <a:pt x="28" y="51"/>
                      </a:lnTo>
                      <a:lnTo>
                        <a:pt x="97" y="17"/>
                      </a:lnTo>
                      <a:lnTo>
                        <a:pt x="127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98" name="Freeform 280"/>
                <p:cNvSpPr>
                  <a:spLocks/>
                </p:cNvSpPr>
                <p:nvPr/>
              </p:nvSpPr>
              <p:spPr bwMode="auto">
                <a:xfrm>
                  <a:off x="3030" y="2230"/>
                  <a:ext cx="127" cy="51"/>
                </a:xfrm>
                <a:custGeom>
                  <a:avLst/>
                  <a:gdLst>
                    <a:gd name="T0" fmla="*/ 0 w 127"/>
                    <a:gd name="T1" fmla="*/ 40 h 51"/>
                    <a:gd name="T2" fmla="*/ 28 w 127"/>
                    <a:gd name="T3" fmla="*/ 51 h 51"/>
                    <a:gd name="T4" fmla="*/ 97 w 127"/>
                    <a:gd name="T5" fmla="*/ 17 h 51"/>
                    <a:gd name="T6" fmla="*/ 127 w 127"/>
                    <a:gd name="T7" fmla="*/ 28 h 51"/>
                    <a:gd name="T8" fmla="*/ 111 w 127"/>
                    <a:gd name="T9" fmla="*/ 0 h 51"/>
                    <a:gd name="T10" fmla="*/ 31 w 127"/>
                    <a:gd name="T11" fmla="*/ 0 h 51"/>
                    <a:gd name="T12" fmla="*/ 64 w 127"/>
                    <a:gd name="T13" fmla="*/ 9 h 51"/>
                    <a:gd name="T14" fmla="*/ 0 w 127"/>
                    <a:gd name="T15" fmla="*/ 40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1"/>
                    <a:gd name="T26" fmla="*/ 127 w 127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1">
                      <a:moveTo>
                        <a:pt x="0" y="40"/>
                      </a:moveTo>
                      <a:lnTo>
                        <a:pt x="28" y="51"/>
                      </a:lnTo>
                      <a:lnTo>
                        <a:pt x="97" y="17"/>
                      </a:lnTo>
                      <a:lnTo>
                        <a:pt x="127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99" name="Freeform 281"/>
                <p:cNvSpPr>
                  <a:spLocks/>
                </p:cNvSpPr>
                <p:nvPr/>
              </p:nvSpPr>
              <p:spPr bwMode="auto">
                <a:xfrm>
                  <a:off x="2891" y="2289"/>
                  <a:ext cx="127" cy="54"/>
                </a:xfrm>
                <a:custGeom>
                  <a:avLst/>
                  <a:gdLst>
                    <a:gd name="T0" fmla="*/ 127 w 127"/>
                    <a:gd name="T1" fmla="*/ 12 h 54"/>
                    <a:gd name="T2" fmla="*/ 99 w 127"/>
                    <a:gd name="T3" fmla="*/ 0 h 54"/>
                    <a:gd name="T4" fmla="*/ 33 w 127"/>
                    <a:gd name="T5" fmla="*/ 34 h 54"/>
                    <a:gd name="T6" fmla="*/ 0 w 127"/>
                    <a:gd name="T7" fmla="*/ 23 h 54"/>
                    <a:gd name="T8" fmla="*/ 16 w 127"/>
                    <a:gd name="T9" fmla="*/ 54 h 54"/>
                    <a:gd name="T10" fmla="*/ 99 w 127"/>
                    <a:gd name="T11" fmla="*/ 54 h 54"/>
                    <a:gd name="T12" fmla="*/ 64 w 127"/>
                    <a:gd name="T13" fmla="*/ 42 h 54"/>
                    <a:gd name="T14" fmla="*/ 127 w 127"/>
                    <a:gd name="T15" fmla="*/ 12 h 5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4"/>
                    <a:gd name="T26" fmla="*/ 127 w 127"/>
                    <a:gd name="T27" fmla="*/ 54 h 5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4">
                      <a:moveTo>
                        <a:pt x="127" y="12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6" y="54"/>
                      </a:lnTo>
                      <a:lnTo>
                        <a:pt x="99" y="54"/>
                      </a:lnTo>
                      <a:lnTo>
                        <a:pt x="64" y="42"/>
                      </a:lnTo>
                      <a:lnTo>
                        <a:pt x="127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00" name="Freeform 282"/>
                <p:cNvSpPr>
                  <a:spLocks/>
                </p:cNvSpPr>
                <p:nvPr/>
              </p:nvSpPr>
              <p:spPr bwMode="auto">
                <a:xfrm>
                  <a:off x="2891" y="2289"/>
                  <a:ext cx="127" cy="54"/>
                </a:xfrm>
                <a:custGeom>
                  <a:avLst/>
                  <a:gdLst>
                    <a:gd name="T0" fmla="*/ 127 w 127"/>
                    <a:gd name="T1" fmla="*/ 12 h 54"/>
                    <a:gd name="T2" fmla="*/ 99 w 127"/>
                    <a:gd name="T3" fmla="*/ 0 h 54"/>
                    <a:gd name="T4" fmla="*/ 33 w 127"/>
                    <a:gd name="T5" fmla="*/ 34 h 54"/>
                    <a:gd name="T6" fmla="*/ 0 w 127"/>
                    <a:gd name="T7" fmla="*/ 23 h 54"/>
                    <a:gd name="T8" fmla="*/ 16 w 127"/>
                    <a:gd name="T9" fmla="*/ 54 h 54"/>
                    <a:gd name="T10" fmla="*/ 99 w 127"/>
                    <a:gd name="T11" fmla="*/ 54 h 54"/>
                    <a:gd name="T12" fmla="*/ 64 w 127"/>
                    <a:gd name="T13" fmla="*/ 42 h 54"/>
                    <a:gd name="T14" fmla="*/ 127 w 127"/>
                    <a:gd name="T15" fmla="*/ 12 h 5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4"/>
                    <a:gd name="T26" fmla="*/ 127 w 127"/>
                    <a:gd name="T27" fmla="*/ 54 h 5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4">
                      <a:moveTo>
                        <a:pt x="127" y="12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6" y="54"/>
                      </a:lnTo>
                      <a:lnTo>
                        <a:pt x="99" y="54"/>
                      </a:lnTo>
                      <a:lnTo>
                        <a:pt x="64" y="42"/>
                      </a:lnTo>
                      <a:lnTo>
                        <a:pt x="127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01" name="Freeform 283"/>
                <p:cNvSpPr>
                  <a:spLocks/>
                </p:cNvSpPr>
                <p:nvPr/>
              </p:nvSpPr>
              <p:spPr bwMode="auto">
                <a:xfrm>
                  <a:off x="2898" y="2228"/>
                  <a:ext cx="127" cy="50"/>
                </a:xfrm>
                <a:custGeom>
                  <a:avLst/>
                  <a:gdLst>
                    <a:gd name="T0" fmla="*/ 0 w 127"/>
                    <a:gd name="T1" fmla="*/ 11 h 50"/>
                    <a:gd name="T2" fmla="*/ 28 w 127"/>
                    <a:gd name="T3" fmla="*/ 0 h 50"/>
                    <a:gd name="T4" fmla="*/ 97 w 127"/>
                    <a:gd name="T5" fmla="*/ 30 h 50"/>
                    <a:gd name="T6" fmla="*/ 127 w 127"/>
                    <a:gd name="T7" fmla="*/ 22 h 50"/>
                    <a:gd name="T8" fmla="*/ 111 w 127"/>
                    <a:gd name="T9" fmla="*/ 50 h 50"/>
                    <a:gd name="T10" fmla="*/ 31 w 127"/>
                    <a:gd name="T11" fmla="*/ 50 h 50"/>
                    <a:gd name="T12" fmla="*/ 64 w 127"/>
                    <a:gd name="T13" fmla="*/ 42 h 50"/>
                    <a:gd name="T14" fmla="*/ 0 w 127"/>
                    <a:gd name="T15" fmla="*/ 11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0" y="11"/>
                      </a:moveTo>
                      <a:lnTo>
                        <a:pt x="28" y="0"/>
                      </a:lnTo>
                      <a:lnTo>
                        <a:pt x="97" y="30"/>
                      </a:lnTo>
                      <a:lnTo>
                        <a:pt x="127" y="22"/>
                      </a:lnTo>
                      <a:lnTo>
                        <a:pt x="111" y="50"/>
                      </a:lnTo>
                      <a:lnTo>
                        <a:pt x="31" y="50"/>
                      </a:lnTo>
                      <a:lnTo>
                        <a:pt x="64" y="42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02" name="Freeform 284"/>
                <p:cNvSpPr>
                  <a:spLocks/>
                </p:cNvSpPr>
                <p:nvPr/>
              </p:nvSpPr>
              <p:spPr bwMode="auto">
                <a:xfrm>
                  <a:off x="2898" y="2228"/>
                  <a:ext cx="127" cy="50"/>
                </a:xfrm>
                <a:custGeom>
                  <a:avLst/>
                  <a:gdLst>
                    <a:gd name="T0" fmla="*/ 0 w 127"/>
                    <a:gd name="T1" fmla="*/ 11 h 50"/>
                    <a:gd name="T2" fmla="*/ 28 w 127"/>
                    <a:gd name="T3" fmla="*/ 0 h 50"/>
                    <a:gd name="T4" fmla="*/ 97 w 127"/>
                    <a:gd name="T5" fmla="*/ 30 h 50"/>
                    <a:gd name="T6" fmla="*/ 127 w 127"/>
                    <a:gd name="T7" fmla="*/ 22 h 50"/>
                    <a:gd name="T8" fmla="*/ 111 w 127"/>
                    <a:gd name="T9" fmla="*/ 50 h 50"/>
                    <a:gd name="T10" fmla="*/ 31 w 127"/>
                    <a:gd name="T11" fmla="*/ 50 h 50"/>
                    <a:gd name="T12" fmla="*/ 64 w 127"/>
                    <a:gd name="T13" fmla="*/ 42 h 50"/>
                    <a:gd name="T14" fmla="*/ 0 w 127"/>
                    <a:gd name="T15" fmla="*/ 11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0" y="11"/>
                      </a:moveTo>
                      <a:lnTo>
                        <a:pt x="28" y="0"/>
                      </a:lnTo>
                      <a:lnTo>
                        <a:pt x="97" y="30"/>
                      </a:lnTo>
                      <a:lnTo>
                        <a:pt x="127" y="22"/>
                      </a:lnTo>
                      <a:lnTo>
                        <a:pt x="111" y="50"/>
                      </a:lnTo>
                      <a:lnTo>
                        <a:pt x="31" y="50"/>
                      </a:lnTo>
                      <a:lnTo>
                        <a:pt x="64" y="42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03" name="Freeform 285"/>
                <p:cNvSpPr>
                  <a:spLocks/>
                </p:cNvSpPr>
                <p:nvPr/>
              </p:nvSpPr>
              <p:spPr bwMode="auto">
                <a:xfrm>
                  <a:off x="3025" y="2295"/>
                  <a:ext cx="128" cy="50"/>
                </a:xfrm>
                <a:custGeom>
                  <a:avLst/>
                  <a:gdLst>
                    <a:gd name="T0" fmla="*/ 128 w 128"/>
                    <a:gd name="T1" fmla="*/ 39 h 50"/>
                    <a:gd name="T2" fmla="*/ 99 w 128"/>
                    <a:gd name="T3" fmla="*/ 50 h 50"/>
                    <a:gd name="T4" fmla="*/ 33 w 128"/>
                    <a:gd name="T5" fmla="*/ 17 h 50"/>
                    <a:gd name="T6" fmla="*/ 0 w 128"/>
                    <a:gd name="T7" fmla="*/ 28 h 50"/>
                    <a:gd name="T8" fmla="*/ 17 w 128"/>
                    <a:gd name="T9" fmla="*/ 0 h 50"/>
                    <a:gd name="T10" fmla="*/ 99 w 128"/>
                    <a:gd name="T11" fmla="*/ 0 h 50"/>
                    <a:gd name="T12" fmla="*/ 64 w 128"/>
                    <a:gd name="T13" fmla="*/ 8 h 50"/>
                    <a:gd name="T14" fmla="*/ 128 w 128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0"/>
                    <a:gd name="T26" fmla="*/ 128 w 128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0">
                      <a:moveTo>
                        <a:pt x="128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7" y="0"/>
                      </a:lnTo>
                      <a:lnTo>
                        <a:pt x="99" y="0"/>
                      </a:lnTo>
                      <a:lnTo>
                        <a:pt x="64" y="8"/>
                      </a:lnTo>
                      <a:lnTo>
                        <a:pt x="128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04" name="Freeform 286"/>
                <p:cNvSpPr>
                  <a:spLocks/>
                </p:cNvSpPr>
                <p:nvPr/>
              </p:nvSpPr>
              <p:spPr bwMode="auto">
                <a:xfrm>
                  <a:off x="3025" y="2295"/>
                  <a:ext cx="128" cy="50"/>
                </a:xfrm>
                <a:custGeom>
                  <a:avLst/>
                  <a:gdLst>
                    <a:gd name="T0" fmla="*/ 128 w 128"/>
                    <a:gd name="T1" fmla="*/ 39 h 50"/>
                    <a:gd name="T2" fmla="*/ 99 w 128"/>
                    <a:gd name="T3" fmla="*/ 50 h 50"/>
                    <a:gd name="T4" fmla="*/ 33 w 128"/>
                    <a:gd name="T5" fmla="*/ 17 h 50"/>
                    <a:gd name="T6" fmla="*/ 0 w 128"/>
                    <a:gd name="T7" fmla="*/ 28 h 50"/>
                    <a:gd name="T8" fmla="*/ 17 w 128"/>
                    <a:gd name="T9" fmla="*/ 0 h 50"/>
                    <a:gd name="T10" fmla="*/ 99 w 128"/>
                    <a:gd name="T11" fmla="*/ 0 h 50"/>
                    <a:gd name="T12" fmla="*/ 64 w 128"/>
                    <a:gd name="T13" fmla="*/ 8 h 50"/>
                    <a:gd name="T14" fmla="*/ 128 w 128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0"/>
                    <a:gd name="T26" fmla="*/ 128 w 128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0">
                      <a:moveTo>
                        <a:pt x="128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7" y="0"/>
                      </a:lnTo>
                      <a:lnTo>
                        <a:pt x="99" y="0"/>
                      </a:lnTo>
                      <a:lnTo>
                        <a:pt x="64" y="8"/>
                      </a:lnTo>
                      <a:lnTo>
                        <a:pt x="128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88" name="Group 287"/>
              <p:cNvGrpSpPr>
                <a:grpSpLocks/>
              </p:cNvGrpSpPr>
              <p:nvPr/>
            </p:nvGrpSpPr>
            <p:grpSpPr bwMode="auto">
              <a:xfrm>
                <a:off x="2893" y="2230"/>
                <a:ext cx="267" cy="118"/>
                <a:chOff x="2893" y="2230"/>
                <a:chExt cx="267" cy="118"/>
              </a:xfrm>
            </p:grpSpPr>
            <p:sp>
              <p:nvSpPr>
                <p:cNvPr id="10389" name="Freeform 288"/>
                <p:cNvSpPr>
                  <a:spLocks/>
                </p:cNvSpPr>
                <p:nvPr/>
              </p:nvSpPr>
              <p:spPr bwMode="auto">
                <a:xfrm>
                  <a:off x="3032" y="2233"/>
                  <a:ext cx="128" cy="51"/>
                </a:xfrm>
                <a:custGeom>
                  <a:avLst/>
                  <a:gdLst>
                    <a:gd name="T0" fmla="*/ 0 w 128"/>
                    <a:gd name="T1" fmla="*/ 39 h 51"/>
                    <a:gd name="T2" fmla="*/ 29 w 128"/>
                    <a:gd name="T3" fmla="*/ 51 h 51"/>
                    <a:gd name="T4" fmla="*/ 97 w 128"/>
                    <a:gd name="T5" fmla="*/ 17 h 51"/>
                    <a:gd name="T6" fmla="*/ 128 w 128"/>
                    <a:gd name="T7" fmla="*/ 28 h 51"/>
                    <a:gd name="T8" fmla="*/ 111 w 128"/>
                    <a:gd name="T9" fmla="*/ 0 h 51"/>
                    <a:gd name="T10" fmla="*/ 31 w 128"/>
                    <a:gd name="T11" fmla="*/ 0 h 51"/>
                    <a:gd name="T12" fmla="*/ 64 w 128"/>
                    <a:gd name="T13" fmla="*/ 9 h 51"/>
                    <a:gd name="T14" fmla="*/ 0 w 128"/>
                    <a:gd name="T15" fmla="*/ 39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39"/>
                      </a:moveTo>
                      <a:lnTo>
                        <a:pt x="29" y="51"/>
                      </a:lnTo>
                      <a:lnTo>
                        <a:pt x="97" y="17"/>
                      </a:lnTo>
                      <a:lnTo>
                        <a:pt x="128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90" name="Freeform 289"/>
                <p:cNvSpPr>
                  <a:spLocks/>
                </p:cNvSpPr>
                <p:nvPr/>
              </p:nvSpPr>
              <p:spPr bwMode="auto">
                <a:xfrm>
                  <a:off x="3032" y="2233"/>
                  <a:ext cx="128" cy="51"/>
                </a:xfrm>
                <a:custGeom>
                  <a:avLst/>
                  <a:gdLst>
                    <a:gd name="T0" fmla="*/ 0 w 128"/>
                    <a:gd name="T1" fmla="*/ 39 h 51"/>
                    <a:gd name="T2" fmla="*/ 29 w 128"/>
                    <a:gd name="T3" fmla="*/ 51 h 51"/>
                    <a:gd name="T4" fmla="*/ 97 w 128"/>
                    <a:gd name="T5" fmla="*/ 17 h 51"/>
                    <a:gd name="T6" fmla="*/ 128 w 128"/>
                    <a:gd name="T7" fmla="*/ 28 h 51"/>
                    <a:gd name="T8" fmla="*/ 111 w 128"/>
                    <a:gd name="T9" fmla="*/ 0 h 51"/>
                    <a:gd name="T10" fmla="*/ 31 w 128"/>
                    <a:gd name="T11" fmla="*/ 0 h 51"/>
                    <a:gd name="T12" fmla="*/ 64 w 128"/>
                    <a:gd name="T13" fmla="*/ 9 h 51"/>
                    <a:gd name="T14" fmla="*/ 0 w 128"/>
                    <a:gd name="T15" fmla="*/ 39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39"/>
                      </a:moveTo>
                      <a:lnTo>
                        <a:pt x="29" y="51"/>
                      </a:lnTo>
                      <a:lnTo>
                        <a:pt x="97" y="17"/>
                      </a:lnTo>
                      <a:lnTo>
                        <a:pt x="128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91" name="Freeform 290"/>
                <p:cNvSpPr>
                  <a:spLocks/>
                </p:cNvSpPr>
                <p:nvPr/>
              </p:nvSpPr>
              <p:spPr bwMode="auto">
                <a:xfrm>
                  <a:off x="2893" y="2292"/>
                  <a:ext cx="128" cy="53"/>
                </a:xfrm>
                <a:custGeom>
                  <a:avLst/>
                  <a:gdLst>
                    <a:gd name="T0" fmla="*/ 128 w 128"/>
                    <a:gd name="T1" fmla="*/ 11 h 53"/>
                    <a:gd name="T2" fmla="*/ 99 w 128"/>
                    <a:gd name="T3" fmla="*/ 0 h 53"/>
                    <a:gd name="T4" fmla="*/ 33 w 128"/>
                    <a:gd name="T5" fmla="*/ 34 h 53"/>
                    <a:gd name="T6" fmla="*/ 0 w 128"/>
                    <a:gd name="T7" fmla="*/ 23 h 53"/>
                    <a:gd name="T8" fmla="*/ 17 w 128"/>
                    <a:gd name="T9" fmla="*/ 53 h 53"/>
                    <a:gd name="T10" fmla="*/ 99 w 128"/>
                    <a:gd name="T11" fmla="*/ 53 h 53"/>
                    <a:gd name="T12" fmla="*/ 64 w 128"/>
                    <a:gd name="T13" fmla="*/ 42 h 53"/>
                    <a:gd name="T14" fmla="*/ 128 w 128"/>
                    <a:gd name="T15" fmla="*/ 11 h 5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3"/>
                    <a:gd name="T26" fmla="*/ 128 w 128"/>
                    <a:gd name="T27" fmla="*/ 53 h 5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3">
                      <a:moveTo>
                        <a:pt x="128" y="11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7" y="53"/>
                      </a:lnTo>
                      <a:lnTo>
                        <a:pt x="99" y="53"/>
                      </a:lnTo>
                      <a:lnTo>
                        <a:pt x="64" y="42"/>
                      </a:lnTo>
                      <a:lnTo>
                        <a:pt x="128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92" name="Freeform 291"/>
                <p:cNvSpPr>
                  <a:spLocks/>
                </p:cNvSpPr>
                <p:nvPr/>
              </p:nvSpPr>
              <p:spPr bwMode="auto">
                <a:xfrm>
                  <a:off x="2893" y="2292"/>
                  <a:ext cx="128" cy="53"/>
                </a:xfrm>
                <a:custGeom>
                  <a:avLst/>
                  <a:gdLst>
                    <a:gd name="T0" fmla="*/ 128 w 128"/>
                    <a:gd name="T1" fmla="*/ 11 h 53"/>
                    <a:gd name="T2" fmla="*/ 99 w 128"/>
                    <a:gd name="T3" fmla="*/ 0 h 53"/>
                    <a:gd name="T4" fmla="*/ 33 w 128"/>
                    <a:gd name="T5" fmla="*/ 34 h 53"/>
                    <a:gd name="T6" fmla="*/ 0 w 128"/>
                    <a:gd name="T7" fmla="*/ 23 h 53"/>
                    <a:gd name="T8" fmla="*/ 17 w 128"/>
                    <a:gd name="T9" fmla="*/ 53 h 53"/>
                    <a:gd name="T10" fmla="*/ 99 w 128"/>
                    <a:gd name="T11" fmla="*/ 53 h 53"/>
                    <a:gd name="T12" fmla="*/ 64 w 128"/>
                    <a:gd name="T13" fmla="*/ 42 h 53"/>
                    <a:gd name="T14" fmla="*/ 128 w 128"/>
                    <a:gd name="T15" fmla="*/ 11 h 5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3"/>
                    <a:gd name="T26" fmla="*/ 128 w 128"/>
                    <a:gd name="T27" fmla="*/ 53 h 5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3">
                      <a:moveTo>
                        <a:pt x="128" y="11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7" y="53"/>
                      </a:lnTo>
                      <a:lnTo>
                        <a:pt x="99" y="53"/>
                      </a:lnTo>
                      <a:lnTo>
                        <a:pt x="64" y="42"/>
                      </a:lnTo>
                      <a:lnTo>
                        <a:pt x="128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93" name="Freeform 292"/>
                <p:cNvSpPr>
                  <a:spLocks/>
                </p:cNvSpPr>
                <p:nvPr/>
              </p:nvSpPr>
              <p:spPr bwMode="auto">
                <a:xfrm>
                  <a:off x="2900" y="2230"/>
                  <a:ext cx="128" cy="51"/>
                </a:xfrm>
                <a:custGeom>
                  <a:avLst/>
                  <a:gdLst>
                    <a:gd name="T0" fmla="*/ 0 w 128"/>
                    <a:gd name="T1" fmla="*/ 12 h 51"/>
                    <a:gd name="T2" fmla="*/ 29 w 128"/>
                    <a:gd name="T3" fmla="*/ 0 h 51"/>
                    <a:gd name="T4" fmla="*/ 97 w 128"/>
                    <a:gd name="T5" fmla="*/ 31 h 51"/>
                    <a:gd name="T6" fmla="*/ 128 w 128"/>
                    <a:gd name="T7" fmla="*/ 23 h 51"/>
                    <a:gd name="T8" fmla="*/ 111 w 128"/>
                    <a:gd name="T9" fmla="*/ 51 h 51"/>
                    <a:gd name="T10" fmla="*/ 31 w 128"/>
                    <a:gd name="T11" fmla="*/ 51 h 51"/>
                    <a:gd name="T12" fmla="*/ 64 w 128"/>
                    <a:gd name="T13" fmla="*/ 42 h 51"/>
                    <a:gd name="T14" fmla="*/ 0 w 128"/>
                    <a:gd name="T15" fmla="*/ 12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12"/>
                      </a:moveTo>
                      <a:lnTo>
                        <a:pt x="29" y="0"/>
                      </a:lnTo>
                      <a:lnTo>
                        <a:pt x="97" y="31"/>
                      </a:lnTo>
                      <a:lnTo>
                        <a:pt x="128" y="23"/>
                      </a:lnTo>
                      <a:lnTo>
                        <a:pt x="111" y="51"/>
                      </a:lnTo>
                      <a:lnTo>
                        <a:pt x="31" y="51"/>
                      </a:lnTo>
                      <a:lnTo>
                        <a:pt x="64" y="4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94" name="Freeform 293"/>
                <p:cNvSpPr>
                  <a:spLocks/>
                </p:cNvSpPr>
                <p:nvPr/>
              </p:nvSpPr>
              <p:spPr bwMode="auto">
                <a:xfrm>
                  <a:off x="2900" y="2230"/>
                  <a:ext cx="128" cy="51"/>
                </a:xfrm>
                <a:custGeom>
                  <a:avLst/>
                  <a:gdLst>
                    <a:gd name="T0" fmla="*/ 0 w 128"/>
                    <a:gd name="T1" fmla="*/ 12 h 51"/>
                    <a:gd name="T2" fmla="*/ 29 w 128"/>
                    <a:gd name="T3" fmla="*/ 0 h 51"/>
                    <a:gd name="T4" fmla="*/ 97 w 128"/>
                    <a:gd name="T5" fmla="*/ 31 h 51"/>
                    <a:gd name="T6" fmla="*/ 128 w 128"/>
                    <a:gd name="T7" fmla="*/ 23 h 51"/>
                    <a:gd name="T8" fmla="*/ 111 w 128"/>
                    <a:gd name="T9" fmla="*/ 51 h 51"/>
                    <a:gd name="T10" fmla="*/ 31 w 128"/>
                    <a:gd name="T11" fmla="*/ 51 h 51"/>
                    <a:gd name="T12" fmla="*/ 64 w 128"/>
                    <a:gd name="T13" fmla="*/ 42 h 51"/>
                    <a:gd name="T14" fmla="*/ 0 w 128"/>
                    <a:gd name="T15" fmla="*/ 12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12"/>
                      </a:moveTo>
                      <a:lnTo>
                        <a:pt x="29" y="0"/>
                      </a:lnTo>
                      <a:lnTo>
                        <a:pt x="97" y="31"/>
                      </a:lnTo>
                      <a:lnTo>
                        <a:pt x="128" y="23"/>
                      </a:lnTo>
                      <a:lnTo>
                        <a:pt x="111" y="51"/>
                      </a:lnTo>
                      <a:lnTo>
                        <a:pt x="31" y="51"/>
                      </a:lnTo>
                      <a:lnTo>
                        <a:pt x="64" y="4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95" name="Freeform 294"/>
                <p:cNvSpPr>
                  <a:spLocks/>
                </p:cNvSpPr>
                <p:nvPr/>
              </p:nvSpPr>
              <p:spPr bwMode="auto">
                <a:xfrm>
                  <a:off x="3028" y="2298"/>
                  <a:ext cx="127" cy="50"/>
                </a:xfrm>
                <a:custGeom>
                  <a:avLst/>
                  <a:gdLst>
                    <a:gd name="T0" fmla="*/ 127 w 127"/>
                    <a:gd name="T1" fmla="*/ 39 h 50"/>
                    <a:gd name="T2" fmla="*/ 99 w 127"/>
                    <a:gd name="T3" fmla="*/ 50 h 50"/>
                    <a:gd name="T4" fmla="*/ 33 w 127"/>
                    <a:gd name="T5" fmla="*/ 17 h 50"/>
                    <a:gd name="T6" fmla="*/ 0 w 127"/>
                    <a:gd name="T7" fmla="*/ 28 h 50"/>
                    <a:gd name="T8" fmla="*/ 16 w 127"/>
                    <a:gd name="T9" fmla="*/ 0 h 50"/>
                    <a:gd name="T10" fmla="*/ 99 w 127"/>
                    <a:gd name="T11" fmla="*/ 0 h 50"/>
                    <a:gd name="T12" fmla="*/ 63 w 127"/>
                    <a:gd name="T13" fmla="*/ 8 h 50"/>
                    <a:gd name="T14" fmla="*/ 127 w 127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127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6" y="0"/>
                      </a:lnTo>
                      <a:lnTo>
                        <a:pt x="99" y="0"/>
                      </a:lnTo>
                      <a:lnTo>
                        <a:pt x="63" y="8"/>
                      </a:lnTo>
                      <a:lnTo>
                        <a:pt x="127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96" name="Freeform 295"/>
                <p:cNvSpPr>
                  <a:spLocks/>
                </p:cNvSpPr>
                <p:nvPr/>
              </p:nvSpPr>
              <p:spPr bwMode="auto">
                <a:xfrm>
                  <a:off x="3028" y="2298"/>
                  <a:ext cx="127" cy="50"/>
                </a:xfrm>
                <a:custGeom>
                  <a:avLst/>
                  <a:gdLst>
                    <a:gd name="T0" fmla="*/ 127 w 127"/>
                    <a:gd name="T1" fmla="*/ 39 h 50"/>
                    <a:gd name="T2" fmla="*/ 99 w 127"/>
                    <a:gd name="T3" fmla="*/ 50 h 50"/>
                    <a:gd name="T4" fmla="*/ 33 w 127"/>
                    <a:gd name="T5" fmla="*/ 17 h 50"/>
                    <a:gd name="T6" fmla="*/ 0 w 127"/>
                    <a:gd name="T7" fmla="*/ 28 h 50"/>
                    <a:gd name="T8" fmla="*/ 16 w 127"/>
                    <a:gd name="T9" fmla="*/ 0 h 50"/>
                    <a:gd name="T10" fmla="*/ 99 w 127"/>
                    <a:gd name="T11" fmla="*/ 0 h 50"/>
                    <a:gd name="T12" fmla="*/ 63 w 127"/>
                    <a:gd name="T13" fmla="*/ 8 h 50"/>
                    <a:gd name="T14" fmla="*/ 127 w 127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127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6" y="0"/>
                      </a:lnTo>
                      <a:lnTo>
                        <a:pt x="99" y="0"/>
                      </a:lnTo>
                      <a:lnTo>
                        <a:pt x="63" y="8"/>
                      </a:lnTo>
                      <a:lnTo>
                        <a:pt x="127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385" name="Line 296"/>
            <p:cNvSpPr>
              <a:spLocks noChangeShapeType="1"/>
            </p:cNvSpPr>
            <p:nvPr/>
          </p:nvSpPr>
          <p:spPr bwMode="auto">
            <a:xfrm>
              <a:off x="2832" y="2287"/>
              <a:ext cx="1" cy="112"/>
            </a:xfrm>
            <a:prstGeom prst="line">
              <a:avLst/>
            </a:prstGeom>
            <a:noFill/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6" name="Line 297"/>
            <p:cNvSpPr>
              <a:spLocks noChangeShapeType="1"/>
            </p:cNvSpPr>
            <p:nvPr/>
          </p:nvSpPr>
          <p:spPr bwMode="auto">
            <a:xfrm>
              <a:off x="3219" y="2287"/>
              <a:ext cx="1" cy="112"/>
            </a:xfrm>
            <a:prstGeom prst="line">
              <a:avLst/>
            </a:prstGeom>
            <a:noFill/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0" name="Line 298"/>
          <p:cNvSpPr>
            <a:spLocks noChangeShapeType="1"/>
          </p:cNvSpPr>
          <p:nvPr/>
        </p:nvSpPr>
        <p:spPr bwMode="auto">
          <a:xfrm flipH="1">
            <a:off x="776288" y="3068638"/>
            <a:ext cx="101600" cy="3476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Line 299"/>
          <p:cNvSpPr>
            <a:spLocks noChangeShapeType="1"/>
          </p:cNvSpPr>
          <p:nvPr/>
        </p:nvSpPr>
        <p:spPr bwMode="auto">
          <a:xfrm flipH="1" flipV="1">
            <a:off x="827088" y="3475038"/>
            <a:ext cx="558800" cy="173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52" name="Group 300"/>
          <p:cNvGrpSpPr>
            <a:grpSpLocks/>
          </p:cNvGrpSpPr>
          <p:nvPr/>
        </p:nvGrpSpPr>
        <p:grpSpPr bwMode="auto">
          <a:xfrm>
            <a:off x="1385888" y="3590925"/>
            <a:ext cx="263525" cy="141288"/>
            <a:chOff x="2832" y="2209"/>
            <a:chExt cx="388" cy="239"/>
          </a:xfrm>
        </p:grpSpPr>
        <p:sp>
          <p:nvSpPr>
            <p:cNvPr id="10355" name="Oval 301"/>
            <p:cNvSpPr>
              <a:spLocks noChangeArrowheads="1"/>
            </p:cNvSpPr>
            <p:nvPr/>
          </p:nvSpPr>
          <p:spPr bwMode="auto">
            <a:xfrm>
              <a:off x="2833" y="2321"/>
              <a:ext cx="387" cy="127"/>
            </a:xfrm>
            <a:prstGeom prst="ellipse">
              <a:avLst/>
            </a:prstGeom>
            <a:solidFill>
              <a:srgbClr val="0078AA"/>
            </a:solidFill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6" name="Rectangle 302"/>
            <p:cNvSpPr>
              <a:spLocks noChangeArrowheads="1"/>
            </p:cNvSpPr>
            <p:nvPr/>
          </p:nvSpPr>
          <p:spPr bwMode="auto">
            <a:xfrm>
              <a:off x="2832" y="2289"/>
              <a:ext cx="387" cy="112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7" name="Rectangle 303"/>
            <p:cNvSpPr>
              <a:spLocks noChangeArrowheads="1"/>
            </p:cNvSpPr>
            <p:nvPr/>
          </p:nvSpPr>
          <p:spPr bwMode="auto">
            <a:xfrm>
              <a:off x="2832" y="2289"/>
              <a:ext cx="387" cy="112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8" name="Oval 304"/>
            <p:cNvSpPr>
              <a:spLocks noChangeArrowheads="1"/>
            </p:cNvSpPr>
            <p:nvPr/>
          </p:nvSpPr>
          <p:spPr bwMode="auto">
            <a:xfrm>
              <a:off x="2833" y="2209"/>
              <a:ext cx="387" cy="158"/>
            </a:xfrm>
            <a:prstGeom prst="ellipse">
              <a:avLst/>
            </a:prstGeom>
            <a:solidFill>
              <a:srgbClr val="00B4FF"/>
            </a:solidFill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59" name="Group 305"/>
            <p:cNvGrpSpPr>
              <a:grpSpLocks/>
            </p:cNvGrpSpPr>
            <p:nvPr/>
          </p:nvGrpSpPr>
          <p:grpSpPr bwMode="auto">
            <a:xfrm>
              <a:off x="2891" y="2228"/>
              <a:ext cx="269" cy="120"/>
              <a:chOff x="2891" y="2228"/>
              <a:chExt cx="269" cy="120"/>
            </a:xfrm>
          </p:grpSpPr>
          <p:grpSp>
            <p:nvGrpSpPr>
              <p:cNvPr id="10362" name="Group 306"/>
              <p:cNvGrpSpPr>
                <a:grpSpLocks/>
              </p:cNvGrpSpPr>
              <p:nvPr/>
            </p:nvGrpSpPr>
            <p:grpSpPr bwMode="auto">
              <a:xfrm>
                <a:off x="2891" y="2228"/>
                <a:ext cx="266" cy="117"/>
                <a:chOff x="2891" y="2228"/>
                <a:chExt cx="266" cy="117"/>
              </a:xfrm>
            </p:grpSpPr>
            <p:sp>
              <p:nvSpPr>
                <p:cNvPr id="10372" name="Freeform 307"/>
                <p:cNvSpPr>
                  <a:spLocks/>
                </p:cNvSpPr>
                <p:nvPr/>
              </p:nvSpPr>
              <p:spPr bwMode="auto">
                <a:xfrm>
                  <a:off x="3030" y="2230"/>
                  <a:ext cx="127" cy="51"/>
                </a:xfrm>
                <a:custGeom>
                  <a:avLst/>
                  <a:gdLst>
                    <a:gd name="T0" fmla="*/ 0 w 127"/>
                    <a:gd name="T1" fmla="*/ 40 h 51"/>
                    <a:gd name="T2" fmla="*/ 28 w 127"/>
                    <a:gd name="T3" fmla="*/ 51 h 51"/>
                    <a:gd name="T4" fmla="*/ 97 w 127"/>
                    <a:gd name="T5" fmla="*/ 17 h 51"/>
                    <a:gd name="T6" fmla="*/ 127 w 127"/>
                    <a:gd name="T7" fmla="*/ 28 h 51"/>
                    <a:gd name="T8" fmla="*/ 111 w 127"/>
                    <a:gd name="T9" fmla="*/ 0 h 51"/>
                    <a:gd name="T10" fmla="*/ 31 w 127"/>
                    <a:gd name="T11" fmla="*/ 0 h 51"/>
                    <a:gd name="T12" fmla="*/ 64 w 127"/>
                    <a:gd name="T13" fmla="*/ 9 h 51"/>
                    <a:gd name="T14" fmla="*/ 0 w 127"/>
                    <a:gd name="T15" fmla="*/ 40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1"/>
                    <a:gd name="T26" fmla="*/ 127 w 127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1">
                      <a:moveTo>
                        <a:pt x="0" y="40"/>
                      </a:moveTo>
                      <a:lnTo>
                        <a:pt x="28" y="51"/>
                      </a:lnTo>
                      <a:lnTo>
                        <a:pt x="97" y="17"/>
                      </a:lnTo>
                      <a:lnTo>
                        <a:pt x="127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73" name="Freeform 308"/>
                <p:cNvSpPr>
                  <a:spLocks/>
                </p:cNvSpPr>
                <p:nvPr/>
              </p:nvSpPr>
              <p:spPr bwMode="auto">
                <a:xfrm>
                  <a:off x="3030" y="2230"/>
                  <a:ext cx="127" cy="51"/>
                </a:xfrm>
                <a:custGeom>
                  <a:avLst/>
                  <a:gdLst>
                    <a:gd name="T0" fmla="*/ 0 w 127"/>
                    <a:gd name="T1" fmla="*/ 40 h 51"/>
                    <a:gd name="T2" fmla="*/ 28 w 127"/>
                    <a:gd name="T3" fmla="*/ 51 h 51"/>
                    <a:gd name="T4" fmla="*/ 97 w 127"/>
                    <a:gd name="T5" fmla="*/ 17 h 51"/>
                    <a:gd name="T6" fmla="*/ 127 w 127"/>
                    <a:gd name="T7" fmla="*/ 28 h 51"/>
                    <a:gd name="T8" fmla="*/ 111 w 127"/>
                    <a:gd name="T9" fmla="*/ 0 h 51"/>
                    <a:gd name="T10" fmla="*/ 31 w 127"/>
                    <a:gd name="T11" fmla="*/ 0 h 51"/>
                    <a:gd name="T12" fmla="*/ 64 w 127"/>
                    <a:gd name="T13" fmla="*/ 9 h 51"/>
                    <a:gd name="T14" fmla="*/ 0 w 127"/>
                    <a:gd name="T15" fmla="*/ 40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1"/>
                    <a:gd name="T26" fmla="*/ 127 w 127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1">
                      <a:moveTo>
                        <a:pt x="0" y="40"/>
                      </a:moveTo>
                      <a:lnTo>
                        <a:pt x="28" y="51"/>
                      </a:lnTo>
                      <a:lnTo>
                        <a:pt x="97" y="17"/>
                      </a:lnTo>
                      <a:lnTo>
                        <a:pt x="127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74" name="Freeform 309"/>
                <p:cNvSpPr>
                  <a:spLocks/>
                </p:cNvSpPr>
                <p:nvPr/>
              </p:nvSpPr>
              <p:spPr bwMode="auto">
                <a:xfrm>
                  <a:off x="2891" y="2289"/>
                  <a:ext cx="127" cy="54"/>
                </a:xfrm>
                <a:custGeom>
                  <a:avLst/>
                  <a:gdLst>
                    <a:gd name="T0" fmla="*/ 127 w 127"/>
                    <a:gd name="T1" fmla="*/ 12 h 54"/>
                    <a:gd name="T2" fmla="*/ 99 w 127"/>
                    <a:gd name="T3" fmla="*/ 0 h 54"/>
                    <a:gd name="T4" fmla="*/ 33 w 127"/>
                    <a:gd name="T5" fmla="*/ 34 h 54"/>
                    <a:gd name="T6" fmla="*/ 0 w 127"/>
                    <a:gd name="T7" fmla="*/ 23 h 54"/>
                    <a:gd name="T8" fmla="*/ 16 w 127"/>
                    <a:gd name="T9" fmla="*/ 54 h 54"/>
                    <a:gd name="T10" fmla="*/ 99 w 127"/>
                    <a:gd name="T11" fmla="*/ 54 h 54"/>
                    <a:gd name="T12" fmla="*/ 64 w 127"/>
                    <a:gd name="T13" fmla="*/ 42 h 54"/>
                    <a:gd name="T14" fmla="*/ 127 w 127"/>
                    <a:gd name="T15" fmla="*/ 12 h 5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4"/>
                    <a:gd name="T26" fmla="*/ 127 w 127"/>
                    <a:gd name="T27" fmla="*/ 54 h 5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4">
                      <a:moveTo>
                        <a:pt x="127" y="12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6" y="54"/>
                      </a:lnTo>
                      <a:lnTo>
                        <a:pt x="99" y="54"/>
                      </a:lnTo>
                      <a:lnTo>
                        <a:pt x="64" y="42"/>
                      </a:lnTo>
                      <a:lnTo>
                        <a:pt x="127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75" name="Freeform 310"/>
                <p:cNvSpPr>
                  <a:spLocks/>
                </p:cNvSpPr>
                <p:nvPr/>
              </p:nvSpPr>
              <p:spPr bwMode="auto">
                <a:xfrm>
                  <a:off x="2891" y="2289"/>
                  <a:ext cx="127" cy="54"/>
                </a:xfrm>
                <a:custGeom>
                  <a:avLst/>
                  <a:gdLst>
                    <a:gd name="T0" fmla="*/ 127 w 127"/>
                    <a:gd name="T1" fmla="*/ 12 h 54"/>
                    <a:gd name="T2" fmla="*/ 99 w 127"/>
                    <a:gd name="T3" fmla="*/ 0 h 54"/>
                    <a:gd name="T4" fmla="*/ 33 w 127"/>
                    <a:gd name="T5" fmla="*/ 34 h 54"/>
                    <a:gd name="T6" fmla="*/ 0 w 127"/>
                    <a:gd name="T7" fmla="*/ 23 h 54"/>
                    <a:gd name="T8" fmla="*/ 16 w 127"/>
                    <a:gd name="T9" fmla="*/ 54 h 54"/>
                    <a:gd name="T10" fmla="*/ 99 w 127"/>
                    <a:gd name="T11" fmla="*/ 54 h 54"/>
                    <a:gd name="T12" fmla="*/ 64 w 127"/>
                    <a:gd name="T13" fmla="*/ 42 h 54"/>
                    <a:gd name="T14" fmla="*/ 127 w 127"/>
                    <a:gd name="T15" fmla="*/ 12 h 5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4"/>
                    <a:gd name="T26" fmla="*/ 127 w 127"/>
                    <a:gd name="T27" fmla="*/ 54 h 5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4">
                      <a:moveTo>
                        <a:pt x="127" y="12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6" y="54"/>
                      </a:lnTo>
                      <a:lnTo>
                        <a:pt x="99" y="54"/>
                      </a:lnTo>
                      <a:lnTo>
                        <a:pt x="64" y="42"/>
                      </a:lnTo>
                      <a:lnTo>
                        <a:pt x="127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76" name="Freeform 311"/>
                <p:cNvSpPr>
                  <a:spLocks/>
                </p:cNvSpPr>
                <p:nvPr/>
              </p:nvSpPr>
              <p:spPr bwMode="auto">
                <a:xfrm>
                  <a:off x="2898" y="2228"/>
                  <a:ext cx="127" cy="50"/>
                </a:xfrm>
                <a:custGeom>
                  <a:avLst/>
                  <a:gdLst>
                    <a:gd name="T0" fmla="*/ 0 w 127"/>
                    <a:gd name="T1" fmla="*/ 11 h 50"/>
                    <a:gd name="T2" fmla="*/ 28 w 127"/>
                    <a:gd name="T3" fmla="*/ 0 h 50"/>
                    <a:gd name="T4" fmla="*/ 97 w 127"/>
                    <a:gd name="T5" fmla="*/ 30 h 50"/>
                    <a:gd name="T6" fmla="*/ 127 w 127"/>
                    <a:gd name="T7" fmla="*/ 22 h 50"/>
                    <a:gd name="T8" fmla="*/ 111 w 127"/>
                    <a:gd name="T9" fmla="*/ 50 h 50"/>
                    <a:gd name="T10" fmla="*/ 31 w 127"/>
                    <a:gd name="T11" fmla="*/ 50 h 50"/>
                    <a:gd name="T12" fmla="*/ 64 w 127"/>
                    <a:gd name="T13" fmla="*/ 42 h 50"/>
                    <a:gd name="T14" fmla="*/ 0 w 127"/>
                    <a:gd name="T15" fmla="*/ 11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0" y="11"/>
                      </a:moveTo>
                      <a:lnTo>
                        <a:pt x="28" y="0"/>
                      </a:lnTo>
                      <a:lnTo>
                        <a:pt x="97" y="30"/>
                      </a:lnTo>
                      <a:lnTo>
                        <a:pt x="127" y="22"/>
                      </a:lnTo>
                      <a:lnTo>
                        <a:pt x="111" y="50"/>
                      </a:lnTo>
                      <a:lnTo>
                        <a:pt x="31" y="50"/>
                      </a:lnTo>
                      <a:lnTo>
                        <a:pt x="64" y="42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77" name="Freeform 312"/>
                <p:cNvSpPr>
                  <a:spLocks/>
                </p:cNvSpPr>
                <p:nvPr/>
              </p:nvSpPr>
              <p:spPr bwMode="auto">
                <a:xfrm>
                  <a:off x="2898" y="2228"/>
                  <a:ext cx="127" cy="50"/>
                </a:xfrm>
                <a:custGeom>
                  <a:avLst/>
                  <a:gdLst>
                    <a:gd name="T0" fmla="*/ 0 w 127"/>
                    <a:gd name="T1" fmla="*/ 11 h 50"/>
                    <a:gd name="T2" fmla="*/ 28 w 127"/>
                    <a:gd name="T3" fmla="*/ 0 h 50"/>
                    <a:gd name="T4" fmla="*/ 97 w 127"/>
                    <a:gd name="T5" fmla="*/ 30 h 50"/>
                    <a:gd name="T6" fmla="*/ 127 w 127"/>
                    <a:gd name="T7" fmla="*/ 22 h 50"/>
                    <a:gd name="T8" fmla="*/ 111 w 127"/>
                    <a:gd name="T9" fmla="*/ 50 h 50"/>
                    <a:gd name="T10" fmla="*/ 31 w 127"/>
                    <a:gd name="T11" fmla="*/ 50 h 50"/>
                    <a:gd name="T12" fmla="*/ 64 w 127"/>
                    <a:gd name="T13" fmla="*/ 42 h 50"/>
                    <a:gd name="T14" fmla="*/ 0 w 127"/>
                    <a:gd name="T15" fmla="*/ 11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0" y="11"/>
                      </a:moveTo>
                      <a:lnTo>
                        <a:pt x="28" y="0"/>
                      </a:lnTo>
                      <a:lnTo>
                        <a:pt x="97" y="30"/>
                      </a:lnTo>
                      <a:lnTo>
                        <a:pt x="127" y="22"/>
                      </a:lnTo>
                      <a:lnTo>
                        <a:pt x="111" y="50"/>
                      </a:lnTo>
                      <a:lnTo>
                        <a:pt x="31" y="50"/>
                      </a:lnTo>
                      <a:lnTo>
                        <a:pt x="64" y="42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78" name="Freeform 313"/>
                <p:cNvSpPr>
                  <a:spLocks/>
                </p:cNvSpPr>
                <p:nvPr/>
              </p:nvSpPr>
              <p:spPr bwMode="auto">
                <a:xfrm>
                  <a:off x="3025" y="2295"/>
                  <a:ext cx="128" cy="50"/>
                </a:xfrm>
                <a:custGeom>
                  <a:avLst/>
                  <a:gdLst>
                    <a:gd name="T0" fmla="*/ 128 w 128"/>
                    <a:gd name="T1" fmla="*/ 39 h 50"/>
                    <a:gd name="T2" fmla="*/ 99 w 128"/>
                    <a:gd name="T3" fmla="*/ 50 h 50"/>
                    <a:gd name="T4" fmla="*/ 33 w 128"/>
                    <a:gd name="T5" fmla="*/ 17 h 50"/>
                    <a:gd name="T6" fmla="*/ 0 w 128"/>
                    <a:gd name="T7" fmla="*/ 28 h 50"/>
                    <a:gd name="T8" fmla="*/ 17 w 128"/>
                    <a:gd name="T9" fmla="*/ 0 h 50"/>
                    <a:gd name="T10" fmla="*/ 99 w 128"/>
                    <a:gd name="T11" fmla="*/ 0 h 50"/>
                    <a:gd name="T12" fmla="*/ 64 w 128"/>
                    <a:gd name="T13" fmla="*/ 8 h 50"/>
                    <a:gd name="T14" fmla="*/ 128 w 128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0"/>
                    <a:gd name="T26" fmla="*/ 128 w 128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0">
                      <a:moveTo>
                        <a:pt x="128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7" y="0"/>
                      </a:lnTo>
                      <a:lnTo>
                        <a:pt x="99" y="0"/>
                      </a:lnTo>
                      <a:lnTo>
                        <a:pt x="64" y="8"/>
                      </a:lnTo>
                      <a:lnTo>
                        <a:pt x="128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79" name="Freeform 314"/>
                <p:cNvSpPr>
                  <a:spLocks/>
                </p:cNvSpPr>
                <p:nvPr/>
              </p:nvSpPr>
              <p:spPr bwMode="auto">
                <a:xfrm>
                  <a:off x="3025" y="2295"/>
                  <a:ext cx="128" cy="50"/>
                </a:xfrm>
                <a:custGeom>
                  <a:avLst/>
                  <a:gdLst>
                    <a:gd name="T0" fmla="*/ 128 w 128"/>
                    <a:gd name="T1" fmla="*/ 39 h 50"/>
                    <a:gd name="T2" fmla="*/ 99 w 128"/>
                    <a:gd name="T3" fmla="*/ 50 h 50"/>
                    <a:gd name="T4" fmla="*/ 33 w 128"/>
                    <a:gd name="T5" fmla="*/ 17 h 50"/>
                    <a:gd name="T6" fmla="*/ 0 w 128"/>
                    <a:gd name="T7" fmla="*/ 28 h 50"/>
                    <a:gd name="T8" fmla="*/ 17 w 128"/>
                    <a:gd name="T9" fmla="*/ 0 h 50"/>
                    <a:gd name="T10" fmla="*/ 99 w 128"/>
                    <a:gd name="T11" fmla="*/ 0 h 50"/>
                    <a:gd name="T12" fmla="*/ 64 w 128"/>
                    <a:gd name="T13" fmla="*/ 8 h 50"/>
                    <a:gd name="T14" fmla="*/ 128 w 128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0"/>
                    <a:gd name="T26" fmla="*/ 128 w 128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0">
                      <a:moveTo>
                        <a:pt x="128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7" y="0"/>
                      </a:lnTo>
                      <a:lnTo>
                        <a:pt x="99" y="0"/>
                      </a:lnTo>
                      <a:lnTo>
                        <a:pt x="64" y="8"/>
                      </a:lnTo>
                      <a:lnTo>
                        <a:pt x="128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63" name="Group 315"/>
              <p:cNvGrpSpPr>
                <a:grpSpLocks/>
              </p:cNvGrpSpPr>
              <p:nvPr/>
            </p:nvGrpSpPr>
            <p:grpSpPr bwMode="auto">
              <a:xfrm>
                <a:off x="2893" y="2230"/>
                <a:ext cx="267" cy="118"/>
                <a:chOff x="2893" y="2230"/>
                <a:chExt cx="267" cy="118"/>
              </a:xfrm>
            </p:grpSpPr>
            <p:sp>
              <p:nvSpPr>
                <p:cNvPr id="10364" name="Freeform 316"/>
                <p:cNvSpPr>
                  <a:spLocks/>
                </p:cNvSpPr>
                <p:nvPr/>
              </p:nvSpPr>
              <p:spPr bwMode="auto">
                <a:xfrm>
                  <a:off x="3032" y="2233"/>
                  <a:ext cx="128" cy="51"/>
                </a:xfrm>
                <a:custGeom>
                  <a:avLst/>
                  <a:gdLst>
                    <a:gd name="T0" fmla="*/ 0 w 128"/>
                    <a:gd name="T1" fmla="*/ 39 h 51"/>
                    <a:gd name="T2" fmla="*/ 29 w 128"/>
                    <a:gd name="T3" fmla="*/ 51 h 51"/>
                    <a:gd name="T4" fmla="*/ 97 w 128"/>
                    <a:gd name="T5" fmla="*/ 17 h 51"/>
                    <a:gd name="T6" fmla="*/ 128 w 128"/>
                    <a:gd name="T7" fmla="*/ 28 h 51"/>
                    <a:gd name="T8" fmla="*/ 111 w 128"/>
                    <a:gd name="T9" fmla="*/ 0 h 51"/>
                    <a:gd name="T10" fmla="*/ 31 w 128"/>
                    <a:gd name="T11" fmla="*/ 0 h 51"/>
                    <a:gd name="T12" fmla="*/ 64 w 128"/>
                    <a:gd name="T13" fmla="*/ 9 h 51"/>
                    <a:gd name="T14" fmla="*/ 0 w 128"/>
                    <a:gd name="T15" fmla="*/ 39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39"/>
                      </a:moveTo>
                      <a:lnTo>
                        <a:pt x="29" y="51"/>
                      </a:lnTo>
                      <a:lnTo>
                        <a:pt x="97" y="17"/>
                      </a:lnTo>
                      <a:lnTo>
                        <a:pt x="128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65" name="Freeform 317"/>
                <p:cNvSpPr>
                  <a:spLocks/>
                </p:cNvSpPr>
                <p:nvPr/>
              </p:nvSpPr>
              <p:spPr bwMode="auto">
                <a:xfrm>
                  <a:off x="3032" y="2233"/>
                  <a:ext cx="128" cy="51"/>
                </a:xfrm>
                <a:custGeom>
                  <a:avLst/>
                  <a:gdLst>
                    <a:gd name="T0" fmla="*/ 0 w 128"/>
                    <a:gd name="T1" fmla="*/ 39 h 51"/>
                    <a:gd name="T2" fmla="*/ 29 w 128"/>
                    <a:gd name="T3" fmla="*/ 51 h 51"/>
                    <a:gd name="T4" fmla="*/ 97 w 128"/>
                    <a:gd name="T5" fmla="*/ 17 h 51"/>
                    <a:gd name="T6" fmla="*/ 128 w 128"/>
                    <a:gd name="T7" fmla="*/ 28 h 51"/>
                    <a:gd name="T8" fmla="*/ 111 w 128"/>
                    <a:gd name="T9" fmla="*/ 0 h 51"/>
                    <a:gd name="T10" fmla="*/ 31 w 128"/>
                    <a:gd name="T11" fmla="*/ 0 h 51"/>
                    <a:gd name="T12" fmla="*/ 64 w 128"/>
                    <a:gd name="T13" fmla="*/ 9 h 51"/>
                    <a:gd name="T14" fmla="*/ 0 w 128"/>
                    <a:gd name="T15" fmla="*/ 39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39"/>
                      </a:moveTo>
                      <a:lnTo>
                        <a:pt x="29" y="51"/>
                      </a:lnTo>
                      <a:lnTo>
                        <a:pt x="97" y="17"/>
                      </a:lnTo>
                      <a:lnTo>
                        <a:pt x="128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66" name="Freeform 318"/>
                <p:cNvSpPr>
                  <a:spLocks/>
                </p:cNvSpPr>
                <p:nvPr/>
              </p:nvSpPr>
              <p:spPr bwMode="auto">
                <a:xfrm>
                  <a:off x="2893" y="2292"/>
                  <a:ext cx="128" cy="53"/>
                </a:xfrm>
                <a:custGeom>
                  <a:avLst/>
                  <a:gdLst>
                    <a:gd name="T0" fmla="*/ 128 w 128"/>
                    <a:gd name="T1" fmla="*/ 11 h 53"/>
                    <a:gd name="T2" fmla="*/ 99 w 128"/>
                    <a:gd name="T3" fmla="*/ 0 h 53"/>
                    <a:gd name="T4" fmla="*/ 33 w 128"/>
                    <a:gd name="T5" fmla="*/ 34 h 53"/>
                    <a:gd name="T6" fmla="*/ 0 w 128"/>
                    <a:gd name="T7" fmla="*/ 23 h 53"/>
                    <a:gd name="T8" fmla="*/ 17 w 128"/>
                    <a:gd name="T9" fmla="*/ 53 h 53"/>
                    <a:gd name="T10" fmla="*/ 99 w 128"/>
                    <a:gd name="T11" fmla="*/ 53 h 53"/>
                    <a:gd name="T12" fmla="*/ 64 w 128"/>
                    <a:gd name="T13" fmla="*/ 42 h 53"/>
                    <a:gd name="T14" fmla="*/ 128 w 128"/>
                    <a:gd name="T15" fmla="*/ 11 h 5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3"/>
                    <a:gd name="T26" fmla="*/ 128 w 128"/>
                    <a:gd name="T27" fmla="*/ 53 h 5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3">
                      <a:moveTo>
                        <a:pt x="128" y="11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7" y="53"/>
                      </a:lnTo>
                      <a:lnTo>
                        <a:pt x="99" y="53"/>
                      </a:lnTo>
                      <a:lnTo>
                        <a:pt x="64" y="42"/>
                      </a:lnTo>
                      <a:lnTo>
                        <a:pt x="128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67" name="Freeform 319"/>
                <p:cNvSpPr>
                  <a:spLocks/>
                </p:cNvSpPr>
                <p:nvPr/>
              </p:nvSpPr>
              <p:spPr bwMode="auto">
                <a:xfrm>
                  <a:off x="2893" y="2292"/>
                  <a:ext cx="128" cy="53"/>
                </a:xfrm>
                <a:custGeom>
                  <a:avLst/>
                  <a:gdLst>
                    <a:gd name="T0" fmla="*/ 128 w 128"/>
                    <a:gd name="T1" fmla="*/ 11 h 53"/>
                    <a:gd name="T2" fmla="*/ 99 w 128"/>
                    <a:gd name="T3" fmla="*/ 0 h 53"/>
                    <a:gd name="T4" fmla="*/ 33 w 128"/>
                    <a:gd name="T5" fmla="*/ 34 h 53"/>
                    <a:gd name="T6" fmla="*/ 0 w 128"/>
                    <a:gd name="T7" fmla="*/ 23 h 53"/>
                    <a:gd name="T8" fmla="*/ 17 w 128"/>
                    <a:gd name="T9" fmla="*/ 53 h 53"/>
                    <a:gd name="T10" fmla="*/ 99 w 128"/>
                    <a:gd name="T11" fmla="*/ 53 h 53"/>
                    <a:gd name="T12" fmla="*/ 64 w 128"/>
                    <a:gd name="T13" fmla="*/ 42 h 53"/>
                    <a:gd name="T14" fmla="*/ 128 w 128"/>
                    <a:gd name="T15" fmla="*/ 11 h 5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3"/>
                    <a:gd name="T26" fmla="*/ 128 w 128"/>
                    <a:gd name="T27" fmla="*/ 53 h 5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3">
                      <a:moveTo>
                        <a:pt x="128" y="11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7" y="53"/>
                      </a:lnTo>
                      <a:lnTo>
                        <a:pt x="99" y="53"/>
                      </a:lnTo>
                      <a:lnTo>
                        <a:pt x="64" y="42"/>
                      </a:lnTo>
                      <a:lnTo>
                        <a:pt x="128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68" name="Freeform 320"/>
                <p:cNvSpPr>
                  <a:spLocks/>
                </p:cNvSpPr>
                <p:nvPr/>
              </p:nvSpPr>
              <p:spPr bwMode="auto">
                <a:xfrm>
                  <a:off x="2900" y="2230"/>
                  <a:ext cx="128" cy="51"/>
                </a:xfrm>
                <a:custGeom>
                  <a:avLst/>
                  <a:gdLst>
                    <a:gd name="T0" fmla="*/ 0 w 128"/>
                    <a:gd name="T1" fmla="*/ 12 h 51"/>
                    <a:gd name="T2" fmla="*/ 29 w 128"/>
                    <a:gd name="T3" fmla="*/ 0 h 51"/>
                    <a:gd name="T4" fmla="*/ 97 w 128"/>
                    <a:gd name="T5" fmla="*/ 31 h 51"/>
                    <a:gd name="T6" fmla="*/ 128 w 128"/>
                    <a:gd name="T7" fmla="*/ 23 h 51"/>
                    <a:gd name="T8" fmla="*/ 111 w 128"/>
                    <a:gd name="T9" fmla="*/ 51 h 51"/>
                    <a:gd name="T10" fmla="*/ 31 w 128"/>
                    <a:gd name="T11" fmla="*/ 51 h 51"/>
                    <a:gd name="T12" fmla="*/ 64 w 128"/>
                    <a:gd name="T13" fmla="*/ 42 h 51"/>
                    <a:gd name="T14" fmla="*/ 0 w 128"/>
                    <a:gd name="T15" fmla="*/ 12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12"/>
                      </a:moveTo>
                      <a:lnTo>
                        <a:pt x="29" y="0"/>
                      </a:lnTo>
                      <a:lnTo>
                        <a:pt x="97" y="31"/>
                      </a:lnTo>
                      <a:lnTo>
                        <a:pt x="128" y="23"/>
                      </a:lnTo>
                      <a:lnTo>
                        <a:pt x="111" y="51"/>
                      </a:lnTo>
                      <a:lnTo>
                        <a:pt x="31" y="51"/>
                      </a:lnTo>
                      <a:lnTo>
                        <a:pt x="64" y="4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69" name="Freeform 321"/>
                <p:cNvSpPr>
                  <a:spLocks/>
                </p:cNvSpPr>
                <p:nvPr/>
              </p:nvSpPr>
              <p:spPr bwMode="auto">
                <a:xfrm>
                  <a:off x="2900" y="2230"/>
                  <a:ext cx="128" cy="51"/>
                </a:xfrm>
                <a:custGeom>
                  <a:avLst/>
                  <a:gdLst>
                    <a:gd name="T0" fmla="*/ 0 w 128"/>
                    <a:gd name="T1" fmla="*/ 12 h 51"/>
                    <a:gd name="T2" fmla="*/ 29 w 128"/>
                    <a:gd name="T3" fmla="*/ 0 h 51"/>
                    <a:gd name="T4" fmla="*/ 97 w 128"/>
                    <a:gd name="T5" fmla="*/ 31 h 51"/>
                    <a:gd name="T6" fmla="*/ 128 w 128"/>
                    <a:gd name="T7" fmla="*/ 23 h 51"/>
                    <a:gd name="T8" fmla="*/ 111 w 128"/>
                    <a:gd name="T9" fmla="*/ 51 h 51"/>
                    <a:gd name="T10" fmla="*/ 31 w 128"/>
                    <a:gd name="T11" fmla="*/ 51 h 51"/>
                    <a:gd name="T12" fmla="*/ 64 w 128"/>
                    <a:gd name="T13" fmla="*/ 42 h 51"/>
                    <a:gd name="T14" fmla="*/ 0 w 128"/>
                    <a:gd name="T15" fmla="*/ 12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12"/>
                      </a:moveTo>
                      <a:lnTo>
                        <a:pt x="29" y="0"/>
                      </a:lnTo>
                      <a:lnTo>
                        <a:pt x="97" y="31"/>
                      </a:lnTo>
                      <a:lnTo>
                        <a:pt x="128" y="23"/>
                      </a:lnTo>
                      <a:lnTo>
                        <a:pt x="111" y="51"/>
                      </a:lnTo>
                      <a:lnTo>
                        <a:pt x="31" y="51"/>
                      </a:lnTo>
                      <a:lnTo>
                        <a:pt x="64" y="4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70" name="Freeform 322"/>
                <p:cNvSpPr>
                  <a:spLocks/>
                </p:cNvSpPr>
                <p:nvPr/>
              </p:nvSpPr>
              <p:spPr bwMode="auto">
                <a:xfrm>
                  <a:off x="3028" y="2298"/>
                  <a:ext cx="127" cy="50"/>
                </a:xfrm>
                <a:custGeom>
                  <a:avLst/>
                  <a:gdLst>
                    <a:gd name="T0" fmla="*/ 127 w 127"/>
                    <a:gd name="T1" fmla="*/ 39 h 50"/>
                    <a:gd name="T2" fmla="*/ 99 w 127"/>
                    <a:gd name="T3" fmla="*/ 50 h 50"/>
                    <a:gd name="T4" fmla="*/ 33 w 127"/>
                    <a:gd name="T5" fmla="*/ 17 h 50"/>
                    <a:gd name="T6" fmla="*/ 0 w 127"/>
                    <a:gd name="T7" fmla="*/ 28 h 50"/>
                    <a:gd name="T8" fmla="*/ 16 w 127"/>
                    <a:gd name="T9" fmla="*/ 0 h 50"/>
                    <a:gd name="T10" fmla="*/ 99 w 127"/>
                    <a:gd name="T11" fmla="*/ 0 h 50"/>
                    <a:gd name="T12" fmla="*/ 63 w 127"/>
                    <a:gd name="T13" fmla="*/ 8 h 50"/>
                    <a:gd name="T14" fmla="*/ 127 w 127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127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6" y="0"/>
                      </a:lnTo>
                      <a:lnTo>
                        <a:pt x="99" y="0"/>
                      </a:lnTo>
                      <a:lnTo>
                        <a:pt x="63" y="8"/>
                      </a:lnTo>
                      <a:lnTo>
                        <a:pt x="127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71" name="Freeform 323"/>
                <p:cNvSpPr>
                  <a:spLocks/>
                </p:cNvSpPr>
                <p:nvPr/>
              </p:nvSpPr>
              <p:spPr bwMode="auto">
                <a:xfrm>
                  <a:off x="3028" y="2298"/>
                  <a:ext cx="127" cy="50"/>
                </a:xfrm>
                <a:custGeom>
                  <a:avLst/>
                  <a:gdLst>
                    <a:gd name="T0" fmla="*/ 127 w 127"/>
                    <a:gd name="T1" fmla="*/ 39 h 50"/>
                    <a:gd name="T2" fmla="*/ 99 w 127"/>
                    <a:gd name="T3" fmla="*/ 50 h 50"/>
                    <a:gd name="T4" fmla="*/ 33 w 127"/>
                    <a:gd name="T5" fmla="*/ 17 h 50"/>
                    <a:gd name="T6" fmla="*/ 0 w 127"/>
                    <a:gd name="T7" fmla="*/ 28 h 50"/>
                    <a:gd name="T8" fmla="*/ 16 w 127"/>
                    <a:gd name="T9" fmla="*/ 0 h 50"/>
                    <a:gd name="T10" fmla="*/ 99 w 127"/>
                    <a:gd name="T11" fmla="*/ 0 h 50"/>
                    <a:gd name="T12" fmla="*/ 63 w 127"/>
                    <a:gd name="T13" fmla="*/ 8 h 50"/>
                    <a:gd name="T14" fmla="*/ 127 w 127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127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6" y="0"/>
                      </a:lnTo>
                      <a:lnTo>
                        <a:pt x="99" y="0"/>
                      </a:lnTo>
                      <a:lnTo>
                        <a:pt x="63" y="8"/>
                      </a:lnTo>
                      <a:lnTo>
                        <a:pt x="127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360" name="Line 324"/>
            <p:cNvSpPr>
              <a:spLocks noChangeShapeType="1"/>
            </p:cNvSpPr>
            <p:nvPr/>
          </p:nvSpPr>
          <p:spPr bwMode="auto">
            <a:xfrm>
              <a:off x="2832" y="2287"/>
              <a:ext cx="1" cy="112"/>
            </a:xfrm>
            <a:prstGeom prst="line">
              <a:avLst/>
            </a:prstGeom>
            <a:noFill/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1" name="Line 325"/>
            <p:cNvSpPr>
              <a:spLocks noChangeShapeType="1"/>
            </p:cNvSpPr>
            <p:nvPr/>
          </p:nvSpPr>
          <p:spPr bwMode="auto">
            <a:xfrm>
              <a:off x="3219" y="2287"/>
              <a:ext cx="1" cy="112"/>
            </a:xfrm>
            <a:prstGeom prst="line">
              <a:avLst/>
            </a:prstGeom>
            <a:noFill/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53" name="Group 326"/>
          <p:cNvGrpSpPr>
            <a:grpSpLocks/>
          </p:cNvGrpSpPr>
          <p:nvPr/>
        </p:nvGrpSpPr>
        <p:grpSpPr bwMode="auto">
          <a:xfrm>
            <a:off x="1233488" y="3184525"/>
            <a:ext cx="261937" cy="141288"/>
            <a:chOff x="2832" y="2209"/>
            <a:chExt cx="388" cy="239"/>
          </a:xfrm>
        </p:grpSpPr>
        <p:sp>
          <p:nvSpPr>
            <p:cNvPr id="10330" name="Oval 327"/>
            <p:cNvSpPr>
              <a:spLocks noChangeArrowheads="1"/>
            </p:cNvSpPr>
            <p:nvPr/>
          </p:nvSpPr>
          <p:spPr bwMode="auto">
            <a:xfrm>
              <a:off x="2833" y="2321"/>
              <a:ext cx="387" cy="127"/>
            </a:xfrm>
            <a:prstGeom prst="ellipse">
              <a:avLst/>
            </a:prstGeom>
            <a:solidFill>
              <a:srgbClr val="0078AA"/>
            </a:solidFill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1" name="Rectangle 328"/>
            <p:cNvSpPr>
              <a:spLocks noChangeArrowheads="1"/>
            </p:cNvSpPr>
            <p:nvPr/>
          </p:nvSpPr>
          <p:spPr bwMode="auto">
            <a:xfrm>
              <a:off x="2832" y="2289"/>
              <a:ext cx="387" cy="112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2" name="Rectangle 329"/>
            <p:cNvSpPr>
              <a:spLocks noChangeArrowheads="1"/>
            </p:cNvSpPr>
            <p:nvPr/>
          </p:nvSpPr>
          <p:spPr bwMode="auto">
            <a:xfrm>
              <a:off x="2832" y="2289"/>
              <a:ext cx="387" cy="112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3" name="Oval 330"/>
            <p:cNvSpPr>
              <a:spLocks noChangeArrowheads="1"/>
            </p:cNvSpPr>
            <p:nvPr/>
          </p:nvSpPr>
          <p:spPr bwMode="auto">
            <a:xfrm>
              <a:off x="2833" y="2209"/>
              <a:ext cx="387" cy="158"/>
            </a:xfrm>
            <a:prstGeom prst="ellipse">
              <a:avLst/>
            </a:prstGeom>
            <a:solidFill>
              <a:srgbClr val="00B4FF"/>
            </a:solidFill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34" name="Group 331"/>
            <p:cNvGrpSpPr>
              <a:grpSpLocks/>
            </p:cNvGrpSpPr>
            <p:nvPr/>
          </p:nvGrpSpPr>
          <p:grpSpPr bwMode="auto">
            <a:xfrm>
              <a:off x="2891" y="2228"/>
              <a:ext cx="269" cy="120"/>
              <a:chOff x="2891" y="2228"/>
              <a:chExt cx="269" cy="120"/>
            </a:xfrm>
          </p:grpSpPr>
          <p:grpSp>
            <p:nvGrpSpPr>
              <p:cNvPr id="10337" name="Group 332"/>
              <p:cNvGrpSpPr>
                <a:grpSpLocks/>
              </p:cNvGrpSpPr>
              <p:nvPr/>
            </p:nvGrpSpPr>
            <p:grpSpPr bwMode="auto">
              <a:xfrm>
                <a:off x="2891" y="2228"/>
                <a:ext cx="266" cy="117"/>
                <a:chOff x="2891" y="2228"/>
                <a:chExt cx="266" cy="117"/>
              </a:xfrm>
            </p:grpSpPr>
            <p:sp>
              <p:nvSpPr>
                <p:cNvPr id="10347" name="Freeform 333"/>
                <p:cNvSpPr>
                  <a:spLocks/>
                </p:cNvSpPr>
                <p:nvPr/>
              </p:nvSpPr>
              <p:spPr bwMode="auto">
                <a:xfrm>
                  <a:off x="3030" y="2230"/>
                  <a:ext cx="127" cy="51"/>
                </a:xfrm>
                <a:custGeom>
                  <a:avLst/>
                  <a:gdLst>
                    <a:gd name="T0" fmla="*/ 0 w 127"/>
                    <a:gd name="T1" fmla="*/ 40 h 51"/>
                    <a:gd name="T2" fmla="*/ 28 w 127"/>
                    <a:gd name="T3" fmla="*/ 51 h 51"/>
                    <a:gd name="T4" fmla="*/ 97 w 127"/>
                    <a:gd name="T5" fmla="*/ 17 h 51"/>
                    <a:gd name="T6" fmla="*/ 127 w 127"/>
                    <a:gd name="T7" fmla="*/ 28 h 51"/>
                    <a:gd name="T8" fmla="*/ 111 w 127"/>
                    <a:gd name="T9" fmla="*/ 0 h 51"/>
                    <a:gd name="T10" fmla="*/ 31 w 127"/>
                    <a:gd name="T11" fmla="*/ 0 h 51"/>
                    <a:gd name="T12" fmla="*/ 64 w 127"/>
                    <a:gd name="T13" fmla="*/ 9 h 51"/>
                    <a:gd name="T14" fmla="*/ 0 w 127"/>
                    <a:gd name="T15" fmla="*/ 40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1"/>
                    <a:gd name="T26" fmla="*/ 127 w 127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1">
                      <a:moveTo>
                        <a:pt x="0" y="40"/>
                      </a:moveTo>
                      <a:lnTo>
                        <a:pt x="28" y="51"/>
                      </a:lnTo>
                      <a:lnTo>
                        <a:pt x="97" y="17"/>
                      </a:lnTo>
                      <a:lnTo>
                        <a:pt x="127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48" name="Freeform 334"/>
                <p:cNvSpPr>
                  <a:spLocks/>
                </p:cNvSpPr>
                <p:nvPr/>
              </p:nvSpPr>
              <p:spPr bwMode="auto">
                <a:xfrm>
                  <a:off x="3030" y="2230"/>
                  <a:ext cx="127" cy="51"/>
                </a:xfrm>
                <a:custGeom>
                  <a:avLst/>
                  <a:gdLst>
                    <a:gd name="T0" fmla="*/ 0 w 127"/>
                    <a:gd name="T1" fmla="*/ 40 h 51"/>
                    <a:gd name="T2" fmla="*/ 28 w 127"/>
                    <a:gd name="T3" fmla="*/ 51 h 51"/>
                    <a:gd name="T4" fmla="*/ 97 w 127"/>
                    <a:gd name="T5" fmla="*/ 17 h 51"/>
                    <a:gd name="T6" fmla="*/ 127 w 127"/>
                    <a:gd name="T7" fmla="*/ 28 h 51"/>
                    <a:gd name="T8" fmla="*/ 111 w 127"/>
                    <a:gd name="T9" fmla="*/ 0 h 51"/>
                    <a:gd name="T10" fmla="*/ 31 w 127"/>
                    <a:gd name="T11" fmla="*/ 0 h 51"/>
                    <a:gd name="T12" fmla="*/ 64 w 127"/>
                    <a:gd name="T13" fmla="*/ 9 h 51"/>
                    <a:gd name="T14" fmla="*/ 0 w 127"/>
                    <a:gd name="T15" fmla="*/ 40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1"/>
                    <a:gd name="T26" fmla="*/ 127 w 127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1">
                      <a:moveTo>
                        <a:pt x="0" y="40"/>
                      </a:moveTo>
                      <a:lnTo>
                        <a:pt x="28" y="51"/>
                      </a:lnTo>
                      <a:lnTo>
                        <a:pt x="97" y="17"/>
                      </a:lnTo>
                      <a:lnTo>
                        <a:pt x="127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49" name="Freeform 335"/>
                <p:cNvSpPr>
                  <a:spLocks/>
                </p:cNvSpPr>
                <p:nvPr/>
              </p:nvSpPr>
              <p:spPr bwMode="auto">
                <a:xfrm>
                  <a:off x="2891" y="2289"/>
                  <a:ext cx="127" cy="54"/>
                </a:xfrm>
                <a:custGeom>
                  <a:avLst/>
                  <a:gdLst>
                    <a:gd name="T0" fmla="*/ 127 w 127"/>
                    <a:gd name="T1" fmla="*/ 12 h 54"/>
                    <a:gd name="T2" fmla="*/ 99 w 127"/>
                    <a:gd name="T3" fmla="*/ 0 h 54"/>
                    <a:gd name="T4" fmla="*/ 33 w 127"/>
                    <a:gd name="T5" fmla="*/ 34 h 54"/>
                    <a:gd name="T6" fmla="*/ 0 w 127"/>
                    <a:gd name="T7" fmla="*/ 23 h 54"/>
                    <a:gd name="T8" fmla="*/ 16 w 127"/>
                    <a:gd name="T9" fmla="*/ 54 h 54"/>
                    <a:gd name="T10" fmla="*/ 99 w 127"/>
                    <a:gd name="T11" fmla="*/ 54 h 54"/>
                    <a:gd name="T12" fmla="*/ 64 w 127"/>
                    <a:gd name="T13" fmla="*/ 42 h 54"/>
                    <a:gd name="T14" fmla="*/ 127 w 127"/>
                    <a:gd name="T15" fmla="*/ 12 h 5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4"/>
                    <a:gd name="T26" fmla="*/ 127 w 127"/>
                    <a:gd name="T27" fmla="*/ 54 h 5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4">
                      <a:moveTo>
                        <a:pt x="127" y="12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6" y="54"/>
                      </a:lnTo>
                      <a:lnTo>
                        <a:pt x="99" y="54"/>
                      </a:lnTo>
                      <a:lnTo>
                        <a:pt x="64" y="42"/>
                      </a:lnTo>
                      <a:lnTo>
                        <a:pt x="127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50" name="Freeform 336"/>
                <p:cNvSpPr>
                  <a:spLocks/>
                </p:cNvSpPr>
                <p:nvPr/>
              </p:nvSpPr>
              <p:spPr bwMode="auto">
                <a:xfrm>
                  <a:off x="2891" y="2289"/>
                  <a:ext cx="127" cy="54"/>
                </a:xfrm>
                <a:custGeom>
                  <a:avLst/>
                  <a:gdLst>
                    <a:gd name="T0" fmla="*/ 127 w 127"/>
                    <a:gd name="T1" fmla="*/ 12 h 54"/>
                    <a:gd name="T2" fmla="*/ 99 w 127"/>
                    <a:gd name="T3" fmla="*/ 0 h 54"/>
                    <a:gd name="T4" fmla="*/ 33 w 127"/>
                    <a:gd name="T5" fmla="*/ 34 h 54"/>
                    <a:gd name="T6" fmla="*/ 0 w 127"/>
                    <a:gd name="T7" fmla="*/ 23 h 54"/>
                    <a:gd name="T8" fmla="*/ 16 w 127"/>
                    <a:gd name="T9" fmla="*/ 54 h 54"/>
                    <a:gd name="T10" fmla="*/ 99 w 127"/>
                    <a:gd name="T11" fmla="*/ 54 h 54"/>
                    <a:gd name="T12" fmla="*/ 64 w 127"/>
                    <a:gd name="T13" fmla="*/ 42 h 54"/>
                    <a:gd name="T14" fmla="*/ 127 w 127"/>
                    <a:gd name="T15" fmla="*/ 12 h 5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4"/>
                    <a:gd name="T26" fmla="*/ 127 w 127"/>
                    <a:gd name="T27" fmla="*/ 54 h 5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4">
                      <a:moveTo>
                        <a:pt x="127" y="12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6" y="54"/>
                      </a:lnTo>
                      <a:lnTo>
                        <a:pt x="99" y="54"/>
                      </a:lnTo>
                      <a:lnTo>
                        <a:pt x="64" y="42"/>
                      </a:lnTo>
                      <a:lnTo>
                        <a:pt x="127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51" name="Freeform 337"/>
                <p:cNvSpPr>
                  <a:spLocks/>
                </p:cNvSpPr>
                <p:nvPr/>
              </p:nvSpPr>
              <p:spPr bwMode="auto">
                <a:xfrm>
                  <a:off x="2898" y="2228"/>
                  <a:ext cx="127" cy="50"/>
                </a:xfrm>
                <a:custGeom>
                  <a:avLst/>
                  <a:gdLst>
                    <a:gd name="T0" fmla="*/ 0 w 127"/>
                    <a:gd name="T1" fmla="*/ 11 h 50"/>
                    <a:gd name="T2" fmla="*/ 28 w 127"/>
                    <a:gd name="T3" fmla="*/ 0 h 50"/>
                    <a:gd name="T4" fmla="*/ 97 w 127"/>
                    <a:gd name="T5" fmla="*/ 30 h 50"/>
                    <a:gd name="T6" fmla="*/ 127 w 127"/>
                    <a:gd name="T7" fmla="*/ 22 h 50"/>
                    <a:gd name="T8" fmla="*/ 111 w 127"/>
                    <a:gd name="T9" fmla="*/ 50 h 50"/>
                    <a:gd name="T10" fmla="*/ 31 w 127"/>
                    <a:gd name="T11" fmla="*/ 50 h 50"/>
                    <a:gd name="T12" fmla="*/ 64 w 127"/>
                    <a:gd name="T13" fmla="*/ 42 h 50"/>
                    <a:gd name="T14" fmla="*/ 0 w 127"/>
                    <a:gd name="T15" fmla="*/ 11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0" y="11"/>
                      </a:moveTo>
                      <a:lnTo>
                        <a:pt x="28" y="0"/>
                      </a:lnTo>
                      <a:lnTo>
                        <a:pt x="97" y="30"/>
                      </a:lnTo>
                      <a:lnTo>
                        <a:pt x="127" y="22"/>
                      </a:lnTo>
                      <a:lnTo>
                        <a:pt x="111" y="50"/>
                      </a:lnTo>
                      <a:lnTo>
                        <a:pt x="31" y="50"/>
                      </a:lnTo>
                      <a:lnTo>
                        <a:pt x="64" y="42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52" name="Freeform 338"/>
                <p:cNvSpPr>
                  <a:spLocks/>
                </p:cNvSpPr>
                <p:nvPr/>
              </p:nvSpPr>
              <p:spPr bwMode="auto">
                <a:xfrm>
                  <a:off x="2898" y="2228"/>
                  <a:ext cx="127" cy="50"/>
                </a:xfrm>
                <a:custGeom>
                  <a:avLst/>
                  <a:gdLst>
                    <a:gd name="T0" fmla="*/ 0 w 127"/>
                    <a:gd name="T1" fmla="*/ 11 h 50"/>
                    <a:gd name="T2" fmla="*/ 28 w 127"/>
                    <a:gd name="T3" fmla="*/ 0 h 50"/>
                    <a:gd name="T4" fmla="*/ 97 w 127"/>
                    <a:gd name="T5" fmla="*/ 30 h 50"/>
                    <a:gd name="T6" fmla="*/ 127 w 127"/>
                    <a:gd name="T7" fmla="*/ 22 h 50"/>
                    <a:gd name="T8" fmla="*/ 111 w 127"/>
                    <a:gd name="T9" fmla="*/ 50 h 50"/>
                    <a:gd name="T10" fmla="*/ 31 w 127"/>
                    <a:gd name="T11" fmla="*/ 50 h 50"/>
                    <a:gd name="T12" fmla="*/ 64 w 127"/>
                    <a:gd name="T13" fmla="*/ 42 h 50"/>
                    <a:gd name="T14" fmla="*/ 0 w 127"/>
                    <a:gd name="T15" fmla="*/ 11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0" y="11"/>
                      </a:moveTo>
                      <a:lnTo>
                        <a:pt x="28" y="0"/>
                      </a:lnTo>
                      <a:lnTo>
                        <a:pt x="97" y="30"/>
                      </a:lnTo>
                      <a:lnTo>
                        <a:pt x="127" y="22"/>
                      </a:lnTo>
                      <a:lnTo>
                        <a:pt x="111" y="50"/>
                      </a:lnTo>
                      <a:lnTo>
                        <a:pt x="31" y="50"/>
                      </a:lnTo>
                      <a:lnTo>
                        <a:pt x="64" y="42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53" name="Freeform 339"/>
                <p:cNvSpPr>
                  <a:spLocks/>
                </p:cNvSpPr>
                <p:nvPr/>
              </p:nvSpPr>
              <p:spPr bwMode="auto">
                <a:xfrm>
                  <a:off x="3025" y="2295"/>
                  <a:ext cx="128" cy="50"/>
                </a:xfrm>
                <a:custGeom>
                  <a:avLst/>
                  <a:gdLst>
                    <a:gd name="T0" fmla="*/ 128 w 128"/>
                    <a:gd name="T1" fmla="*/ 39 h 50"/>
                    <a:gd name="T2" fmla="*/ 99 w 128"/>
                    <a:gd name="T3" fmla="*/ 50 h 50"/>
                    <a:gd name="T4" fmla="*/ 33 w 128"/>
                    <a:gd name="T5" fmla="*/ 17 h 50"/>
                    <a:gd name="T6" fmla="*/ 0 w 128"/>
                    <a:gd name="T7" fmla="*/ 28 h 50"/>
                    <a:gd name="T8" fmla="*/ 17 w 128"/>
                    <a:gd name="T9" fmla="*/ 0 h 50"/>
                    <a:gd name="T10" fmla="*/ 99 w 128"/>
                    <a:gd name="T11" fmla="*/ 0 h 50"/>
                    <a:gd name="T12" fmla="*/ 64 w 128"/>
                    <a:gd name="T13" fmla="*/ 8 h 50"/>
                    <a:gd name="T14" fmla="*/ 128 w 128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0"/>
                    <a:gd name="T26" fmla="*/ 128 w 128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0">
                      <a:moveTo>
                        <a:pt x="128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7" y="0"/>
                      </a:lnTo>
                      <a:lnTo>
                        <a:pt x="99" y="0"/>
                      </a:lnTo>
                      <a:lnTo>
                        <a:pt x="64" y="8"/>
                      </a:lnTo>
                      <a:lnTo>
                        <a:pt x="128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54" name="Freeform 340"/>
                <p:cNvSpPr>
                  <a:spLocks/>
                </p:cNvSpPr>
                <p:nvPr/>
              </p:nvSpPr>
              <p:spPr bwMode="auto">
                <a:xfrm>
                  <a:off x="3025" y="2295"/>
                  <a:ext cx="128" cy="50"/>
                </a:xfrm>
                <a:custGeom>
                  <a:avLst/>
                  <a:gdLst>
                    <a:gd name="T0" fmla="*/ 128 w 128"/>
                    <a:gd name="T1" fmla="*/ 39 h 50"/>
                    <a:gd name="T2" fmla="*/ 99 w 128"/>
                    <a:gd name="T3" fmla="*/ 50 h 50"/>
                    <a:gd name="T4" fmla="*/ 33 w 128"/>
                    <a:gd name="T5" fmla="*/ 17 h 50"/>
                    <a:gd name="T6" fmla="*/ 0 w 128"/>
                    <a:gd name="T7" fmla="*/ 28 h 50"/>
                    <a:gd name="T8" fmla="*/ 17 w 128"/>
                    <a:gd name="T9" fmla="*/ 0 h 50"/>
                    <a:gd name="T10" fmla="*/ 99 w 128"/>
                    <a:gd name="T11" fmla="*/ 0 h 50"/>
                    <a:gd name="T12" fmla="*/ 64 w 128"/>
                    <a:gd name="T13" fmla="*/ 8 h 50"/>
                    <a:gd name="T14" fmla="*/ 128 w 128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0"/>
                    <a:gd name="T26" fmla="*/ 128 w 128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0">
                      <a:moveTo>
                        <a:pt x="128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7" y="0"/>
                      </a:lnTo>
                      <a:lnTo>
                        <a:pt x="99" y="0"/>
                      </a:lnTo>
                      <a:lnTo>
                        <a:pt x="64" y="8"/>
                      </a:lnTo>
                      <a:lnTo>
                        <a:pt x="128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38" name="Group 341"/>
              <p:cNvGrpSpPr>
                <a:grpSpLocks/>
              </p:cNvGrpSpPr>
              <p:nvPr/>
            </p:nvGrpSpPr>
            <p:grpSpPr bwMode="auto">
              <a:xfrm>
                <a:off x="2893" y="2230"/>
                <a:ext cx="267" cy="118"/>
                <a:chOff x="2893" y="2230"/>
                <a:chExt cx="267" cy="118"/>
              </a:xfrm>
            </p:grpSpPr>
            <p:sp>
              <p:nvSpPr>
                <p:cNvPr id="10339" name="Freeform 342"/>
                <p:cNvSpPr>
                  <a:spLocks/>
                </p:cNvSpPr>
                <p:nvPr/>
              </p:nvSpPr>
              <p:spPr bwMode="auto">
                <a:xfrm>
                  <a:off x="3032" y="2233"/>
                  <a:ext cx="128" cy="51"/>
                </a:xfrm>
                <a:custGeom>
                  <a:avLst/>
                  <a:gdLst>
                    <a:gd name="T0" fmla="*/ 0 w 128"/>
                    <a:gd name="T1" fmla="*/ 39 h 51"/>
                    <a:gd name="T2" fmla="*/ 29 w 128"/>
                    <a:gd name="T3" fmla="*/ 51 h 51"/>
                    <a:gd name="T4" fmla="*/ 97 w 128"/>
                    <a:gd name="T5" fmla="*/ 17 h 51"/>
                    <a:gd name="T6" fmla="*/ 128 w 128"/>
                    <a:gd name="T7" fmla="*/ 28 h 51"/>
                    <a:gd name="T8" fmla="*/ 111 w 128"/>
                    <a:gd name="T9" fmla="*/ 0 h 51"/>
                    <a:gd name="T10" fmla="*/ 31 w 128"/>
                    <a:gd name="T11" fmla="*/ 0 h 51"/>
                    <a:gd name="T12" fmla="*/ 64 w 128"/>
                    <a:gd name="T13" fmla="*/ 9 h 51"/>
                    <a:gd name="T14" fmla="*/ 0 w 128"/>
                    <a:gd name="T15" fmla="*/ 39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39"/>
                      </a:moveTo>
                      <a:lnTo>
                        <a:pt x="29" y="51"/>
                      </a:lnTo>
                      <a:lnTo>
                        <a:pt x="97" y="17"/>
                      </a:lnTo>
                      <a:lnTo>
                        <a:pt x="128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40" name="Freeform 343"/>
                <p:cNvSpPr>
                  <a:spLocks/>
                </p:cNvSpPr>
                <p:nvPr/>
              </p:nvSpPr>
              <p:spPr bwMode="auto">
                <a:xfrm>
                  <a:off x="3032" y="2233"/>
                  <a:ext cx="128" cy="51"/>
                </a:xfrm>
                <a:custGeom>
                  <a:avLst/>
                  <a:gdLst>
                    <a:gd name="T0" fmla="*/ 0 w 128"/>
                    <a:gd name="T1" fmla="*/ 39 h 51"/>
                    <a:gd name="T2" fmla="*/ 29 w 128"/>
                    <a:gd name="T3" fmla="*/ 51 h 51"/>
                    <a:gd name="T4" fmla="*/ 97 w 128"/>
                    <a:gd name="T5" fmla="*/ 17 h 51"/>
                    <a:gd name="T6" fmla="*/ 128 w 128"/>
                    <a:gd name="T7" fmla="*/ 28 h 51"/>
                    <a:gd name="T8" fmla="*/ 111 w 128"/>
                    <a:gd name="T9" fmla="*/ 0 h 51"/>
                    <a:gd name="T10" fmla="*/ 31 w 128"/>
                    <a:gd name="T11" fmla="*/ 0 h 51"/>
                    <a:gd name="T12" fmla="*/ 64 w 128"/>
                    <a:gd name="T13" fmla="*/ 9 h 51"/>
                    <a:gd name="T14" fmla="*/ 0 w 128"/>
                    <a:gd name="T15" fmla="*/ 39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39"/>
                      </a:moveTo>
                      <a:lnTo>
                        <a:pt x="29" y="51"/>
                      </a:lnTo>
                      <a:lnTo>
                        <a:pt x="97" y="17"/>
                      </a:lnTo>
                      <a:lnTo>
                        <a:pt x="128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41" name="Freeform 344"/>
                <p:cNvSpPr>
                  <a:spLocks/>
                </p:cNvSpPr>
                <p:nvPr/>
              </p:nvSpPr>
              <p:spPr bwMode="auto">
                <a:xfrm>
                  <a:off x="2893" y="2292"/>
                  <a:ext cx="128" cy="53"/>
                </a:xfrm>
                <a:custGeom>
                  <a:avLst/>
                  <a:gdLst>
                    <a:gd name="T0" fmla="*/ 128 w 128"/>
                    <a:gd name="T1" fmla="*/ 11 h 53"/>
                    <a:gd name="T2" fmla="*/ 99 w 128"/>
                    <a:gd name="T3" fmla="*/ 0 h 53"/>
                    <a:gd name="T4" fmla="*/ 33 w 128"/>
                    <a:gd name="T5" fmla="*/ 34 h 53"/>
                    <a:gd name="T6" fmla="*/ 0 w 128"/>
                    <a:gd name="T7" fmla="*/ 23 h 53"/>
                    <a:gd name="T8" fmla="*/ 17 w 128"/>
                    <a:gd name="T9" fmla="*/ 53 h 53"/>
                    <a:gd name="T10" fmla="*/ 99 w 128"/>
                    <a:gd name="T11" fmla="*/ 53 h 53"/>
                    <a:gd name="T12" fmla="*/ 64 w 128"/>
                    <a:gd name="T13" fmla="*/ 42 h 53"/>
                    <a:gd name="T14" fmla="*/ 128 w 128"/>
                    <a:gd name="T15" fmla="*/ 11 h 5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3"/>
                    <a:gd name="T26" fmla="*/ 128 w 128"/>
                    <a:gd name="T27" fmla="*/ 53 h 5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3">
                      <a:moveTo>
                        <a:pt x="128" y="11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7" y="53"/>
                      </a:lnTo>
                      <a:lnTo>
                        <a:pt x="99" y="53"/>
                      </a:lnTo>
                      <a:lnTo>
                        <a:pt x="64" y="42"/>
                      </a:lnTo>
                      <a:lnTo>
                        <a:pt x="128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42" name="Freeform 345"/>
                <p:cNvSpPr>
                  <a:spLocks/>
                </p:cNvSpPr>
                <p:nvPr/>
              </p:nvSpPr>
              <p:spPr bwMode="auto">
                <a:xfrm>
                  <a:off x="2893" y="2292"/>
                  <a:ext cx="128" cy="53"/>
                </a:xfrm>
                <a:custGeom>
                  <a:avLst/>
                  <a:gdLst>
                    <a:gd name="T0" fmla="*/ 128 w 128"/>
                    <a:gd name="T1" fmla="*/ 11 h 53"/>
                    <a:gd name="T2" fmla="*/ 99 w 128"/>
                    <a:gd name="T3" fmla="*/ 0 h 53"/>
                    <a:gd name="T4" fmla="*/ 33 w 128"/>
                    <a:gd name="T5" fmla="*/ 34 h 53"/>
                    <a:gd name="T6" fmla="*/ 0 w 128"/>
                    <a:gd name="T7" fmla="*/ 23 h 53"/>
                    <a:gd name="T8" fmla="*/ 17 w 128"/>
                    <a:gd name="T9" fmla="*/ 53 h 53"/>
                    <a:gd name="T10" fmla="*/ 99 w 128"/>
                    <a:gd name="T11" fmla="*/ 53 h 53"/>
                    <a:gd name="T12" fmla="*/ 64 w 128"/>
                    <a:gd name="T13" fmla="*/ 42 h 53"/>
                    <a:gd name="T14" fmla="*/ 128 w 128"/>
                    <a:gd name="T15" fmla="*/ 11 h 5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3"/>
                    <a:gd name="T26" fmla="*/ 128 w 128"/>
                    <a:gd name="T27" fmla="*/ 53 h 5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3">
                      <a:moveTo>
                        <a:pt x="128" y="11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7" y="53"/>
                      </a:lnTo>
                      <a:lnTo>
                        <a:pt x="99" y="53"/>
                      </a:lnTo>
                      <a:lnTo>
                        <a:pt x="64" y="42"/>
                      </a:lnTo>
                      <a:lnTo>
                        <a:pt x="128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43" name="Freeform 346"/>
                <p:cNvSpPr>
                  <a:spLocks/>
                </p:cNvSpPr>
                <p:nvPr/>
              </p:nvSpPr>
              <p:spPr bwMode="auto">
                <a:xfrm>
                  <a:off x="2900" y="2230"/>
                  <a:ext cx="128" cy="51"/>
                </a:xfrm>
                <a:custGeom>
                  <a:avLst/>
                  <a:gdLst>
                    <a:gd name="T0" fmla="*/ 0 w 128"/>
                    <a:gd name="T1" fmla="*/ 12 h 51"/>
                    <a:gd name="T2" fmla="*/ 29 w 128"/>
                    <a:gd name="T3" fmla="*/ 0 h 51"/>
                    <a:gd name="T4" fmla="*/ 97 w 128"/>
                    <a:gd name="T5" fmla="*/ 31 h 51"/>
                    <a:gd name="T6" fmla="*/ 128 w 128"/>
                    <a:gd name="T7" fmla="*/ 23 h 51"/>
                    <a:gd name="T8" fmla="*/ 111 w 128"/>
                    <a:gd name="T9" fmla="*/ 51 h 51"/>
                    <a:gd name="T10" fmla="*/ 31 w 128"/>
                    <a:gd name="T11" fmla="*/ 51 h 51"/>
                    <a:gd name="T12" fmla="*/ 64 w 128"/>
                    <a:gd name="T13" fmla="*/ 42 h 51"/>
                    <a:gd name="T14" fmla="*/ 0 w 128"/>
                    <a:gd name="T15" fmla="*/ 12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12"/>
                      </a:moveTo>
                      <a:lnTo>
                        <a:pt x="29" y="0"/>
                      </a:lnTo>
                      <a:lnTo>
                        <a:pt x="97" y="31"/>
                      </a:lnTo>
                      <a:lnTo>
                        <a:pt x="128" y="23"/>
                      </a:lnTo>
                      <a:lnTo>
                        <a:pt x="111" y="51"/>
                      </a:lnTo>
                      <a:lnTo>
                        <a:pt x="31" y="51"/>
                      </a:lnTo>
                      <a:lnTo>
                        <a:pt x="64" y="4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44" name="Freeform 347"/>
                <p:cNvSpPr>
                  <a:spLocks/>
                </p:cNvSpPr>
                <p:nvPr/>
              </p:nvSpPr>
              <p:spPr bwMode="auto">
                <a:xfrm>
                  <a:off x="2900" y="2230"/>
                  <a:ext cx="128" cy="51"/>
                </a:xfrm>
                <a:custGeom>
                  <a:avLst/>
                  <a:gdLst>
                    <a:gd name="T0" fmla="*/ 0 w 128"/>
                    <a:gd name="T1" fmla="*/ 12 h 51"/>
                    <a:gd name="T2" fmla="*/ 29 w 128"/>
                    <a:gd name="T3" fmla="*/ 0 h 51"/>
                    <a:gd name="T4" fmla="*/ 97 w 128"/>
                    <a:gd name="T5" fmla="*/ 31 h 51"/>
                    <a:gd name="T6" fmla="*/ 128 w 128"/>
                    <a:gd name="T7" fmla="*/ 23 h 51"/>
                    <a:gd name="T8" fmla="*/ 111 w 128"/>
                    <a:gd name="T9" fmla="*/ 51 h 51"/>
                    <a:gd name="T10" fmla="*/ 31 w 128"/>
                    <a:gd name="T11" fmla="*/ 51 h 51"/>
                    <a:gd name="T12" fmla="*/ 64 w 128"/>
                    <a:gd name="T13" fmla="*/ 42 h 51"/>
                    <a:gd name="T14" fmla="*/ 0 w 128"/>
                    <a:gd name="T15" fmla="*/ 12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12"/>
                      </a:moveTo>
                      <a:lnTo>
                        <a:pt x="29" y="0"/>
                      </a:lnTo>
                      <a:lnTo>
                        <a:pt x="97" y="31"/>
                      </a:lnTo>
                      <a:lnTo>
                        <a:pt x="128" y="23"/>
                      </a:lnTo>
                      <a:lnTo>
                        <a:pt x="111" y="51"/>
                      </a:lnTo>
                      <a:lnTo>
                        <a:pt x="31" y="51"/>
                      </a:lnTo>
                      <a:lnTo>
                        <a:pt x="64" y="4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45" name="Freeform 348"/>
                <p:cNvSpPr>
                  <a:spLocks/>
                </p:cNvSpPr>
                <p:nvPr/>
              </p:nvSpPr>
              <p:spPr bwMode="auto">
                <a:xfrm>
                  <a:off x="3028" y="2298"/>
                  <a:ext cx="127" cy="50"/>
                </a:xfrm>
                <a:custGeom>
                  <a:avLst/>
                  <a:gdLst>
                    <a:gd name="T0" fmla="*/ 127 w 127"/>
                    <a:gd name="T1" fmla="*/ 39 h 50"/>
                    <a:gd name="T2" fmla="*/ 99 w 127"/>
                    <a:gd name="T3" fmla="*/ 50 h 50"/>
                    <a:gd name="T4" fmla="*/ 33 w 127"/>
                    <a:gd name="T5" fmla="*/ 17 h 50"/>
                    <a:gd name="T6" fmla="*/ 0 w 127"/>
                    <a:gd name="T7" fmla="*/ 28 h 50"/>
                    <a:gd name="T8" fmla="*/ 16 w 127"/>
                    <a:gd name="T9" fmla="*/ 0 h 50"/>
                    <a:gd name="T10" fmla="*/ 99 w 127"/>
                    <a:gd name="T11" fmla="*/ 0 h 50"/>
                    <a:gd name="T12" fmla="*/ 63 w 127"/>
                    <a:gd name="T13" fmla="*/ 8 h 50"/>
                    <a:gd name="T14" fmla="*/ 127 w 127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127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6" y="0"/>
                      </a:lnTo>
                      <a:lnTo>
                        <a:pt x="99" y="0"/>
                      </a:lnTo>
                      <a:lnTo>
                        <a:pt x="63" y="8"/>
                      </a:lnTo>
                      <a:lnTo>
                        <a:pt x="127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46" name="Freeform 349"/>
                <p:cNvSpPr>
                  <a:spLocks/>
                </p:cNvSpPr>
                <p:nvPr/>
              </p:nvSpPr>
              <p:spPr bwMode="auto">
                <a:xfrm>
                  <a:off x="3028" y="2298"/>
                  <a:ext cx="127" cy="50"/>
                </a:xfrm>
                <a:custGeom>
                  <a:avLst/>
                  <a:gdLst>
                    <a:gd name="T0" fmla="*/ 127 w 127"/>
                    <a:gd name="T1" fmla="*/ 39 h 50"/>
                    <a:gd name="T2" fmla="*/ 99 w 127"/>
                    <a:gd name="T3" fmla="*/ 50 h 50"/>
                    <a:gd name="T4" fmla="*/ 33 w 127"/>
                    <a:gd name="T5" fmla="*/ 17 h 50"/>
                    <a:gd name="T6" fmla="*/ 0 w 127"/>
                    <a:gd name="T7" fmla="*/ 28 h 50"/>
                    <a:gd name="T8" fmla="*/ 16 w 127"/>
                    <a:gd name="T9" fmla="*/ 0 h 50"/>
                    <a:gd name="T10" fmla="*/ 99 w 127"/>
                    <a:gd name="T11" fmla="*/ 0 h 50"/>
                    <a:gd name="T12" fmla="*/ 63 w 127"/>
                    <a:gd name="T13" fmla="*/ 8 h 50"/>
                    <a:gd name="T14" fmla="*/ 127 w 127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127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6" y="0"/>
                      </a:lnTo>
                      <a:lnTo>
                        <a:pt x="99" y="0"/>
                      </a:lnTo>
                      <a:lnTo>
                        <a:pt x="63" y="8"/>
                      </a:lnTo>
                      <a:lnTo>
                        <a:pt x="127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335" name="Line 350"/>
            <p:cNvSpPr>
              <a:spLocks noChangeShapeType="1"/>
            </p:cNvSpPr>
            <p:nvPr/>
          </p:nvSpPr>
          <p:spPr bwMode="auto">
            <a:xfrm>
              <a:off x="2832" y="2287"/>
              <a:ext cx="1" cy="112"/>
            </a:xfrm>
            <a:prstGeom prst="line">
              <a:avLst/>
            </a:prstGeom>
            <a:noFill/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6" name="Line 351"/>
            <p:cNvSpPr>
              <a:spLocks noChangeShapeType="1"/>
            </p:cNvSpPr>
            <p:nvPr/>
          </p:nvSpPr>
          <p:spPr bwMode="auto">
            <a:xfrm>
              <a:off x="3219" y="2287"/>
              <a:ext cx="1" cy="112"/>
            </a:xfrm>
            <a:prstGeom prst="line">
              <a:avLst/>
            </a:prstGeom>
            <a:noFill/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4" name="Line 352"/>
          <p:cNvSpPr>
            <a:spLocks noChangeShapeType="1"/>
          </p:cNvSpPr>
          <p:nvPr/>
        </p:nvSpPr>
        <p:spPr bwMode="auto">
          <a:xfrm>
            <a:off x="1436688" y="3300413"/>
            <a:ext cx="50800" cy="290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Line 353"/>
          <p:cNvSpPr>
            <a:spLocks noChangeShapeType="1"/>
          </p:cNvSpPr>
          <p:nvPr/>
        </p:nvSpPr>
        <p:spPr bwMode="auto">
          <a:xfrm flipH="1" flipV="1">
            <a:off x="1487488" y="3243263"/>
            <a:ext cx="609600" cy="231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6" name="Line 354"/>
          <p:cNvSpPr>
            <a:spLocks noChangeShapeType="1"/>
          </p:cNvSpPr>
          <p:nvPr/>
        </p:nvSpPr>
        <p:spPr bwMode="auto">
          <a:xfrm flipH="1" flipV="1">
            <a:off x="2147888" y="3068638"/>
            <a:ext cx="0" cy="3476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7" name="Line 355"/>
          <p:cNvSpPr>
            <a:spLocks noChangeShapeType="1"/>
          </p:cNvSpPr>
          <p:nvPr/>
        </p:nvSpPr>
        <p:spPr bwMode="auto">
          <a:xfrm flipH="1" flipV="1">
            <a:off x="877888" y="3068638"/>
            <a:ext cx="355600" cy="174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8" name="Line 356"/>
          <p:cNvSpPr>
            <a:spLocks noChangeShapeType="1"/>
          </p:cNvSpPr>
          <p:nvPr/>
        </p:nvSpPr>
        <p:spPr bwMode="auto">
          <a:xfrm flipH="1">
            <a:off x="1538288" y="3011488"/>
            <a:ext cx="558800" cy="579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Line 357"/>
          <p:cNvSpPr>
            <a:spLocks noChangeShapeType="1"/>
          </p:cNvSpPr>
          <p:nvPr/>
        </p:nvSpPr>
        <p:spPr bwMode="auto">
          <a:xfrm flipH="1">
            <a:off x="877888" y="2487613"/>
            <a:ext cx="355600" cy="523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0" name="Text Box 358"/>
          <p:cNvSpPr txBox="1">
            <a:spLocks noChangeArrowheads="1"/>
          </p:cNvSpPr>
          <p:nvPr/>
        </p:nvSpPr>
        <p:spPr bwMode="auto">
          <a:xfrm>
            <a:off x="609600" y="1709738"/>
            <a:ext cx="1752600" cy="8382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2075" tIns="46038" rIns="92075" bIns="46038" anchor="ctr">
            <a:spAutoFit/>
          </a:bodyPr>
          <a:lstStyle/>
          <a:p>
            <a:pPr algn="ctr"/>
            <a:r>
              <a:rPr lang="en-US" altLang="zh-CN" sz="1600">
                <a:ea typeface="SimSun" pitchFamily="2" charset="-122"/>
              </a:rPr>
              <a:t>Network Operations</a:t>
            </a:r>
          </a:p>
          <a:p>
            <a:pPr algn="ctr"/>
            <a:r>
              <a:rPr lang="en-US" altLang="zh-CN" sz="1600">
                <a:ea typeface="SimSun" pitchFamily="2" charset="-122"/>
              </a:rPr>
              <a:t>Center  (NOC)</a:t>
            </a:r>
          </a:p>
        </p:txBody>
      </p:sp>
      <p:grpSp>
        <p:nvGrpSpPr>
          <p:cNvPr id="10261" name="Group 495"/>
          <p:cNvGrpSpPr>
            <a:grpSpLocks/>
          </p:cNvGrpSpPr>
          <p:nvPr/>
        </p:nvGrpSpPr>
        <p:grpSpPr bwMode="auto">
          <a:xfrm>
            <a:off x="2708275" y="1547813"/>
            <a:ext cx="6435725" cy="2719387"/>
            <a:chOff x="1706" y="680"/>
            <a:chExt cx="4054" cy="1713"/>
          </a:xfrm>
        </p:grpSpPr>
        <p:sp>
          <p:nvSpPr>
            <p:cNvPr id="10263" name="Text Box 496"/>
            <p:cNvSpPr txBox="1">
              <a:spLocks noChangeArrowheads="1"/>
            </p:cNvSpPr>
            <p:nvPr/>
          </p:nvSpPr>
          <p:spPr bwMode="auto">
            <a:xfrm>
              <a:off x="2560" y="816"/>
              <a:ext cx="1440" cy="231"/>
            </a:xfrm>
            <a:prstGeom prst="rect">
              <a:avLst/>
            </a:prstGeom>
            <a:noFill/>
            <a:ln w="28575">
              <a:noFill/>
              <a:miter lim="800000"/>
              <a:headEnd type="none" w="med" len="sm"/>
              <a:tailEnd type="none" w="med" len="sm"/>
            </a:ln>
          </p:spPr>
          <p:txBody>
            <a:bodyPr lIns="92075" tIns="46038" rIns="92075" bIns="46038">
              <a:spAutoFit/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altLang="zh-CN" sz="2000" b="1">
                  <a:solidFill>
                    <a:srgbClr val="CC3300"/>
                  </a:solidFill>
                  <a:ea typeface="SimSun" pitchFamily="2" charset="-122"/>
                </a:rPr>
                <a:t>Query site</a:t>
              </a:r>
              <a:endParaRPr lang="en-US" altLang="zh-CN" sz="2000">
                <a:solidFill>
                  <a:srgbClr val="CC3300"/>
                </a:solidFill>
                <a:ea typeface="SimSun" pitchFamily="2" charset="-122"/>
              </a:endParaRPr>
            </a:p>
          </p:txBody>
        </p:sp>
        <p:sp>
          <p:nvSpPr>
            <p:cNvPr id="10264" name="Text Box 497"/>
            <p:cNvSpPr txBox="1">
              <a:spLocks noChangeArrowheads="1"/>
            </p:cNvSpPr>
            <p:nvPr/>
          </p:nvSpPr>
          <p:spPr bwMode="auto">
            <a:xfrm>
              <a:off x="4721" y="680"/>
              <a:ext cx="671" cy="288"/>
            </a:xfrm>
            <a:prstGeom prst="rect">
              <a:avLst/>
            </a:prstGeom>
            <a:noFill/>
            <a:ln w="28575">
              <a:noFill/>
              <a:miter lim="800000"/>
              <a:headEnd type="none" w="med" len="sm"/>
              <a:tailEnd type="none" w="med" len="sm"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1" hangingPunct="1"/>
              <a:r>
                <a:rPr lang="en-US" altLang="zh-CN" sz="2400" b="1" i="1">
                  <a:solidFill>
                    <a:srgbClr val="CC3300"/>
                  </a:solidFill>
                  <a:ea typeface="SimSun" pitchFamily="2" charset="-122"/>
                </a:rPr>
                <a:t>Query</a:t>
              </a:r>
            </a:p>
          </p:txBody>
        </p:sp>
        <p:sp>
          <p:nvSpPr>
            <p:cNvPr id="10265" name="AutoShape 498"/>
            <p:cNvSpPr>
              <a:spLocks noChangeArrowheads="1"/>
            </p:cNvSpPr>
            <p:nvPr/>
          </p:nvSpPr>
          <p:spPr bwMode="auto">
            <a:xfrm>
              <a:off x="1706" y="1421"/>
              <a:ext cx="116" cy="404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CC0000"/>
            </a:solidFill>
            <a:ln w="28575">
              <a:noFill/>
              <a:miter lim="800000"/>
              <a:headEnd type="none" w="med" len="sm"/>
              <a:tailEnd type="none" w="med" len="sm"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1" hangingPunct="1"/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266" name="Line 499"/>
            <p:cNvSpPr>
              <a:spLocks noChangeShapeType="1"/>
            </p:cNvSpPr>
            <p:nvPr/>
          </p:nvSpPr>
          <p:spPr bwMode="auto">
            <a:xfrm flipH="1">
              <a:off x="2944" y="1037"/>
              <a:ext cx="970" cy="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10267" name="Line 500"/>
            <p:cNvSpPr>
              <a:spLocks noChangeShapeType="1"/>
            </p:cNvSpPr>
            <p:nvPr/>
          </p:nvSpPr>
          <p:spPr bwMode="auto">
            <a:xfrm>
              <a:off x="2820" y="1440"/>
              <a:ext cx="76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10268" name="Line 501"/>
            <p:cNvSpPr>
              <a:spLocks noChangeShapeType="1"/>
            </p:cNvSpPr>
            <p:nvPr/>
          </p:nvSpPr>
          <p:spPr bwMode="auto">
            <a:xfrm>
              <a:off x="2944" y="1392"/>
              <a:ext cx="72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10269" name="Line 502"/>
            <p:cNvSpPr>
              <a:spLocks noChangeShapeType="1"/>
            </p:cNvSpPr>
            <p:nvPr/>
          </p:nvSpPr>
          <p:spPr bwMode="auto">
            <a:xfrm>
              <a:off x="3808" y="1584"/>
              <a:ext cx="4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10270" name="Line 503"/>
            <p:cNvSpPr>
              <a:spLocks noChangeShapeType="1"/>
            </p:cNvSpPr>
            <p:nvPr/>
          </p:nvSpPr>
          <p:spPr bwMode="auto">
            <a:xfrm flipH="1" flipV="1">
              <a:off x="4210" y="1027"/>
              <a:ext cx="558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10271" name="Line 504"/>
            <p:cNvSpPr>
              <a:spLocks noChangeShapeType="1"/>
            </p:cNvSpPr>
            <p:nvPr/>
          </p:nvSpPr>
          <p:spPr bwMode="auto">
            <a:xfrm flipH="1">
              <a:off x="4240" y="816"/>
              <a:ext cx="528" cy="96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 type="none" w="med" len="sm"/>
              <a:tailEnd type="triangle" w="med" len="med"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  <p:grpSp>
          <p:nvGrpSpPr>
            <p:cNvPr id="10272" name="Group 505"/>
            <p:cNvGrpSpPr>
              <a:grpSpLocks/>
            </p:cNvGrpSpPr>
            <p:nvPr/>
          </p:nvGrpSpPr>
          <p:grpSpPr bwMode="auto">
            <a:xfrm>
              <a:off x="2058" y="1458"/>
              <a:ext cx="646" cy="462"/>
              <a:chOff x="1632" y="1392"/>
              <a:chExt cx="598" cy="537"/>
            </a:xfrm>
          </p:grpSpPr>
          <p:sp>
            <p:nvSpPr>
              <p:cNvPr id="10323" name="Freeform 506"/>
              <p:cNvSpPr>
                <a:spLocks/>
              </p:cNvSpPr>
              <p:nvPr/>
            </p:nvSpPr>
            <p:spPr bwMode="auto">
              <a:xfrm>
                <a:off x="1632" y="1392"/>
                <a:ext cx="502" cy="432"/>
              </a:xfrm>
              <a:custGeom>
                <a:avLst/>
                <a:gdLst>
                  <a:gd name="T0" fmla="*/ 0 w 2360"/>
                  <a:gd name="T1" fmla="*/ 0 h 2520"/>
                  <a:gd name="T2" fmla="*/ 0 w 2360"/>
                  <a:gd name="T3" fmla="*/ 0 h 2520"/>
                  <a:gd name="T4" fmla="*/ 0 w 2360"/>
                  <a:gd name="T5" fmla="*/ 0 h 2520"/>
                  <a:gd name="T6" fmla="*/ 0 w 2360"/>
                  <a:gd name="T7" fmla="*/ 0 h 2520"/>
                  <a:gd name="T8" fmla="*/ 0 w 2360"/>
                  <a:gd name="T9" fmla="*/ 0 h 2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60"/>
                  <a:gd name="T16" fmla="*/ 0 h 2520"/>
                  <a:gd name="T17" fmla="*/ 2360 w 2360"/>
                  <a:gd name="T18" fmla="*/ 2520 h 2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60" h="2520">
                    <a:moveTo>
                      <a:pt x="2360" y="0"/>
                    </a:moveTo>
                    <a:cubicBezTo>
                      <a:pt x="1900" y="384"/>
                      <a:pt x="1440" y="768"/>
                      <a:pt x="1304" y="1008"/>
                    </a:cubicBezTo>
                    <a:cubicBezTo>
                      <a:pt x="1168" y="1248"/>
                      <a:pt x="1720" y="1216"/>
                      <a:pt x="1544" y="1440"/>
                    </a:cubicBezTo>
                    <a:cubicBezTo>
                      <a:pt x="1368" y="1664"/>
                      <a:pt x="496" y="2184"/>
                      <a:pt x="248" y="2352"/>
                    </a:cubicBezTo>
                    <a:cubicBezTo>
                      <a:pt x="0" y="2520"/>
                      <a:pt x="28" y="2484"/>
                      <a:pt x="56" y="24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4" name="Freeform 507"/>
              <p:cNvSpPr>
                <a:spLocks/>
              </p:cNvSpPr>
              <p:nvPr/>
            </p:nvSpPr>
            <p:spPr bwMode="auto">
              <a:xfrm>
                <a:off x="1728" y="1440"/>
                <a:ext cx="502" cy="432"/>
              </a:xfrm>
              <a:custGeom>
                <a:avLst/>
                <a:gdLst>
                  <a:gd name="T0" fmla="*/ 0 w 2360"/>
                  <a:gd name="T1" fmla="*/ 0 h 2520"/>
                  <a:gd name="T2" fmla="*/ 0 w 2360"/>
                  <a:gd name="T3" fmla="*/ 0 h 2520"/>
                  <a:gd name="T4" fmla="*/ 0 w 2360"/>
                  <a:gd name="T5" fmla="*/ 0 h 2520"/>
                  <a:gd name="T6" fmla="*/ 0 w 2360"/>
                  <a:gd name="T7" fmla="*/ 0 h 2520"/>
                  <a:gd name="T8" fmla="*/ 0 w 2360"/>
                  <a:gd name="T9" fmla="*/ 0 h 2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60"/>
                  <a:gd name="T16" fmla="*/ 0 h 2520"/>
                  <a:gd name="T17" fmla="*/ 2360 w 2360"/>
                  <a:gd name="T18" fmla="*/ 2520 h 2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60" h="2520">
                    <a:moveTo>
                      <a:pt x="2360" y="0"/>
                    </a:moveTo>
                    <a:cubicBezTo>
                      <a:pt x="1900" y="384"/>
                      <a:pt x="1440" y="768"/>
                      <a:pt x="1304" y="1008"/>
                    </a:cubicBezTo>
                    <a:cubicBezTo>
                      <a:pt x="1168" y="1248"/>
                      <a:pt x="1720" y="1216"/>
                      <a:pt x="1544" y="1440"/>
                    </a:cubicBezTo>
                    <a:cubicBezTo>
                      <a:pt x="1368" y="1664"/>
                      <a:pt x="496" y="2184"/>
                      <a:pt x="248" y="2352"/>
                    </a:cubicBezTo>
                    <a:cubicBezTo>
                      <a:pt x="0" y="2520"/>
                      <a:pt x="28" y="2484"/>
                      <a:pt x="56" y="24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5" name="Text Box 508"/>
              <p:cNvSpPr txBox="1">
                <a:spLocks noChangeArrowheads="1"/>
              </p:cNvSpPr>
              <p:nvPr/>
            </p:nvSpPr>
            <p:spPr bwMode="auto">
              <a:xfrm>
                <a:off x="1728" y="1694"/>
                <a:ext cx="157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1200">
                    <a:ea typeface="SimSun" pitchFamily="2" charset="-122"/>
                  </a:rPr>
                  <a:t>0</a:t>
                </a:r>
              </a:p>
            </p:txBody>
          </p:sp>
          <p:sp>
            <p:nvSpPr>
              <p:cNvPr id="10326" name="Text Box 509"/>
              <p:cNvSpPr txBox="1">
                <a:spLocks noChangeArrowheads="1"/>
              </p:cNvSpPr>
              <p:nvPr/>
            </p:nvSpPr>
            <p:spPr bwMode="auto">
              <a:xfrm>
                <a:off x="1824" y="1647"/>
                <a:ext cx="156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1200">
                    <a:ea typeface="SimSun" pitchFamily="2" charset="-122"/>
                  </a:rPr>
                  <a:t>1</a:t>
                </a:r>
              </a:p>
            </p:txBody>
          </p:sp>
          <p:sp>
            <p:nvSpPr>
              <p:cNvPr id="10327" name="Text Box 510"/>
              <p:cNvSpPr txBox="1">
                <a:spLocks noChangeArrowheads="1"/>
              </p:cNvSpPr>
              <p:nvPr/>
            </p:nvSpPr>
            <p:spPr bwMode="auto">
              <a:xfrm>
                <a:off x="1632" y="1728"/>
                <a:ext cx="156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1200">
                    <a:ea typeface="SimSun" pitchFamily="2" charset="-122"/>
                  </a:rPr>
                  <a:t>1</a:t>
                </a:r>
              </a:p>
            </p:txBody>
          </p:sp>
          <p:sp>
            <p:nvSpPr>
              <p:cNvPr id="10328" name="Text Box 511"/>
              <p:cNvSpPr txBox="1">
                <a:spLocks noChangeArrowheads="1"/>
              </p:cNvSpPr>
              <p:nvPr/>
            </p:nvSpPr>
            <p:spPr bwMode="auto">
              <a:xfrm>
                <a:off x="1920" y="1440"/>
                <a:ext cx="156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1200">
                    <a:ea typeface="SimSun" pitchFamily="2" charset="-122"/>
                  </a:rPr>
                  <a:t>1</a:t>
                </a:r>
              </a:p>
            </p:txBody>
          </p:sp>
          <p:sp>
            <p:nvSpPr>
              <p:cNvPr id="10329" name="Text Box 512"/>
              <p:cNvSpPr txBox="1">
                <a:spLocks noChangeArrowheads="1"/>
              </p:cNvSpPr>
              <p:nvPr/>
            </p:nvSpPr>
            <p:spPr bwMode="auto">
              <a:xfrm>
                <a:off x="2016" y="1392"/>
                <a:ext cx="157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1200">
                    <a:ea typeface="SimSun" pitchFamily="2" charset="-122"/>
                  </a:rPr>
                  <a:t>1</a:t>
                </a:r>
              </a:p>
            </p:txBody>
          </p:sp>
        </p:grpSp>
        <p:sp>
          <p:nvSpPr>
            <p:cNvPr id="10273" name="Line 513"/>
            <p:cNvSpPr>
              <a:spLocks noChangeShapeType="1"/>
            </p:cNvSpPr>
            <p:nvPr/>
          </p:nvSpPr>
          <p:spPr bwMode="auto">
            <a:xfrm>
              <a:off x="3040" y="1824"/>
              <a:ext cx="67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10274" name="Line 514"/>
            <p:cNvSpPr>
              <a:spLocks noChangeShapeType="1"/>
            </p:cNvSpPr>
            <p:nvPr/>
          </p:nvSpPr>
          <p:spPr bwMode="auto">
            <a:xfrm>
              <a:off x="3952" y="1536"/>
              <a:ext cx="62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10275" name="Line 515"/>
            <p:cNvSpPr>
              <a:spLocks noChangeShapeType="1"/>
            </p:cNvSpPr>
            <p:nvPr/>
          </p:nvSpPr>
          <p:spPr bwMode="auto">
            <a:xfrm flipV="1">
              <a:off x="4000" y="1392"/>
              <a:ext cx="672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10276" name="Line 516"/>
            <p:cNvSpPr>
              <a:spLocks noChangeShapeType="1"/>
            </p:cNvSpPr>
            <p:nvPr/>
          </p:nvSpPr>
          <p:spPr bwMode="auto">
            <a:xfrm flipV="1">
              <a:off x="4768" y="1536"/>
              <a:ext cx="48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  <p:grpSp>
          <p:nvGrpSpPr>
            <p:cNvPr id="10277" name="Group 517"/>
            <p:cNvGrpSpPr>
              <a:grpSpLocks/>
            </p:cNvGrpSpPr>
            <p:nvPr/>
          </p:nvGrpSpPr>
          <p:grpSpPr bwMode="auto">
            <a:xfrm>
              <a:off x="2320" y="1968"/>
              <a:ext cx="694" cy="425"/>
              <a:chOff x="1968" y="1824"/>
              <a:chExt cx="694" cy="425"/>
            </a:xfrm>
          </p:grpSpPr>
          <p:sp>
            <p:nvSpPr>
              <p:cNvPr id="10316" name="Freeform 518"/>
              <p:cNvSpPr>
                <a:spLocks/>
              </p:cNvSpPr>
              <p:nvPr/>
            </p:nvSpPr>
            <p:spPr bwMode="auto">
              <a:xfrm>
                <a:off x="1968" y="1824"/>
                <a:ext cx="583" cy="331"/>
              </a:xfrm>
              <a:custGeom>
                <a:avLst/>
                <a:gdLst>
                  <a:gd name="T0" fmla="*/ 0 w 2360"/>
                  <a:gd name="T1" fmla="*/ 0 h 2520"/>
                  <a:gd name="T2" fmla="*/ 0 w 2360"/>
                  <a:gd name="T3" fmla="*/ 0 h 2520"/>
                  <a:gd name="T4" fmla="*/ 0 w 2360"/>
                  <a:gd name="T5" fmla="*/ 0 h 2520"/>
                  <a:gd name="T6" fmla="*/ 0 w 2360"/>
                  <a:gd name="T7" fmla="*/ 0 h 2520"/>
                  <a:gd name="T8" fmla="*/ 0 w 2360"/>
                  <a:gd name="T9" fmla="*/ 0 h 2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60"/>
                  <a:gd name="T16" fmla="*/ 0 h 2520"/>
                  <a:gd name="T17" fmla="*/ 2360 w 2360"/>
                  <a:gd name="T18" fmla="*/ 2520 h 2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60" h="2520">
                    <a:moveTo>
                      <a:pt x="2360" y="0"/>
                    </a:moveTo>
                    <a:cubicBezTo>
                      <a:pt x="1900" y="384"/>
                      <a:pt x="1440" y="768"/>
                      <a:pt x="1304" y="1008"/>
                    </a:cubicBezTo>
                    <a:cubicBezTo>
                      <a:pt x="1168" y="1248"/>
                      <a:pt x="1720" y="1216"/>
                      <a:pt x="1544" y="1440"/>
                    </a:cubicBezTo>
                    <a:cubicBezTo>
                      <a:pt x="1368" y="1664"/>
                      <a:pt x="496" y="2184"/>
                      <a:pt x="248" y="2352"/>
                    </a:cubicBezTo>
                    <a:cubicBezTo>
                      <a:pt x="0" y="2520"/>
                      <a:pt x="28" y="2484"/>
                      <a:pt x="56" y="24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7" name="Freeform 519"/>
              <p:cNvSpPr>
                <a:spLocks/>
              </p:cNvSpPr>
              <p:nvPr/>
            </p:nvSpPr>
            <p:spPr bwMode="auto">
              <a:xfrm>
                <a:off x="2079" y="1861"/>
                <a:ext cx="583" cy="331"/>
              </a:xfrm>
              <a:custGeom>
                <a:avLst/>
                <a:gdLst>
                  <a:gd name="T0" fmla="*/ 0 w 2360"/>
                  <a:gd name="T1" fmla="*/ 0 h 2520"/>
                  <a:gd name="T2" fmla="*/ 0 w 2360"/>
                  <a:gd name="T3" fmla="*/ 0 h 2520"/>
                  <a:gd name="T4" fmla="*/ 0 w 2360"/>
                  <a:gd name="T5" fmla="*/ 0 h 2520"/>
                  <a:gd name="T6" fmla="*/ 0 w 2360"/>
                  <a:gd name="T7" fmla="*/ 0 h 2520"/>
                  <a:gd name="T8" fmla="*/ 0 w 2360"/>
                  <a:gd name="T9" fmla="*/ 0 h 2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60"/>
                  <a:gd name="T16" fmla="*/ 0 h 2520"/>
                  <a:gd name="T17" fmla="*/ 2360 w 2360"/>
                  <a:gd name="T18" fmla="*/ 2520 h 2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60" h="2520">
                    <a:moveTo>
                      <a:pt x="2360" y="0"/>
                    </a:moveTo>
                    <a:cubicBezTo>
                      <a:pt x="1900" y="384"/>
                      <a:pt x="1440" y="768"/>
                      <a:pt x="1304" y="1008"/>
                    </a:cubicBezTo>
                    <a:cubicBezTo>
                      <a:pt x="1168" y="1248"/>
                      <a:pt x="1720" y="1216"/>
                      <a:pt x="1544" y="1440"/>
                    </a:cubicBezTo>
                    <a:cubicBezTo>
                      <a:pt x="1368" y="1664"/>
                      <a:pt x="496" y="2184"/>
                      <a:pt x="248" y="2352"/>
                    </a:cubicBezTo>
                    <a:cubicBezTo>
                      <a:pt x="0" y="2520"/>
                      <a:pt x="28" y="2484"/>
                      <a:pt x="56" y="24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8" name="Text Box 520"/>
              <p:cNvSpPr txBox="1">
                <a:spLocks noChangeArrowheads="1"/>
              </p:cNvSpPr>
              <p:nvPr/>
            </p:nvSpPr>
            <p:spPr bwMode="auto">
              <a:xfrm>
                <a:off x="2079" y="2079"/>
                <a:ext cx="15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900">
                    <a:ea typeface="SimSun" pitchFamily="2" charset="-122"/>
                  </a:rPr>
                  <a:t>0</a:t>
                </a:r>
              </a:p>
            </p:txBody>
          </p:sp>
          <p:sp>
            <p:nvSpPr>
              <p:cNvPr id="10319" name="Text Box 521"/>
              <p:cNvSpPr txBox="1">
                <a:spLocks noChangeArrowheads="1"/>
              </p:cNvSpPr>
              <p:nvPr/>
            </p:nvSpPr>
            <p:spPr bwMode="auto">
              <a:xfrm>
                <a:off x="2191" y="2019"/>
                <a:ext cx="19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altLang="zh-CN" sz="900">
                    <a:ea typeface="SimSun" pitchFamily="2" charset="-122"/>
                  </a:rPr>
                  <a:t>0</a:t>
                </a:r>
              </a:p>
            </p:txBody>
          </p:sp>
          <p:sp>
            <p:nvSpPr>
              <p:cNvPr id="10320" name="Text Box 522"/>
              <p:cNvSpPr txBox="1">
                <a:spLocks noChangeArrowheads="1"/>
              </p:cNvSpPr>
              <p:nvPr/>
            </p:nvSpPr>
            <p:spPr bwMode="auto">
              <a:xfrm>
                <a:off x="1968" y="2105"/>
                <a:ext cx="15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900">
                    <a:ea typeface="SimSun" pitchFamily="2" charset="-122"/>
                  </a:rPr>
                  <a:t>1</a:t>
                </a:r>
              </a:p>
            </p:txBody>
          </p:sp>
          <p:sp>
            <p:nvSpPr>
              <p:cNvPr id="10321" name="Text Box 523"/>
              <p:cNvSpPr txBox="1">
                <a:spLocks noChangeArrowheads="1"/>
              </p:cNvSpPr>
              <p:nvPr/>
            </p:nvSpPr>
            <p:spPr bwMode="auto">
              <a:xfrm>
                <a:off x="2302" y="1885"/>
                <a:ext cx="15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900">
                    <a:ea typeface="SimSun" pitchFamily="2" charset="-122"/>
                  </a:rPr>
                  <a:t>1</a:t>
                </a:r>
              </a:p>
            </p:txBody>
          </p:sp>
          <p:sp>
            <p:nvSpPr>
              <p:cNvPr id="10322" name="Text Box 524"/>
              <p:cNvSpPr txBox="1">
                <a:spLocks noChangeArrowheads="1"/>
              </p:cNvSpPr>
              <p:nvPr/>
            </p:nvSpPr>
            <p:spPr bwMode="auto">
              <a:xfrm>
                <a:off x="2414" y="1848"/>
                <a:ext cx="15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900">
                    <a:ea typeface="SimSun" pitchFamily="2" charset="-122"/>
                  </a:rPr>
                  <a:t>0</a:t>
                </a:r>
              </a:p>
            </p:txBody>
          </p:sp>
        </p:grpSp>
        <p:grpSp>
          <p:nvGrpSpPr>
            <p:cNvPr id="10278" name="Group 525"/>
            <p:cNvGrpSpPr>
              <a:grpSpLocks/>
            </p:cNvGrpSpPr>
            <p:nvPr/>
          </p:nvGrpSpPr>
          <p:grpSpPr bwMode="auto">
            <a:xfrm>
              <a:off x="3328" y="1488"/>
              <a:ext cx="358" cy="288"/>
              <a:chOff x="3024" y="1296"/>
              <a:chExt cx="358" cy="288"/>
            </a:xfrm>
          </p:grpSpPr>
          <p:sp>
            <p:nvSpPr>
              <p:cNvPr id="10311" name="Freeform 526"/>
              <p:cNvSpPr>
                <a:spLocks/>
              </p:cNvSpPr>
              <p:nvPr/>
            </p:nvSpPr>
            <p:spPr bwMode="auto">
              <a:xfrm>
                <a:off x="3024" y="1296"/>
                <a:ext cx="310" cy="222"/>
              </a:xfrm>
              <a:custGeom>
                <a:avLst/>
                <a:gdLst>
                  <a:gd name="T0" fmla="*/ 0 w 2360"/>
                  <a:gd name="T1" fmla="*/ 0 h 2520"/>
                  <a:gd name="T2" fmla="*/ 0 w 2360"/>
                  <a:gd name="T3" fmla="*/ 0 h 2520"/>
                  <a:gd name="T4" fmla="*/ 0 w 2360"/>
                  <a:gd name="T5" fmla="*/ 0 h 2520"/>
                  <a:gd name="T6" fmla="*/ 0 w 2360"/>
                  <a:gd name="T7" fmla="*/ 0 h 2520"/>
                  <a:gd name="T8" fmla="*/ 0 w 2360"/>
                  <a:gd name="T9" fmla="*/ 0 h 2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60"/>
                  <a:gd name="T16" fmla="*/ 0 h 2520"/>
                  <a:gd name="T17" fmla="*/ 2360 w 2360"/>
                  <a:gd name="T18" fmla="*/ 2520 h 2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60" h="2520">
                    <a:moveTo>
                      <a:pt x="2360" y="0"/>
                    </a:moveTo>
                    <a:cubicBezTo>
                      <a:pt x="1900" y="384"/>
                      <a:pt x="1440" y="768"/>
                      <a:pt x="1304" y="1008"/>
                    </a:cubicBezTo>
                    <a:cubicBezTo>
                      <a:pt x="1168" y="1248"/>
                      <a:pt x="1720" y="1216"/>
                      <a:pt x="1544" y="1440"/>
                    </a:cubicBezTo>
                    <a:cubicBezTo>
                      <a:pt x="1368" y="1664"/>
                      <a:pt x="496" y="2184"/>
                      <a:pt x="248" y="2352"/>
                    </a:cubicBezTo>
                    <a:cubicBezTo>
                      <a:pt x="0" y="2520"/>
                      <a:pt x="28" y="2484"/>
                      <a:pt x="56" y="24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2" name="Freeform 527"/>
              <p:cNvSpPr>
                <a:spLocks/>
              </p:cNvSpPr>
              <p:nvPr/>
            </p:nvSpPr>
            <p:spPr bwMode="auto">
              <a:xfrm>
                <a:off x="3072" y="1344"/>
                <a:ext cx="310" cy="222"/>
              </a:xfrm>
              <a:custGeom>
                <a:avLst/>
                <a:gdLst>
                  <a:gd name="T0" fmla="*/ 0 w 2360"/>
                  <a:gd name="T1" fmla="*/ 0 h 2520"/>
                  <a:gd name="T2" fmla="*/ 0 w 2360"/>
                  <a:gd name="T3" fmla="*/ 0 h 2520"/>
                  <a:gd name="T4" fmla="*/ 0 w 2360"/>
                  <a:gd name="T5" fmla="*/ 0 h 2520"/>
                  <a:gd name="T6" fmla="*/ 0 w 2360"/>
                  <a:gd name="T7" fmla="*/ 0 h 2520"/>
                  <a:gd name="T8" fmla="*/ 0 w 2360"/>
                  <a:gd name="T9" fmla="*/ 0 h 2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60"/>
                  <a:gd name="T16" fmla="*/ 0 h 2520"/>
                  <a:gd name="T17" fmla="*/ 2360 w 2360"/>
                  <a:gd name="T18" fmla="*/ 2520 h 2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60" h="2520">
                    <a:moveTo>
                      <a:pt x="2360" y="0"/>
                    </a:moveTo>
                    <a:cubicBezTo>
                      <a:pt x="1900" y="384"/>
                      <a:pt x="1440" y="768"/>
                      <a:pt x="1304" y="1008"/>
                    </a:cubicBezTo>
                    <a:cubicBezTo>
                      <a:pt x="1168" y="1248"/>
                      <a:pt x="1720" y="1216"/>
                      <a:pt x="1544" y="1440"/>
                    </a:cubicBezTo>
                    <a:cubicBezTo>
                      <a:pt x="1368" y="1664"/>
                      <a:pt x="496" y="2184"/>
                      <a:pt x="248" y="2352"/>
                    </a:cubicBezTo>
                    <a:cubicBezTo>
                      <a:pt x="0" y="2520"/>
                      <a:pt x="28" y="2484"/>
                      <a:pt x="56" y="24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3" name="Text Box 528"/>
              <p:cNvSpPr txBox="1">
                <a:spLocks noChangeArrowheads="1"/>
              </p:cNvSpPr>
              <p:nvPr/>
            </p:nvSpPr>
            <p:spPr bwMode="auto">
              <a:xfrm>
                <a:off x="3024" y="1440"/>
                <a:ext cx="15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900">
                    <a:ea typeface="SimSun" pitchFamily="2" charset="-122"/>
                  </a:rPr>
                  <a:t>0</a:t>
                </a:r>
              </a:p>
            </p:txBody>
          </p:sp>
          <p:sp>
            <p:nvSpPr>
              <p:cNvPr id="10314" name="Text Box 529"/>
              <p:cNvSpPr txBox="1">
                <a:spLocks noChangeArrowheads="1"/>
              </p:cNvSpPr>
              <p:nvPr/>
            </p:nvSpPr>
            <p:spPr bwMode="auto">
              <a:xfrm>
                <a:off x="3216" y="1296"/>
                <a:ext cx="15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900">
                    <a:ea typeface="SimSun" pitchFamily="2" charset="-122"/>
                  </a:rPr>
                  <a:t>1</a:t>
                </a:r>
              </a:p>
            </p:txBody>
          </p:sp>
          <p:sp>
            <p:nvSpPr>
              <p:cNvPr id="10315" name="Text Box 530"/>
              <p:cNvSpPr txBox="1">
                <a:spLocks noChangeArrowheads="1"/>
              </p:cNvSpPr>
              <p:nvPr/>
            </p:nvSpPr>
            <p:spPr bwMode="auto">
              <a:xfrm>
                <a:off x="3120" y="1392"/>
                <a:ext cx="15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900">
                    <a:ea typeface="SimSun" pitchFamily="2" charset="-122"/>
                  </a:rPr>
                  <a:t>1</a:t>
                </a:r>
              </a:p>
            </p:txBody>
          </p:sp>
        </p:grpSp>
        <p:grpSp>
          <p:nvGrpSpPr>
            <p:cNvPr id="10279" name="Group 531"/>
            <p:cNvGrpSpPr>
              <a:grpSpLocks/>
            </p:cNvGrpSpPr>
            <p:nvPr/>
          </p:nvGrpSpPr>
          <p:grpSpPr bwMode="auto">
            <a:xfrm>
              <a:off x="3376" y="2016"/>
              <a:ext cx="358" cy="288"/>
              <a:chOff x="3024" y="1296"/>
              <a:chExt cx="358" cy="288"/>
            </a:xfrm>
          </p:grpSpPr>
          <p:sp>
            <p:nvSpPr>
              <p:cNvPr id="10306" name="Freeform 532"/>
              <p:cNvSpPr>
                <a:spLocks/>
              </p:cNvSpPr>
              <p:nvPr/>
            </p:nvSpPr>
            <p:spPr bwMode="auto">
              <a:xfrm>
                <a:off x="3024" y="1296"/>
                <a:ext cx="310" cy="222"/>
              </a:xfrm>
              <a:custGeom>
                <a:avLst/>
                <a:gdLst>
                  <a:gd name="T0" fmla="*/ 0 w 2360"/>
                  <a:gd name="T1" fmla="*/ 0 h 2520"/>
                  <a:gd name="T2" fmla="*/ 0 w 2360"/>
                  <a:gd name="T3" fmla="*/ 0 h 2520"/>
                  <a:gd name="T4" fmla="*/ 0 w 2360"/>
                  <a:gd name="T5" fmla="*/ 0 h 2520"/>
                  <a:gd name="T6" fmla="*/ 0 w 2360"/>
                  <a:gd name="T7" fmla="*/ 0 h 2520"/>
                  <a:gd name="T8" fmla="*/ 0 w 2360"/>
                  <a:gd name="T9" fmla="*/ 0 h 2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60"/>
                  <a:gd name="T16" fmla="*/ 0 h 2520"/>
                  <a:gd name="T17" fmla="*/ 2360 w 2360"/>
                  <a:gd name="T18" fmla="*/ 2520 h 2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60" h="2520">
                    <a:moveTo>
                      <a:pt x="2360" y="0"/>
                    </a:moveTo>
                    <a:cubicBezTo>
                      <a:pt x="1900" y="384"/>
                      <a:pt x="1440" y="768"/>
                      <a:pt x="1304" y="1008"/>
                    </a:cubicBezTo>
                    <a:cubicBezTo>
                      <a:pt x="1168" y="1248"/>
                      <a:pt x="1720" y="1216"/>
                      <a:pt x="1544" y="1440"/>
                    </a:cubicBezTo>
                    <a:cubicBezTo>
                      <a:pt x="1368" y="1664"/>
                      <a:pt x="496" y="2184"/>
                      <a:pt x="248" y="2352"/>
                    </a:cubicBezTo>
                    <a:cubicBezTo>
                      <a:pt x="0" y="2520"/>
                      <a:pt x="28" y="2484"/>
                      <a:pt x="56" y="24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7" name="Freeform 533"/>
              <p:cNvSpPr>
                <a:spLocks/>
              </p:cNvSpPr>
              <p:nvPr/>
            </p:nvSpPr>
            <p:spPr bwMode="auto">
              <a:xfrm>
                <a:off x="3072" y="1344"/>
                <a:ext cx="310" cy="222"/>
              </a:xfrm>
              <a:custGeom>
                <a:avLst/>
                <a:gdLst>
                  <a:gd name="T0" fmla="*/ 0 w 2360"/>
                  <a:gd name="T1" fmla="*/ 0 h 2520"/>
                  <a:gd name="T2" fmla="*/ 0 w 2360"/>
                  <a:gd name="T3" fmla="*/ 0 h 2520"/>
                  <a:gd name="T4" fmla="*/ 0 w 2360"/>
                  <a:gd name="T5" fmla="*/ 0 h 2520"/>
                  <a:gd name="T6" fmla="*/ 0 w 2360"/>
                  <a:gd name="T7" fmla="*/ 0 h 2520"/>
                  <a:gd name="T8" fmla="*/ 0 w 2360"/>
                  <a:gd name="T9" fmla="*/ 0 h 2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60"/>
                  <a:gd name="T16" fmla="*/ 0 h 2520"/>
                  <a:gd name="T17" fmla="*/ 2360 w 2360"/>
                  <a:gd name="T18" fmla="*/ 2520 h 2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60" h="2520">
                    <a:moveTo>
                      <a:pt x="2360" y="0"/>
                    </a:moveTo>
                    <a:cubicBezTo>
                      <a:pt x="1900" y="384"/>
                      <a:pt x="1440" y="768"/>
                      <a:pt x="1304" y="1008"/>
                    </a:cubicBezTo>
                    <a:cubicBezTo>
                      <a:pt x="1168" y="1248"/>
                      <a:pt x="1720" y="1216"/>
                      <a:pt x="1544" y="1440"/>
                    </a:cubicBezTo>
                    <a:cubicBezTo>
                      <a:pt x="1368" y="1664"/>
                      <a:pt x="496" y="2184"/>
                      <a:pt x="248" y="2352"/>
                    </a:cubicBezTo>
                    <a:cubicBezTo>
                      <a:pt x="0" y="2520"/>
                      <a:pt x="28" y="2484"/>
                      <a:pt x="56" y="24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8" name="Text Box 534"/>
              <p:cNvSpPr txBox="1">
                <a:spLocks noChangeArrowheads="1"/>
              </p:cNvSpPr>
              <p:nvPr/>
            </p:nvSpPr>
            <p:spPr bwMode="auto">
              <a:xfrm>
                <a:off x="3024" y="1440"/>
                <a:ext cx="15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900">
                    <a:ea typeface="SimSun" pitchFamily="2" charset="-122"/>
                  </a:rPr>
                  <a:t>0</a:t>
                </a:r>
              </a:p>
            </p:txBody>
          </p:sp>
          <p:sp>
            <p:nvSpPr>
              <p:cNvPr id="10309" name="Text Box 535"/>
              <p:cNvSpPr txBox="1">
                <a:spLocks noChangeArrowheads="1"/>
              </p:cNvSpPr>
              <p:nvPr/>
            </p:nvSpPr>
            <p:spPr bwMode="auto">
              <a:xfrm>
                <a:off x="3216" y="1296"/>
                <a:ext cx="15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900">
                    <a:ea typeface="SimSun" pitchFamily="2" charset="-122"/>
                  </a:rPr>
                  <a:t>1</a:t>
                </a:r>
              </a:p>
            </p:txBody>
          </p:sp>
          <p:sp>
            <p:nvSpPr>
              <p:cNvPr id="10310" name="Text Box 536"/>
              <p:cNvSpPr txBox="1">
                <a:spLocks noChangeArrowheads="1"/>
              </p:cNvSpPr>
              <p:nvPr/>
            </p:nvSpPr>
            <p:spPr bwMode="auto">
              <a:xfrm>
                <a:off x="3120" y="1392"/>
                <a:ext cx="15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900">
                    <a:ea typeface="SimSun" pitchFamily="2" charset="-122"/>
                  </a:rPr>
                  <a:t>1</a:t>
                </a:r>
              </a:p>
            </p:txBody>
          </p:sp>
        </p:grpSp>
        <p:grpSp>
          <p:nvGrpSpPr>
            <p:cNvPr id="10280" name="Group 537"/>
            <p:cNvGrpSpPr>
              <a:grpSpLocks/>
            </p:cNvGrpSpPr>
            <p:nvPr/>
          </p:nvGrpSpPr>
          <p:grpSpPr bwMode="auto">
            <a:xfrm flipH="1">
              <a:off x="4960" y="1392"/>
              <a:ext cx="358" cy="288"/>
              <a:chOff x="3024" y="1296"/>
              <a:chExt cx="358" cy="288"/>
            </a:xfrm>
          </p:grpSpPr>
          <p:sp>
            <p:nvSpPr>
              <p:cNvPr id="10301" name="Freeform 538"/>
              <p:cNvSpPr>
                <a:spLocks/>
              </p:cNvSpPr>
              <p:nvPr/>
            </p:nvSpPr>
            <p:spPr bwMode="auto">
              <a:xfrm>
                <a:off x="3024" y="1296"/>
                <a:ext cx="310" cy="222"/>
              </a:xfrm>
              <a:custGeom>
                <a:avLst/>
                <a:gdLst>
                  <a:gd name="T0" fmla="*/ 0 w 2360"/>
                  <a:gd name="T1" fmla="*/ 0 h 2520"/>
                  <a:gd name="T2" fmla="*/ 0 w 2360"/>
                  <a:gd name="T3" fmla="*/ 0 h 2520"/>
                  <a:gd name="T4" fmla="*/ 0 w 2360"/>
                  <a:gd name="T5" fmla="*/ 0 h 2520"/>
                  <a:gd name="T6" fmla="*/ 0 w 2360"/>
                  <a:gd name="T7" fmla="*/ 0 h 2520"/>
                  <a:gd name="T8" fmla="*/ 0 w 2360"/>
                  <a:gd name="T9" fmla="*/ 0 h 2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60"/>
                  <a:gd name="T16" fmla="*/ 0 h 2520"/>
                  <a:gd name="T17" fmla="*/ 2360 w 2360"/>
                  <a:gd name="T18" fmla="*/ 2520 h 2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60" h="2520">
                    <a:moveTo>
                      <a:pt x="2360" y="0"/>
                    </a:moveTo>
                    <a:cubicBezTo>
                      <a:pt x="1900" y="384"/>
                      <a:pt x="1440" y="768"/>
                      <a:pt x="1304" y="1008"/>
                    </a:cubicBezTo>
                    <a:cubicBezTo>
                      <a:pt x="1168" y="1248"/>
                      <a:pt x="1720" y="1216"/>
                      <a:pt x="1544" y="1440"/>
                    </a:cubicBezTo>
                    <a:cubicBezTo>
                      <a:pt x="1368" y="1664"/>
                      <a:pt x="496" y="2184"/>
                      <a:pt x="248" y="2352"/>
                    </a:cubicBezTo>
                    <a:cubicBezTo>
                      <a:pt x="0" y="2520"/>
                      <a:pt x="28" y="2484"/>
                      <a:pt x="56" y="24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2" name="Freeform 539"/>
              <p:cNvSpPr>
                <a:spLocks/>
              </p:cNvSpPr>
              <p:nvPr/>
            </p:nvSpPr>
            <p:spPr bwMode="auto">
              <a:xfrm>
                <a:off x="3072" y="1344"/>
                <a:ext cx="310" cy="222"/>
              </a:xfrm>
              <a:custGeom>
                <a:avLst/>
                <a:gdLst>
                  <a:gd name="T0" fmla="*/ 0 w 2360"/>
                  <a:gd name="T1" fmla="*/ 0 h 2520"/>
                  <a:gd name="T2" fmla="*/ 0 w 2360"/>
                  <a:gd name="T3" fmla="*/ 0 h 2520"/>
                  <a:gd name="T4" fmla="*/ 0 w 2360"/>
                  <a:gd name="T5" fmla="*/ 0 h 2520"/>
                  <a:gd name="T6" fmla="*/ 0 w 2360"/>
                  <a:gd name="T7" fmla="*/ 0 h 2520"/>
                  <a:gd name="T8" fmla="*/ 0 w 2360"/>
                  <a:gd name="T9" fmla="*/ 0 h 2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60"/>
                  <a:gd name="T16" fmla="*/ 0 h 2520"/>
                  <a:gd name="T17" fmla="*/ 2360 w 2360"/>
                  <a:gd name="T18" fmla="*/ 2520 h 2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60" h="2520">
                    <a:moveTo>
                      <a:pt x="2360" y="0"/>
                    </a:moveTo>
                    <a:cubicBezTo>
                      <a:pt x="1900" y="384"/>
                      <a:pt x="1440" y="768"/>
                      <a:pt x="1304" y="1008"/>
                    </a:cubicBezTo>
                    <a:cubicBezTo>
                      <a:pt x="1168" y="1248"/>
                      <a:pt x="1720" y="1216"/>
                      <a:pt x="1544" y="1440"/>
                    </a:cubicBezTo>
                    <a:cubicBezTo>
                      <a:pt x="1368" y="1664"/>
                      <a:pt x="496" y="2184"/>
                      <a:pt x="248" y="2352"/>
                    </a:cubicBezTo>
                    <a:cubicBezTo>
                      <a:pt x="0" y="2520"/>
                      <a:pt x="28" y="2484"/>
                      <a:pt x="56" y="24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3" name="Text Box 540"/>
              <p:cNvSpPr txBox="1">
                <a:spLocks noChangeArrowheads="1"/>
              </p:cNvSpPr>
              <p:nvPr/>
            </p:nvSpPr>
            <p:spPr bwMode="auto">
              <a:xfrm>
                <a:off x="3024" y="1440"/>
                <a:ext cx="15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900">
                    <a:ea typeface="SimSun" pitchFamily="2" charset="-122"/>
                  </a:rPr>
                  <a:t>0</a:t>
                </a:r>
              </a:p>
            </p:txBody>
          </p:sp>
          <p:sp>
            <p:nvSpPr>
              <p:cNvPr id="10304" name="Text Box 541"/>
              <p:cNvSpPr txBox="1">
                <a:spLocks noChangeArrowheads="1"/>
              </p:cNvSpPr>
              <p:nvPr/>
            </p:nvSpPr>
            <p:spPr bwMode="auto">
              <a:xfrm>
                <a:off x="3216" y="1296"/>
                <a:ext cx="15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900">
                    <a:ea typeface="SimSun" pitchFamily="2" charset="-122"/>
                  </a:rPr>
                  <a:t>1</a:t>
                </a:r>
              </a:p>
            </p:txBody>
          </p:sp>
          <p:sp>
            <p:nvSpPr>
              <p:cNvPr id="10305" name="Text Box 542"/>
              <p:cNvSpPr txBox="1">
                <a:spLocks noChangeArrowheads="1"/>
              </p:cNvSpPr>
              <p:nvPr/>
            </p:nvSpPr>
            <p:spPr bwMode="auto">
              <a:xfrm>
                <a:off x="3120" y="1392"/>
                <a:ext cx="15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900">
                    <a:ea typeface="SimSun" pitchFamily="2" charset="-122"/>
                  </a:rPr>
                  <a:t>1</a:t>
                </a:r>
              </a:p>
            </p:txBody>
          </p:sp>
        </p:grpSp>
        <p:grpSp>
          <p:nvGrpSpPr>
            <p:cNvPr id="10281" name="Group 543"/>
            <p:cNvGrpSpPr>
              <a:grpSpLocks/>
            </p:cNvGrpSpPr>
            <p:nvPr/>
          </p:nvGrpSpPr>
          <p:grpSpPr bwMode="auto">
            <a:xfrm flipH="1">
              <a:off x="4864" y="1968"/>
              <a:ext cx="358" cy="288"/>
              <a:chOff x="3024" y="1296"/>
              <a:chExt cx="358" cy="288"/>
            </a:xfrm>
          </p:grpSpPr>
          <p:sp>
            <p:nvSpPr>
              <p:cNvPr id="10296" name="Freeform 544"/>
              <p:cNvSpPr>
                <a:spLocks/>
              </p:cNvSpPr>
              <p:nvPr/>
            </p:nvSpPr>
            <p:spPr bwMode="auto">
              <a:xfrm>
                <a:off x="3024" y="1296"/>
                <a:ext cx="310" cy="222"/>
              </a:xfrm>
              <a:custGeom>
                <a:avLst/>
                <a:gdLst>
                  <a:gd name="T0" fmla="*/ 0 w 2360"/>
                  <a:gd name="T1" fmla="*/ 0 h 2520"/>
                  <a:gd name="T2" fmla="*/ 0 w 2360"/>
                  <a:gd name="T3" fmla="*/ 0 h 2520"/>
                  <a:gd name="T4" fmla="*/ 0 w 2360"/>
                  <a:gd name="T5" fmla="*/ 0 h 2520"/>
                  <a:gd name="T6" fmla="*/ 0 w 2360"/>
                  <a:gd name="T7" fmla="*/ 0 h 2520"/>
                  <a:gd name="T8" fmla="*/ 0 w 2360"/>
                  <a:gd name="T9" fmla="*/ 0 h 2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60"/>
                  <a:gd name="T16" fmla="*/ 0 h 2520"/>
                  <a:gd name="T17" fmla="*/ 2360 w 2360"/>
                  <a:gd name="T18" fmla="*/ 2520 h 2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60" h="2520">
                    <a:moveTo>
                      <a:pt x="2360" y="0"/>
                    </a:moveTo>
                    <a:cubicBezTo>
                      <a:pt x="1900" y="384"/>
                      <a:pt x="1440" y="768"/>
                      <a:pt x="1304" y="1008"/>
                    </a:cubicBezTo>
                    <a:cubicBezTo>
                      <a:pt x="1168" y="1248"/>
                      <a:pt x="1720" y="1216"/>
                      <a:pt x="1544" y="1440"/>
                    </a:cubicBezTo>
                    <a:cubicBezTo>
                      <a:pt x="1368" y="1664"/>
                      <a:pt x="496" y="2184"/>
                      <a:pt x="248" y="2352"/>
                    </a:cubicBezTo>
                    <a:cubicBezTo>
                      <a:pt x="0" y="2520"/>
                      <a:pt x="28" y="2484"/>
                      <a:pt x="56" y="24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7" name="Freeform 545"/>
              <p:cNvSpPr>
                <a:spLocks/>
              </p:cNvSpPr>
              <p:nvPr/>
            </p:nvSpPr>
            <p:spPr bwMode="auto">
              <a:xfrm>
                <a:off x="3072" y="1344"/>
                <a:ext cx="310" cy="222"/>
              </a:xfrm>
              <a:custGeom>
                <a:avLst/>
                <a:gdLst>
                  <a:gd name="T0" fmla="*/ 0 w 2360"/>
                  <a:gd name="T1" fmla="*/ 0 h 2520"/>
                  <a:gd name="T2" fmla="*/ 0 w 2360"/>
                  <a:gd name="T3" fmla="*/ 0 h 2520"/>
                  <a:gd name="T4" fmla="*/ 0 w 2360"/>
                  <a:gd name="T5" fmla="*/ 0 h 2520"/>
                  <a:gd name="T6" fmla="*/ 0 w 2360"/>
                  <a:gd name="T7" fmla="*/ 0 h 2520"/>
                  <a:gd name="T8" fmla="*/ 0 w 2360"/>
                  <a:gd name="T9" fmla="*/ 0 h 2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60"/>
                  <a:gd name="T16" fmla="*/ 0 h 2520"/>
                  <a:gd name="T17" fmla="*/ 2360 w 2360"/>
                  <a:gd name="T18" fmla="*/ 2520 h 2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60" h="2520">
                    <a:moveTo>
                      <a:pt x="2360" y="0"/>
                    </a:moveTo>
                    <a:cubicBezTo>
                      <a:pt x="1900" y="384"/>
                      <a:pt x="1440" y="768"/>
                      <a:pt x="1304" y="1008"/>
                    </a:cubicBezTo>
                    <a:cubicBezTo>
                      <a:pt x="1168" y="1248"/>
                      <a:pt x="1720" y="1216"/>
                      <a:pt x="1544" y="1440"/>
                    </a:cubicBezTo>
                    <a:cubicBezTo>
                      <a:pt x="1368" y="1664"/>
                      <a:pt x="496" y="2184"/>
                      <a:pt x="248" y="2352"/>
                    </a:cubicBezTo>
                    <a:cubicBezTo>
                      <a:pt x="0" y="2520"/>
                      <a:pt x="28" y="2484"/>
                      <a:pt x="56" y="24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8" name="Text Box 546"/>
              <p:cNvSpPr txBox="1">
                <a:spLocks noChangeArrowheads="1"/>
              </p:cNvSpPr>
              <p:nvPr/>
            </p:nvSpPr>
            <p:spPr bwMode="auto">
              <a:xfrm>
                <a:off x="3024" y="1440"/>
                <a:ext cx="15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900">
                    <a:ea typeface="SimSun" pitchFamily="2" charset="-122"/>
                  </a:rPr>
                  <a:t>0</a:t>
                </a:r>
              </a:p>
            </p:txBody>
          </p:sp>
          <p:sp>
            <p:nvSpPr>
              <p:cNvPr id="10299" name="Text Box 547"/>
              <p:cNvSpPr txBox="1">
                <a:spLocks noChangeArrowheads="1"/>
              </p:cNvSpPr>
              <p:nvPr/>
            </p:nvSpPr>
            <p:spPr bwMode="auto">
              <a:xfrm>
                <a:off x="3216" y="1296"/>
                <a:ext cx="15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900">
                    <a:ea typeface="SimSun" pitchFamily="2" charset="-122"/>
                  </a:rPr>
                  <a:t>1</a:t>
                </a:r>
              </a:p>
            </p:txBody>
          </p:sp>
          <p:sp>
            <p:nvSpPr>
              <p:cNvPr id="10300" name="Text Box 548"/>
              <p:cNvSpPr txBox="1">
                <a:spLocks noChangeArrowheads="1"/>
              </p:cNvSpPr>
              <p:nvPr/>
            </p:nvSpPr>
            <p:spPr bwMode="auto">
              <a:xfrm>
                <a:off x="3120" y="1392"/>
                <a:ext cx="15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900">
                    <a:ea typeface="SimSun" pitchFamily="2" charset="-122"/>
                  </a:rPr>
                  <a:t>1</a:t>
                </a:r>
              </a:p>
            </p:txBody>
          </p:sp>
        </p:grpSp>
        <p:sp>
          <p:nvSpPr>
            <p:cNvPr id="10282" name="Oval 549"/>
            <p:cNvSpPr>
              <a:spLocks noChangeArrowheads="1"/>
            </p:cNvSpPr>
            <p:nvPr/>
          </p:nvSpPr>
          <p:spPr bwMode="auto">
            <a:xfrm>
              <a:off x="4576" y="1248"/>
              <a:ext cx="336" cy="336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283" name="Oval 550"/>
            <p:cNvSpPr>
              <a:spLocks noChangeArrowheads="1"/>
            </p:cNvSpPr>
            <p:nvPr/>
          </p:nvSpPr>
          <p:spPr bwMode="auto">
            <a:xfrm>
              <a:off x="4576" y="1824"/>
              <a:ext cx="336" cy="336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284" name="Oval 551"/>
            <p:cNvSpPr>
              <a:spLocks noChangeArrowheads="1"/>
            </p:cNvSpPr>
            <p:nvPr/>
          </p:nvSpPr>
          <p:spPr bwMode="auto">
            <a:xfrm>
              <a:off x="3664" y="1824"/>
              <a:ext cx="336" cy="336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285" name="Oval 552"/>
            <p:cNvSpPr>
              <a:spLocks noChangeArrowheads="1"/>
            </p:cNvSpPr>
            <p:nvPr/>
          </p:nvSpPr>
          <p:spPr bwMode="auto">
            <a:xfrm>
              <a:off x="3664" y="1248"/>
              <a:ext cx="336" cy="336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286" name="Oval 553"/>
            <p:cNvSpPr>
              <a:spLocks noChangeArrowheads="1"/>
            </p:cNvSpPr>
            <p:nvPr/>
          </p:nvSpPr>
          <p:spPr bwMode="auto">
            <a:xfrm>
              <a:off x="2656" y="1152"/>
              <a:ext cx="336" cy="336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287" name="Oval 554"/>
            <p:cNvSpPr>
              <a:spLocks noChangeArrowheads="1"/>
            </p:cNvSpPr>
            <p:nvPr/>
          </p:nvSpPr>
          <p:spPr bwMode="auto">
            <a:xfrm>
              <a:off x="3904" y="816"/>
              <a:ext cx="336" cy="336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288" name="Oval 555"/>
            <p:cNvSpPr>
              <a:spLocks noChangeArrowheads="1"/>
            </p:cNvSpPr>
            <p:nvPr/>
          </p:nvSpPr>
          <p:spPr bwMode="auto">
            <a:xfrm>
              <a:off x="2752" y="1728"/>
              <a:ext cx="336" cy="336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0289" name="Rectangle 556"/>
            <p:cNvSpPr>
              <a:spLocks noChangeArrowheads="1"/>
            </p:cNvSpPr>
            <p:nvPr/>
          </p:nvSpPr>
          <p:spPr bwMode="auto">
            <a:xfrm>
              <a:off x="4384" y="883"/>
              <a:ext cx="137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80000"/>
                <a:buFont typeface="Arial" charset="0"/>
                <a:buNone/>
              </a:pPr>
              <a:r>
                <a:rPr lang="en-US" altLang="zh-CN" sz="2200">
                  <a:ea typeface="SimSun" pitchFamily="2" charset="-122"/>
                </a:rPr>
                <a:t>Q(S</a:t>
              </a:r>
              <a:r>
                <a:rPr lang="en-US" altLang="zh-CN" sz="2200" baseline="-25000">
                  <a:ea typeface="SimSun" pitchFamily="2" charset="-122"/>
                </a:rPr>
                <a:t>1</a:t>
              </a:r>
              <a:r>
                <a:rPr lang="en-US" altLang="zh-CN" sz="2200">
                  <a:ea typeface="SimSun" pitchFamily="2" charset="-122"/>
                </a:rPr>
                <a:t> </a:t>
              </a:r>
              <a:r>
                <a:rPr lang="en-US" altLang="zh-CN" sz="220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  <a:sym typeface="Arial" charset="0"/>
                </a:rPr>
                <a:t>∪</a:t>
              </a:r>
              <a:r>
                <a:rPr lang="en-US" altLang="zh-CN" sz="2200">
                  <a:ea typeface="SimSun" pitchFamily="2" charset="-122"/>
                  <a:sym typeface="Arial" charset="0"/>
                </a:rPr>
                <a:t> </a:t>
              </a:r>
              <a:r>
                <a:rPr lang="en-US" altLang="zh-CN" sz="2200">
                  <a:ea typeface="SimSun" pitchFamily="2" charset="-122"/>
                </a:rPr>
                <a:t>S</a:t>
              </a:r>
              <a:r>
                <a:rPr lang="en-US" altLang="zh-CN" sz="2200" baseline="-25000">
                  <a:ea typeface="SimSun" pitchFamily="2" charset="-122"/>
                </a:rPr>
                <a:t>2</a:t>
              </a:r>
              <a:r>
                <a:rPr lang="en-US" altLang="zh-CN" sz="2200">
                  <a:ea typeface="SimSun" pitchFamily="2" charset="-122"/>
                </a:rPr>
                <a:t> </a:t>
              </a:r>
              <a:r>
                <a:rPr lang="en-US" altLang="zh-CN" sz="220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  <a:sym typeface="Arial" charset="0"/>
                </a:rPr>
                <a:t>∪</a:t>
              </a:r>
              <a:r>
                <a:rPr lang="en-US" altLang="zh-CN" sz="2200">
                  <a:ea typeface="SimSun" pitchFamily="2" charset="-122"/>
                </a:rPr>
                <a:t>…)</a:t>
              </a:r>
            </a:p>
          </p:txBody>
        </p:sp>
        <p:sp>
          <p:nvSpPr>
            <p:cNvPr id="10290" name="Text Box 557"/>
            <p:cNvSpPr txBox="1">
              <a:spLocks noChangeArrowheads="1"/>
            </p:cNvSpPr>
            <p:nvPr/>
          </p:nvSpPr>
          <p:spPr bwMode="auto">
            <a:xfrm>
              <a:off x="5104" y="1209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800">
                  <a:ea typeface="SimSun" pitchFamily="2" charset="-122"/>
                </a:rPr>
                <a:t>S</a:t>
              </a:r>
              <a:r>
                <a:rPr lang="en-US" altLang="zh-CN" sz="2800" baseline="-25000">
                  <a:ea typeface="SimSun" pitchFamily="2" charset="-122"/>
                </a:rPr>
                <a:t>6</a:t>
              </a:r>
            </a:p>
          </p:txBody>
        </p:sp>
        <p:sp>
          <p:nvSpPr>
            <p:cNvPr id="10291" name="Text Box 558"/>
            <p:cNvSpPr txBox="1">
              <a:spLocks noChangeArrowheads="1"/>
            </p:cNvSpPr>
            <p:nvPr/>
          </p:nvSpPr>
          <p:spPr bwMode="auto">
            <a:xfrm>
              <a:off x="5008" y="1776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800">
                  <a:ea typeface="SimSun" pitchFamily="2" charset="-122"/>
                </a:rPr>
                <a:t>S</a:t>
              </a:r>
              <a:r>
                <a:rPr lang="en-US" altLang="zh-CN" sz="2800" baseline="-25000">
                  <a:ea typeface="SimSun" pitchFamily="2" charset="-122"/>
                </a:rPr>
                <a:t>5</a:t>
              </a:r>
            </a:p>
          </p:txBody>
        </p:sp>
        <p:sp>
          <p:nvSpPr>
            <p:cNvPr id="10292" name="Text Box 559"/>
            <p:cNvSpPr txBox="1">
              <a:spLocks noChangeArrowheads="1"/>
            </p:cNvSpPr>
            <p:nvPr/>
          </p:nvSpPr>
          <p:spPr bwMode="auto">
            <a:xfrm>
              <a:off x="3232" y="1833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800">
                  <a:ea typeface="SimSun" pitchFamily="2" charset="-122"/>
                </a:rPr>
                <a:t>S</a:t>
              </a:r>
              <a:r>
                <a:rPr lang="en-US" altLang="zh-CN" sz="2800" baseline="-25000">
                  <a:ea typeface="SimSun" pitchFamily="2" charset="-122"/>
                </a:rPr>
                <a:t>4</a:t>
              </a:r>
            </a:p>
          </p:txBody>
        </p:sp>
        <p:sp>
          <p:nvSpPr>
            <p:cNvPr id="10293" name="Text Box 560"/>
            <p:cNvSpPr txBox="1">
              <a:spLocks noChangeArrowheads="1"/>
            </p:cNvSpPr>
            <p:nvPr/>
          </p:nvSpPr>
          <p:spPr bwMode="auto">
            <a:xfrm>
              <a:off x="3328" y="1104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800">
                  <a:ea typeface="SimSun" pitchFamily="2" charset="-122"/>
                </a:rPr>
                <a:t>S</a:t>
              </a:r>
              <a:r>
                <a:rPr lang="en-US" altLang="zh-CN" sz="2800" baseline="-25000">
                  <a:ea typeface="SimSun" pitchFamily="2" charset="-122"/>
                </a:rPr>
                <a:t>3</a:t>
              </a:r>
            </a:p>
          </p:txBody>
        </p:sp>
        <p:sp>
          <p:nvSpPr>
            <p:cNvPr id="10294" name="Text Box 561"/>
            <p:cNvSpPr txBox="1">
              <a:spLocks noChangeArrowheads="1"/>
            </p:cNvSpPr>
            <p:nvPr/>
          </p:nvSpPr>
          <p:spPr bwMode="auto">
            <a:xfrm>
              <a:off x="2272" y="96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800">
                  <a:ea typeface="SimSun" pitchFamily="2" charset="-122"/>
                </a:rPr>
                <a:t>S</a:t>
              </a:r>
              <a:r>
                <a:rPr lang="en-US" altLang="zh-CN" sz="2800" baseline="-25000">
                  <a:ea typeface="SimSun" pitchFamily="2" charset="-122"/>
                </a:rPr>
                <a:t>1</a:t>
              </a:r>
            </a:p>
          </p:txBody>
        </p:sp>
        <p:sp>
          <p:nvSpPr>
            <p:cNvPr id="10295" name="Text Box 562"/>
            <p:cNvSpPr txBox="1">
              <a:spLocks noChangeArrowheads="1"/>
            </p:cNvSpPr>
            <p:nvPr/>
          </p:nvSpPr>
          <p:spPr bwMode="auto">
            <a:xfrm>
              <a:off x="2320" y="1833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800">
                  <a:ea typeface="SimSun" pitchFamily="2" charset="-122"/>
                </a:rPr>
                <a:t>S</a:t>
              </a:r>
              <a:r>
                <a:rPr lang="en-US" altLang="zh-CN" sz="2800" baseline="-25000">
                  <a:ea typeface="SimSun" pitchFamily="2" charset="-122"/>
                </a:rPr>
                <a:t>2</a:t>
              </a:r>
            </a:p>
          </p:txBody>
        </p:sp>
      </p:grpSp>
      <p:sp>
        <p:nvSpPr>
          <p:cNvPr id="10262" name="Text Box 563"/>
          <p:cNvSpPr txBox="1">
            <a:spLocks noChangeArrowheads="1"/>
          </p:cNvSpPr>
          <p:nvPr/>
        </p:nvSpPr>
        <p:spPr bwMode="auto">
          <a:xfrm>
            <a:off x="1128713" y="6124575"/>
            <a:ext cx="7553671" cy="5847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rgbClr val="0000FF"/>
                </a:solidFill>
                <a:ea typeface="SimSun" pitchFamily="2" charset="-122"/>
              </a:rPr>
              <a:t>Slide from the tutorial “Streaming in a connected world: Querying and tracking</a:t>
            </a:r>
            <a:br>
              <a:rPr lang="en-US" altLang="zh-CN" sz="1600" dirty="0">
                <a:solidFill>
                  <a:srgbClr val="0000FF"/>
                </a:solidFill>
                <a:ea typeface="SimSun" pitchFamily="2" charset="-122"/>
              </a:rPr>
            </a:br>
            <a:r>
              <a:rPr lang="en-US" altLang="zh-CN" sz="1600" dirty="0">
                <a:solidFill>
                  <a:srgbClr val="0000FF"/>
                </a:solidFill>
                <a:ea typeface="SimSun" pitchFamily="2" charset="-122"/>
              </a:rPr>
              <a:t>distributed data streams” at VLDB’06 and </a:t>
            </a:r>
            <a:r>
              <a:rPr lang="en-US" altLang="zh-CN" sz="1600" dirty="0" smtClean="0">
                <a:solidFill>
                  <a:srgbClr val="0000FF"/>
                </a:solidFill>
                <a:ea typeface="SimSun" pitchFamily="2" charset="-122"/>
              </a:rPr>
              <a:t>SIGMOD’07 [</a:t>
            </a:r>
            <a:r>
              <a:rPr lang="en-US" altLang="zh-CN" sz="1600" dirty="0" err="1" smtClean="0">
                <a:solidFill>
                  <a:srgbClr val="0000FF"/>
                </a:solidFill>
                <a:ea typeface="SimSun" pitchFamily="2" charset="-122"/>
              </a:rPr>
              <a:t>Cormode</a:t>
            </a:r>
            <a:r>
              <a:rPr lang="en-US" altLang="zh-CN" sz="1600" dirty="0" smtClean="0">
                <a:solidFill>
                  <a:srgbClr val="0000FF"/>
                </a:solidFill>
                <a:ea typeface="SimSun" pitchFamily="2" charset="-122"/>
              </a:rPr>
              <a:t> and </a:t>
            </a:r>
            <a:r>
              <a:rPr lang="en-US" sz="1600" dirty="0" err="1" smtClean="0">
                <a:solidFill>
                  <a:srgbClr val="0000FF"/>
                </a:solidFill>
              </a:rPr>
              <a:t>Garofalakis</a:t>
            </a:r>
            <a:r>
              <a:rPr lang="en-US" sz="1600" dirty="0" smtClean="0">
                <a:solidFill>
                  <a:srgbClr val="0000FF"/>
                </a:solidFill>
              </a:rPr>
              <a:t>]</a:t>
            </a:r>
            <a:endParaRPr lang="en-US" altLang="zh-CN" sz="1600" dirty="0">
              <a:solidFill>
                <a:srgbClr val="0000FF"/>
              </a:solidFill>
              <a:ea typeface="SimSun" pitchFamily="2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400" smtClean="0">
                <a:ea typeface="SimSun" pitchFamily="2" charset="-122"/>
              </a:rPr>
              <a:t>Applied Motivation: Distributed Monitoring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419600"/>
            <a:ext cx="8229600" cy="1981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000" smtClean="0">
                <a:ea typeface="SimSun" pitchFamily="2" charset="-122"/>
              </a:rPr>
              <a:t>Traditional approach: “pull” based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800" smtClean="0">
                <a:ea typeface="SimSun" pitchFamily="2" charset="-122"/>
              </a:rPr>
              <a:t>Query all nodes once for a while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800" smtClean="0">
                <a:ea typeface="SimSun" pitchFamily="2" charset="-122"/>
              </a:rPr>
              <a:t>Expensive communication, most is wasted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800" smtClean="0">
                <a:ea typeface="SimSun" pitchFamily="2" charset="-122"/>
              </a:rPr>
              <a:t>Inaccurate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smtClean="0">
                <a:ea typeface="SimSun" pitchFamily="2" charset="-122"/>
              </a:rPr>
              <a:t>Current trend: moving towards a “push” based approach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800" smtClean="0">
                <a:ea typeface="SimSun" pitchFamily="2" charset="-122"/>
              </a:rPr>
              <a:t>The remote sites alert the coordinator when something interesting happens</a:t>
            </a:r>
          </a:p>
          <a:p>
            <a:pPr lvl="1" eaLnBrk="1" hangingPunct="1">
              <a:lnSpc>
                <a:spcPct val="80000"/>
              </a:lnSpc>
            </a:pPr>
            <a:endParaRPr lang="zh-CN" altLang="en-US" sz="1800" smtClean="0">
              <a:ea typeface="SimSun" pitchFamily="2" charset="-122"/>
            </a:endParaRP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533400" y="2800350"/>
            <a:ext cx="1873250" cy="933450"/>
            <a:chOff x="1967" y="3066"/>
            <a:chExt cx="766" cy="665"/>
          </a:xfrm>
        </p:grpSpPr>
        <p:sp>
          <p:nvSpPr>
            <p:cNvPr id="21509" name="Freeform 5"/>
            <p:cNvSpPr>
              <a:spLocks/>
            </p:cNvSpPr>
            <p:nvPr/>
          </p:nvSpPr>
          <p:spPr bwMode="auto">
            <a:xfrm>
              <a:off x="1967" y="3066"/>
              <a:ext cx="766" cy="665"/>
            </a:xfrm>
            <a:custGeom>
              <a:avLst/>
              <a:gdLst/>
              <a:ahLst/>
              <a:cxnLst>
                <a:cxn ang="0">
                  <a:pos x="42" y="231"/>
                </a:cxn>
                <a:cxn ang="0">
                  <a:pos x="12" y="264"/>
                </a:cxn>
                <a:cxn ang="0">
                  <a:pos x="0" y="312"/>
                </a:cxn>
                <a:cxn ang="0">
                  <a:pos x="6" y="347"/>
                </a:cxn>
                <a:cxn ang="0">
                  <a:pos x="22" y="377"/>
                </a:cxn>
                <a:cxn ang="0">
                  <a:pos x="38" y="390"/>
                </a:cxn>
                <a:cxn ang="0">
                  <a:pos x="18" y="435"/>
                </a:cxn>
                <a:cxn ang="0">
                  <a:pos x="23" y="488"/>
                </a:cxn>
                <a:cxn ang="0">
                  <a:pos x="51" y="528"/>
                </a:cxn>
                <a:cxn ang="0">
                  <a:pos x="94" y="543"/>
                </a:cxn>
                <a:cxn ang="0">
                  <a:pos x="113" y="561"/>
                </a:cxn>
                <a:cxn ang="0">
                  <a:pos x="153" y="603"/>
                </a:cxn>
                <a:cxn ang="0">
                  <a:pos x="204" y="624"/>
                </a:cxn>
                <a:cxn ang="0">
                  <a:pos x="258" y="619"/>
                </a:cxn>
                <a:cxn ang="0">
                  <a:pos x="292" y="602"/>
                </a:cxn>
                <a:cxn ang="0">
                  <a:pos x="322" y="639"/>
                </a:cxn>
                <a:cxn ang="0">
                  <a:pos x="362" y="661"/>
                </a:cxn>
                <a:cxn ang="0">
                  <a:pos x="411" y="663"/>
                </a:cxn>
                <a:cxn ang="0">
                  <a:pos x="463" y="637"/>
                </a:cxn>
                <a:cxn ang="0">
                  <a:pos x="499" y="586"/>
                </a:cxn>
                <a:cxn ang="0">
                  <a:pos x="519" y="573"/>
                </a:cxn>
                <a:cxn ang="0">
                  <a:pos x="560" y="583"/>
                </a:cxn>
                <a:cxn ang="0">
                  <a:pos x="591" y="578"/>
                </a:cxn>
                <a:cxn ang="0">
                  <a:pos x="618" y="563"/>
                </a:cxn>
                <a:cxn ang="0">
                  <a:pos x="655" y="510"/>
                </a:cxn>
                <a:cxn ang="0">
                  <a:pos x="663" y="463"/>
                </a:cxn>
                <a:cxn ang="0">
                  <a:pos x="684" y="457"/>
                </a:cxn>
                <a:cxn ang="0">
                  <a:pos x="722" y="433"/>
                </a:cxn>
                <a:cxn ang="0">
                  <a:pos x="758" y="373"/>
                </a:cxn>
                <a:cxn ang="0">
                  <a:pos x="766" y="322"/>
                </a:cxn>
                <a:cxn ang="0">
                  <a:pos x="752" y="256"/>
                </a:cxn>
                <a:cxn ang="0">
                  <a:pos x="744" y="225"/>
                </a:cxn>
                <a:cxn ang="0">
                  <a:pos x="747" y="173"/>
                </a:cxn>
                <a:cxn ang="0">
                  <a:pos x="729" y="124"/>
                </a:cxn>
                <a:cxn ang="0">
                  <a:pos x="694" y="90"/>
                </a:cxn>
                <a:cxn ang="0">
                  <a:pos x="675" y="66"/>
                </a:cxn>
                <a:cxn ang="0">
                  <a:pos x="650" y="24"/>
                </a:cxn>
                <a:cxn ang="0">
                  <a:pos x="609" y="2"/>
                </a:cxn>
                <a:cxn ang="0">
                  <a:pos x="576" y="2"/>
                </a:cxn>
                <a:cxn ang="0">
                  <a:pos x="550" y="15"/>
                </a:cxn>
                <a:cxn ang="0">
                  <a:pos x="529" y="36"/>
                </a:cxn>
                <a:cxn ang="0">
                  <a:pos x="516" y="21"/>
                </a:cxn>
                <a:cxn ang="0">
                  <a:pos x="493" y="5"/>
                </a:cxn>
                <a:cxn ang="0">
                  <a:pos x="467" y="0"/>
                </a:cxn>
                <a:cxn ang="0">
                  <a:pos x="436" y="8"/>
                </a:cxn>
                <a:cxn ang="0">
                  <a:pos x="410" y="30"/>
                </a:cxn>
                <a:cxn ang="0">
                  <a:pos x="398" y="52"/>
                </a:cxn>
                <a:cxn ang="0">
                  <a:pos x="359" y="25"/>
                </a:cxn>
                <a:cxn ang="0">
                  <a:pos x="332" y="20"/>
                </a:cxn>
                <a:cxn ang="0">
                  <a:pos x="295" y="29"/>
                </a:cxn>
                <a:cxn ang="0">
                  <a:pos x="263" y="55"/>
                </a:cxn>
                <a:cxn ang="0">
                  <a:pos x="248" y="80"/>
                </a:cxn>
                <a:cxn ang="0">
                  <a:pos x="204" y="62"/>
                </a:cxn>
                <a:cxn ang="0">
                  <a:pos x="164" y="64"/>
                </a:cxn>
                <a:cxn ang="0">
                  <a:pos x="131" y="78"/>
                </a:cxn>
                <a:cxn ang="0">
                  <a:pos x="103" y="102"/>
                </a:cxn>
                <a:cxn ang="0">
                  <a:pos x="77" y="147"/>
                </a:cxn>
                <a:cxn ang="0">
                  <a:pos x="69" y="188"/>
                </a:cxn>
                <a:cxn ang="0">
                  <a:pos x="69" y="221"/>
                </a:cxn>
              </a:cxnLst>
              <a:rect l="0" t="0" r="r" b="b"/>
              <a:pathLst>
                <a:path w="766" h="665">
                  <a:moveTo>
                    <a:pt x="69" y="221"/>
                  </a:moveTo>
                  <a:lnTo>
                    <a:pt x="55" y="224"/>
                  </a:lnTo>
                  <a:lnTo>
                    <a:pt x="42" y="231"/>
                  </a:lnTo>
                  <a:lnTo>
                    <a:pt x="30" y="240"/>
                  </a:lnTo>
                  <a:lnTo>
                    <a:pt x="20" y="251"/>
                  </a:lnTo>
                  <a:lnTo>
                    <a:pt x="12" y="264"/>
                  </a:lnTo>
                  <a:lnTo>
                    <a:pt x="5" y="279"/>
                  </a:lnTo>
                  <a:lnTo>
                    <a:pt x="1" y="295"/>
                  </a:lnTo>
                  <a:lnTo>
                    <a:pt x="0" y="312"/>
                  </a:lnTo>
                  <a:lnTo>
                    <a:pt x="1" y="324"/>
                  </a:lnTo>
                  <a:lnTo>
                    <a:pt x="3" y="336"/>
                  </a:lnTo>
                  <a:lnTo>
                    <a:pt x="6" y="347"/>
                  </a:lnTo>
                  <a:lnTo>
                    <a:pt x="10" y="358"/>
                  </a:lnTo>
                  <a:lnTo>
                    <a:pt x="16" y="368"/>
                  </a:lnTo>
                  <a:lnTo>
                    <a:pt x="22" y="377"/>
                  </a:lnTo>
                  <a:lnTo>
                    <a:pt x="30" y="384"/>
                  </a:lnTo>
                  <a:lnTo>
                    <a:pt x="38" y="391"/>
                  </a:lnTo>
                  <a:lnTo>
                    <a:pt x="38" y="390"/>
                  </a:lnTo>
                  <a:lnTo>
                    <a:pt x="29" y="404"/>
                  </a:lnTo>
                  <a:lnTo>
                    <a:pt x="22" y="419"/>
                  </a:lnTo>
                  <a:lnTo>
                    <a:pt x="18" y="435"/>
                  </a:lnTo>
                  <a:lnTo>
                    <a:pt x="17" y="452"/>
                  </a:lnTo>
                  <a:lnTo>
                    <a:pt x="19" y="471"/>
                  </a:lnTo>
                  <a:lnTo>
                    <a:pt x="23" y="488"/>
                  </a:lnTo>
                  <a:lnTo>
                    <a:pt x="30" y="503"/>
                  </a:lnTo>
                  <a:lnTo>
                    <a:pt x="39" y="517"/>
                  </a:lnTo>
                  <a:lnTo>
                    <a:pt x="51" y="528"/>
                  </a:lnTo>
                  <a:lnTo>
                    <a:pt x="64" y="536"/>
                  </a:lnTo>
                  <a:lnTo>
                    <a:pt x="78" y="541"/>
                  </a:lnTo>
                  <a:lnTo>
                    <a:pt x="94" y="543"/>
                  </a:lnTo>
                  <a:lnTo>
                    <a:pt x="103" y="543"/>
                  </a:lnTo>
                  <a:lnTo>
                    <a:pt x="103" y="543"/>
                  </a:lnTo>
                  <a:lnTo>
                    <a:pt x="113" y="561"/>
                  </a:lnTo>
                  <a:lnTo>
                    <a:pt x="125" y="577"/>
                  </a:lnTo>
                  <a:lnTo>
                    <a:pt x="138" y="591"/>
                  </a:lnTo>
                  <a:lnTo>
                    <a:pt x="153" y="603"/>
                  </a:lnTo>
                  <a:lnTo>
                    <a:pt x="169" y="613"/>
                  </a:lnTo>
                  <a:lnTo>
                    <a:pt x="186" y="619"/>
                  </a:lnTo>
                  <a:lnTo>
                    <a:pt x="204" y="624"/>
                  </a:lnTo>
                  <a:lnTo>
                    <a:pt x="222" y="625"/>
                  </a:lnTo>
                  <a:lnTo>
                    <a:pt x="240" y="624"/>
                  </a:lnTo>
                  <a:lnTo>
                    <a:pt x="258" y="619"/>
                  </a:lnTo>
                  <a:lnTo>
                    <a:pt x="276" y="612"/>
                  </a:lnTo>
                  <a:lnTo>
                    <a:pt x="292" y="602"/>
                  </a:lnTo>
                  <a:lnTo>
                    <a:pt x="292" y="602"/>
                  </a:lnTo>
                  <a:lnTo>
                    <a:pt x="301" y="616"/>
                  </a:lnTo>
                  <a:lnTo>
                    <a:pt x="311" y="628"/>
                  </a:lnTo>
                  <a:lnTo>
                    <a:pt x="322" y="639"/>
                  </a:lnTo>
                  <a:lnTo>
                    <a:pt x="335" y="648"/>
                  </a:lnTo>
                  <a:lnTo>
                    <a:pt x="348" y="655"/>
                  </a:lnTo>
                  <a:lnTo>
                    <a:pt x="362" y="661"/>
                  </a:lnTo>
                  <a:lnTo>
                    <a:pt x="376" y="664"/>
                  </a:lnTo>
                  <a:lnTo>
                    <a:pt x="391" y="665"/>
                  </a:lnTo>
                  <a:lnTo>
                    <a:pt x="411" y="663"/>
                  </a:lnTo>
                  <a:lnTo>
                    <a:pt x="429" y="658"/>
                  </a:lnTo>
                  <a:lnTo>
                    <a:pt x="447" y="649"/>
                  </a:lnTo>
                  <a:lnTo>
                    <a:pt x="463" y="637"/>
                  </a:lnTo>
                  <a:lnTo>
                    <a:pt x="477" y="622"/>
                  </a:lnTo>
                  <a:lnTo>
                    <a:pt x="489" y="605"/>
                  </a:lnTo>
                  <a:lnTo>
                    <a:pt x="499" y="586"/>
                  </a:lnTo>
                  <a:lnTo>
                    <a:pt x="506" y="564"/>
                  </a:lnTo>
                  <a:lnTo>
                    <a:pt x="506" y="565"/>
                  </a:lnTo>
                  <a:lnTo>
                    <a:pt x="519" y="573"/>
                  </a:lnTo>
                  <a:lnTo>
                    <a:pt x="532" y="579"/>
                  </a:lnTo>
                  <a:lnTo>
                    <a:pt x="546" y="582"/>
                  </a:lnTo>
                  <a:lnTo>
                    <a:pt x="560" y="583"/>
                  </a:lnTo>
                  <a:lnTo>
                    <a:pt x="571" y="582"/>
                  </a:lnTo>
                  <a:lnTo>
                    <a:pt x="581" y="581"/>
                  </a:lnTo>
                  <a:lnTo>
                    <a:pt x="591" y="578"/>
                  </a:lnTo>
                  <a:lnTo>
                    <a:pt x="600" y="574"/>
                  </a:lnTo>
                  <a:lnTo>
                    <a:pt x="609" y="569"/>
                  </a:lnTo>
                  <a:lnTo>
                    <a:pt x="618" y="563"/>
                  </a:lnTo>
                  <a:lnTo>
                    <a:pt x="633" y="548"/>
                  </a:lnTo>
                  <a:lnTo>
                    <a:pt x="645" y="530"/>
                  </a:lnTo>
                  <a:lnTo>
                    <a:pt x="655" y="510"/>
                  </a:lnTo>
                  <a:lnTo>
                    <a:pt x="661" y="487"/>
                  </a:lnTo>
                  <a:lnTo>
                    <a:pt x="663" y="475"/>
                  </a:lnTo>
                  <a:lnTo>
                    <a:pt x="663" y="463"/>
                  </a:lnTo>
                  <a:lnTo>
                    <a:pt x="663" y="463"/>
                  </a:lnTo>
                  <a:lnTo>
                    <a:pt x="674" y="461"/>
                  </a:lnTo>
                  <a:lnTo>
                    <a:pt x="684" y="457"/>
                  </a:lnTo>
                  <a:lnTo>
                    <a:pt x="694" y="452"/>
                  </a:lnTo>
                  <a:lnTo>
                    <a:pt x="704" y="447"/>
                  </a:lnTo>
                  <a:lnTo>
                    <a:pt x="722" y="433"/>
                  </a:lnTo>
                  <a:lnTo>
                    <a:pt x="737" y="415"/>
                  </a:lnTo>
                  <a:lnTo>
                    <a:pt x="749" y="395"/>
                  </a:lnTo>
                  <a:lnTo>
                    <a:pt x="758" y="373"/>
                  </a:lnTo>
                  <a:lnTo>
                    <a:pt x="764" y="348"/>
                  </a:lnTo>
                  <a:lnTo>
                    <a:pt x="766" y="335"/>
                  </a:lnTo>
                  <a:lnTo>
                    <a:pt x="766" y="322"/>
                  </a:lnTo>
                  <a:lnTo>
                    <a:pt x="764" y="299"/>
                  </a:lnTo>
                  <a:lnTo>
                    <a:pt x="760" y="277"/>
                  </a:lnTo>
                  <a:lnTo>
                    <a:pt x="752" y="256"/>
                  </a:lnTo>
                  <a:lnTo>
                    <a:pt x="741" y="236"/>
                  </a:lnTo>
                  <a:lnTo>
                    <a:pt x="741" y="236"/>
                  </a:lnTo>
                  <a:lnTo>
                    <a:pt x="744" y="225"/>
                  </a:lnTo>
                  <a:lnTo>
                    <a:pt x="746" y="214"/>
                  </a:lnTo>
                  <a:lnTo>
                    <a:pt x="748" y="192"/>
                  </a:lnTo>
                  <a:lnTo>
                    <a:pt x="747" y="173"/>
                  </a:lnTo>
                  <a:lnTo>
                    <a:pt x="743" y="155"/>
                  </a:lnTo>
                  <a:lnTo>
                    <a:pt x="737" y="139"/>
                  </a:lnTo>
                  <a:lnTo>
                    <a:pt x="729" y="124"/>
                  </a:lnTo>
                  <a:lnTo>
                    <a:pt x="719" y="110"/>
                  </a:lnTo>
                  <a:lnTo>
                    <a:pt x="707" y="99"/>
                  </a:lnTo>
                  <a:lnTo>
                    <a:pt x="694" y="90"/>
                  </a:lnTo>
                  <a:lnTo>
                    <a:pt x="679" y="84"/>
                  </a:lnTo>
                  <a:lnTo>
                    <a:pt x="679" y="83"/>
                  </a:lnTo>
                  <a:lnTo>
                    <a:pt x="675" y="66"/>
                  </a:lnTo>
                  <a:lnTo>
                    <a:pt x="669" y="50"/>
                  </a:lnTo>
                  <a:lnTo>
                    <a:pt x="660" y="36"/>
                  </a:lnTo>
                  <a:lnTo>
                    <a:pt x="650" y="24"/>
                  </a:lnTo>
                  <a:lnTo>
                    <a:pt x="638" y="14"/>
                  </a:lnTo>
                  <a:lnTo>
                    <a:pt x="624" y="6"/>
                  </a:lnTo>
                  <a:lnTo>
                    <a:pt x="609" y="2"/>
                  </a:lnTo>
                  <a:lnTo>
                    <a:pt x="594" y="0"/>
                  </a:lnTo>
                  <a:lnTo>
                    <a:pt x="585" y="1"/>
                  </a:lnTo>
                  <a:lnTo>
                    <a:pt x="576" y="2"/>
                  </a:lnTo>
                  <a:lnTo>
                    <a:pt x="567" y="5"/>
                  </a:lnTo>
                  <a:lnTo>
                    <a:pt x="558" y="9"/>
                  </a:lnTo>
                  <a:lnTo>
                    <a:pt x="550" y="15"/>
                  </a:lnTo>
                  <a:lnTo>
                    <a:pt x="542" y="21"/>
                  </a:lnTo>
                  <a:lnTo>
                    <a:pt x="535" y="28"/>
                  </a:lnTo>
                  <a:lnTo>
                    <a:pt x="529" y="36"/>
                  </a:lnTo>
                  <a:lnTo>
                    <a:pt x="529" y="36"/>
                  </a:lnTo>
                  <a:lnTo>
                    <a:pt x="523" y="28"/>
                  </a:lnTo>
                  <a:lnTo>
                    <a:pt x="516" y="21"/>
                  </a:lnTo>
                  <a:lnTo>
                    <a:pt x="509" y="15"/>
                  </a:lnTo>
                  <a:lnTo>
                    <a:pt x="501" y="9"/>
                  </a:lnTo>
                  <a:lnTo>
                    <a:pt x="493" y="5"/>
                  </a:lnTo>
                  <a:lnTo>
                    <a:pt x="485" y="2"/>
                  </a:lnTo>
                  <a:lnTo>
                    <a:pt x="476" y="1"/>
                  </a:lnTo>
                  <a:lnTo>
                    <a:pt x="467" y="0"/>
                  </a:lnTo>
                  <a:lnTo>
                    <a:pt x="456" y="1"/>
                  </a:lnTo>
                  <a:lnTo>
                    <a:pt x="446" y="4"/>
                  </a:lnTo>
                  <a:lnTo>
                    <a:pt x="436" y="8"/>
                  </a:lnTo>
                  <a:lnTo>
                    <a:pt x="427" y="14"/>
                  </a:lnTo>
                  <a:lnTo>
                    <a:pt x="418" y="21"/>
                  </a:lnTo>
                  <a:lnTo>
                    <a:pt x="410" y="30"/>
                  </a:lnTo>
                  <a:lnTo>
                    <a:pt x="404" y="40"/>
                  </a:lnTo>
                  <a:lnTo>
                    <a:pt x="398" y="51"/>
                  </a:lnTo>
                  <a:lnTo>
                    <a:pt x="398" y="52"/>
                  </a:lnTo>
                  <a:lnTo>
                    <a:pt x="384" y="39"/>
                  </a:lnTo>
                  <a:lnTo>
                    <a:pt x="368" y="29"/>
                  </a:lnTo>
                  <a:lnTo>
                    <a:pt x="359" y="25"/>
                  </a:lnTo>
                  <a:lnTo>
                    <a:pt x="351" y="22"/>
                  </a:lnTo>
                  <a:lnTo>
                    <a:pt x="341" y="21"/>
                  </a:lnTo>
                  <a:lnTo>
                    <a:pt x="332" y="20"/>
                  </a:lnTo>
                  <a:lnTo>
                    <a:pt x="319" y="21"/>
                  </a:lnTo>
                  <a:lnTo>
                    <a:pt x="307" y="24"/>
                  </a:lnTo>
                  <a:lnTo>
                    <a:pt x="295" y="29"/>
                  </a:lnTo>
                  <a:lnTo>
                    <a:pt x="283" y="36"/>
                  </a:lnTo>
                  <a:lnTo>
                    <a:pt x="273" y="45"/>
                  </a:lnTo>
                  <a:lnTo>
                    <a:pt x="263" y="55"/>
                  </a:lnTo>
                  <a:lnTo>
                    <a:pt x="255" y="66"/>
                  </a:lnTo>
                  <a:lnTo>
                    <a:pt x="248" y="79"/>
                  </a:lnTo>
                  <a:lnTo>
                    <a:pt x="248" y="80"/>
                  </a:lnTo>
                  <a:lnTo>
                    <a:pt x="234" y="72"/>
                  </a:lnTo>
                  <a:lnTo>
                    <a:pt x="219" y="66"/>
                  </a:lnTo>
                  <a:lnTo>
                    <a:pt x="204" y="62"/>
                  </a:lnTo>
                  <a:lnTo>
                    <a:pt x="188" y="61"/>
                  </a:lnTo>
                  <a:lnTo>
                    <a:pt x="176" y="62"/>
                  </a:lnTo>
                  <a:lnTo>
                    <a:pt x="164" y="64"/>
                  </a:lnTo>
                  <a:lnTo>
                    <a:pt x="152" y="67"/>
                  </a:lnTo>
                  <a:lnTo>
                    <a:pt x="141" y="72"/>
                  </a:lnTo>
                  <a:lnTo>
                    <a:pt x="131" y="78"/>
                  </a:lnTo>
                  <a:lnTo>
                    <a:pt x="121" y="85"/>
                  </a:lnTo>
                  <a:lnTo>
                    <a:pt x="111" y="93"/>
                  </a:lnTo>
                  <a:lnTo>
                    <a:pt x="103" y="102"/>
                  </a:lnTo>
                  <a:lnTo>
                    <a:pt x="88" y="123"/>
                  </a:lnTo>
                  <a:lnTo>
                    <a:pt x="82" y="135"/>
                  </a:lnTo>
                  <a:lnTo>
                    <a:pt x="77" y="147"/>
                  </a:lnTo>
                  <a:lnTo>
                    <a:pt x="73" y="160"/>
                  </a:lnTo>
                  <a:lnTo>
                    <a:pt x="70" y="174"/>
                  </a:lnTo>
                  <a:lnTo>
                    <a:pt x="69" y="188"/>
                  </a:lnTo>
                  <a:lnTo>
                    <a:pt x="68" y="202"/>
                  </a:lnTo>
                  <a:lnTo>
                    <a:pt x="68" y="212"/>
                  </a:lnTo>
                  <a:lnTo>
                    <a:pt x="69" y="22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510" name="Freeform 6"/>
            <p:cNvSpPr>
              <a:spLocks/>
            </p:cNvSpPr>
            <p:nvPr/>
          </p:nvSpPr>
          <p:spPr bwMode="auto">
            <a:xfrm>
              <a:off x="2005" y="3457"/>
              <a:ext cx="45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5"/>
                </a:cxn>
                <a:cxn ang="0">
                  <a:pos x="19" y="10"/>
                </a:cxn>
                <a:cxn ang="0">
                  <a:pos x="29" y="12"/>
                </a:cxn>
                <a:cxn ang="0">
                  <a:pos x="39" y="13"/>
                </a:cxn>
                <a:cxn ang="0">
                  <a:pos x="42" y="13"/>
                </a:cxn>
                <a:cxn ang="0">
                  <a:pos x="45" y="12"/>
                </a:cxn>
              </a:cxnLst>
              <a:rect l="0" t="0" r="r" b="b"/>
              <a:pathLst>
                <a:path w="45" h="13">
                  <a:moveTo>
                    <a:pt x="0" y="0"/>
                  </a:moveTo>
                  <a:lnTo>
                    <a:pt x="9" y="5"/>
                  </a:lnTo>
                  <a:lnTo>
                    <a:pt x="19" y="10"/>
                  </a:lnTo>
                  <a:lnTo>
                    <a:pt x="29" y="12"/>
                  </a:lnTo>
                  <a:lnTo>
                    <a:pt x="39" y="13"/>
                  </a:lnTo>
                  <a:lnTo>
                    <a:pt x="42" y="13"/>
                  </a:lnTo>
                  <a:lnTo>
                    <a:pt x="45" y="12"/>
                  </a:lnTo>
                </a:path>
              </a:pathLst>
            </a:custGeom>
            <a:solidFill>
              <a:srgbClr val="CCFFCC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511" name="Freeform 7"/>
            <p:cNvSpPr>
              <a:spLocks/>
            </p:cNvSpPr>
            <p:nvPr/>
          </p:nvSpPr>
          <p:spPr bwMode="auto">
            <a:xfrm>
              <a:off x="2070" y="3603"/>
              <a:ext cx="19" cy="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0" y="4"/>
                </a:cxn>
                <a:cxn ang="0">
                  <a:pos x="20" y="0"/>
                </a:cxn>
              </a:cxnLst>
              <a:rect l="0" t="0" r="r" b="b"/>
              <a:pathLst>
                <a:path w="20" h="6">
                  <a:moveTo>
                    <a:pt x="0" y="6"/>
                  </a:moveTo>
                  <a:lnTo>
                    <a:pt x="10" y="4"/>
                  </a:lnTo>
                  <a:lnTo>
                    <a:pt x="20" y="0"/>
                  </a:lnTo>
                </a:path>
              </a:pathLst>
            </a:custGeom>
            <a:solidFill>
              <a:srgbClr val="CCFFCC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512" name="Freeform 8"/>
            <p:cNvSpPr>
              <a:spLocks/>
            </p:cNvSpPr>
            <p:nvPr/>
          </p:nvSpPr>
          <p:spPr bwMode="auto">
            <a:xfrm>
              <a:off x="2247" y="3641"/>
              <a:ext cx="12" cy="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4"/>
                </a:cxn>
                <a:cxn ang="0">
                  <a:pos x="12" y="27"/>
                </a:cxn>
              </a:cxnLst>
              <a:rect l="0" t="0" r="r" b="b"/>
              <a:pathLst>
                <a:path w="12" h="27">
                  <a:moveTo>
                    <a:pt x="0" y="0"/>
                  </a:moveTo>
                  <a:lnTo>
                    <a:pt x="5" y="14"/>
                  </a:lnTo>
                  <a:lnTo>
                    <a:pt x="12" y="27"/>
                  </a:lnTo>
                </a:path>
              </a:pathLst>
            </a:custGeom>
            <a:solidFill>
              <a:srgbClr val="CCFFCC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513" name="Freeform 9"/>
            <p:cNvSpPr>
              <a:spLocks/>
            </p:cNvSpPr>
            <p:nvPr/>
          </p:nvSpPr>
          <p:spPr bwMode="auto">
            <a:xfrm>
              <a:off x="2473" y="3601"/>
              <a:ext cx="5" cy="2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3" y="15"/>
                </a:cxn>
                <a:cxn ang="0">
                  <a:pos x="5" y="0"/>
                </a:cxn>
              </a:cxnLst>
              <a:rect l="0" t="0" r="r" b="b"/>
              <a:pathLst>
                <a:path w="5" h="29">
                  <a:moveTo>
                    <a:pt x="0" y="29"/>
                  </a:moveTo>
                  <a:lnTo>
                    <a:pt x="3" y="15"/>
                  </a:lnTo>
                  <a:lnTo>
                    <a:pt x="5" y="0"/>
                  </a:lnTo>
                </a:path>
              </a:pathLst>
            </a:custGeom>
            <a:solidFill>
              <a:srgbClr val="CCFFCC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514" name="Freeform 10"/>
            <p:cNvSpPr>
              <a:spLocks/>
            </p:cNvSpPr>
            <p:nvPr/>
          </p:nvSpPr>
          <p:spPr bwMode="auto">
            <a:xfrm>
              <a:off x="2572" y="3419"/>
              <a:ext cx="58" cy="110"/>
            </a:xfrm>
            <a:custGeom>
              <a:avLst/>
              <a:gdLst/>
              <a:ahLst/>
              <a:cxnLst>
                <a:cxn ang="0">
                  <a:pos x="58" y="110"/>
                </a:cxn>
                <a:cxn ang="0">
                  <a:pos x="58" y="110"/>
                </a:cxn>
                <a:cxn ang="0">
                  <a:pos x="58" y="109"/>
                </a:cxn>
                <a:cxn ang="0">
                  <a:pos x="57" y="92"/>
                </a:cxn>
                <a:cxn ang="0">
                  <a:pos x="54" y="76"/>
                </a:cxn>
                <a:cxn ang="0">
                  <a:pos x="49" y="60"/>
                </a:cxn>
                <a:cxn ang="0">
                  <a:pos x="43" y="45"/>
                </a:cxn>
                <a:cxn ang="0">
                  <a:pos x="34" y="32"/>
                </a:cxn>
                <a:cxn ang="0">
                  <a:pos x="24" y="19"/>
                </a:cxn>
                <a:cxn ang="0">
                  <a:pos x="13" y="9"/>
                </a:cxn>
                <a:cxn ang="0">
                  <a:pos x="0" y="0"/>
                </a:cxn>
              </a:cxnLst>
              <a:rect l="0" t="0" r="r" b="b"/>
              <a:pathLst>
                <a:path w="58" h="110">
                  <a:moveTo>
                    <a:pt x="58" y="110"/>
                  </a:moveTo>
                  <a:lnTo>
                    <a:pt x="58" y="110"/>
                  </a:lnTo>
                  <a:lnTo>
                    <a:pt x="58" y="109"/>
                  </a:lnTo>
                  <a:lnTo>
                    <a:pt x="57" y="92"/>
                  </a:lnTo>
                  <a:lnTo>
                    <a:pt x="54" y="76"/>
                  </a:lnTo>
                  <a:lnTo>
                    <a:pt x="49" y="60"/>
                  </a:lnTo>
                  <a:lnTo>
                    <a:pt x="43" y="45"/>
                  </a:lnTo>
                  <a:lnTo>
                    <a:pt x="34" y="32"/>
                  </a:lnTo>
                  <a:lnTo>
                    <a:pt x="24" y="19"/>
                  </a:lnTo>
                  <a:lnTo>
                    <a:pt x="13" y="9"/>
                  </a:lnTo>
                  <a:lnTo>
                    <a:pt x="0" y="0"/>
                  </a:lnTo>
                </a:path>
              </a:pathLst>
            </a:custGeom>
            <a:solidFill>
              <a:srgbClr val="CCFFCC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515" name="Freeform 11"/>
            <p:cNvSpPr>
              <a:spLocks/>
            </p:cNvSpPr>
            <p:nvPr/>
          </p:nvSpPr>
          <p:spPr bwMode="auto">
            <a:xfrm>
              <a:off x="2682" y="3302"/>
              <a:ext cx="26" cy="41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8" y="32"/>
                </a:cxn>
                <a:cxn ang="0">
                  <a:pos x="15" y="22"/>
                </a:cxn>
                <a:cxn ang="0">
                  <a:pos x="21" y="12"/>
                </a:cxn>
                <a:cxn ang="0">
                  <a:pos x="26" y="0"/>
                </a:cxn>
              </a:cxnLst>
              <a:rect l="0" t="0" r="r" b="b"/>
              <a:pathLst>
                <a:path w="26" h="41">
                  <a:moveTo>
                    <a:pt x="0" y="41"/>
                  </a:moveTo>
                  <a:lnTo>
                    <a:pt x="8" y="32"/>
                  </a:lnTo>
                  <a:lnTo>
                    <a:pt x="15" y="22"/>
                  </a:lnTo>
                  <a:lnTo>
                    <a:pt x="21" y="12"/>
                  </a:lnTo>
                  <a:lnTo>
                    <a:pt x="26" y="0"/>
                  </a:lnTo>
                </a:path>
              </a:pathLst>
            </a:custGeom>
            <a:solidFill>
              <a:srgbClr val="CCFFCC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516" name="Freeform 12"/>
            <p:cNvSpPr>
              <a:spLocks/>
            </p:cNvSpPr>
            <p:nvPr/>
          </p:nvSpPr>
          <p:spPr bwMode="auto">
            <a:xfrm>
              <a:off x="2646" y="3149"/>
              <a:ext cx="1" cy="20"/>
            </a:xfrm>
            <a:custGeom>
              <a:avLst/>
              <a:gdLst/>
              <a:ahLst/>
              <a:cxnLst>
                <a:cxn ang="0">
                  <a:pos x="1" y="20"/>
                </a:cxn>
                <a:cxn ang="0">
                  <a:pos x="1" y="19"/>
                </a:cxn>
                <a:cxn ang="0">
                  <a:pos x="1" y="19"/>
                </a:cxn>
                <a:cxn ang="0">
                  <a:pos x="1" y="9"/>
                </a:cxn>
                <a:cxn ang="0">
                  <a:pos x="0" y="0"/>
                </a:cxn>
              </a:cxnLst>
              <a:rect l="0" t="0" r="r" b="b"/>
              <a:pathLst>
                <a:path w="1" h="20">
                  <a:moveTo>
                    <a:pt x="1" y="20"/>
                  </a:moveTo>
                  <a:lnTo>
                    <a:pt x="1" y="19"/>
                  </a:lnTo>
                  <a:lnTo>
                    <a:pt x="1" y="19"/>
                  </a:lnTo>
                  <a:lnTo>
                    <a:pt x="1" y="9"/>
                  </a:lnTo>
                  <a:lnTo>
                    <a:pt x="0" y="0"/>
                  </a:lnTo>
                </a:path>
              </a:pathLst>
            </a:custGeom>
            <a:solidFill>
              <a:srgbClr val="CCFFCC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517" name="Freeform 13"/>
            <p:cNvSpPr>
              <a:spLocks/>
            </p:cNvSpPr>
            <p:nvPr/>
          </p:nvSpPr>
          <p:spPr bwMode="auto">
            <a:xfrm>
              <a:off x="2482" y="3102"/>
              <a:ext cx="14" cy="2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" y="12"/>
                </a:cxn>
                <a:cxn ang="0">
                  <a:pos x="0" y="25"/>
                </a:cxn>
              </a:cxnLst>
              <a:rect l="0" t="0" r="r" b="b"/>
              <a:pathLst>
                <a:path w="14" h="25">
                  <a:moveTo>
                    <a:pt x="14" y="0"/>
                  </a:moveTo>
                  <a:lnTo>
                    <a:pt x="6" y="12"/>
                  </a:lnTo>
                  <a:lnTo>
                    <a:pt x="0" y="25"/>
                  </a:lnTo>
                </a:path>
              </a:pathLst>
            </a:custGeom>
            <a:solidFill>
              <a:srgbClr val="CCFFCC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518" name="Freeform 14"/>
            <p:cNvSpPr>
              <a:spLocks/>
            </p:cNvSpPr>
            <p:nvPr/>
          </p:nvSpPr>
          <p:spPr bwMode="auto">
            <a:xfrm>
              <a:off x="2036" y="3287"/>
              <a:ext cx="4" cy="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1"/>
                </a:cxn>
                <a:cxn ang="0">
                  <a:pos x="4" y="22"/>
                </a:cxn>
              </a:cxnLst>
              <a:rect l="0" t="0" r="r" b="b"/>
              <a:pathLst>
                <a:path w="4" h="22">
                  <a:moveTo>
                    <a:pt x="0" y="0"/>
                  </a:moveTo>
                  <a:lnTo>
                    <a:pt x="2" y="11"/>
                  </a:lnTo>
                  <a:lnTo>
                    <a:pt x="4" y="22"/>
                  </a:lnTo>
                </a:path>
              </a:pathLst>
            </a:custGeom>
            <a:solidFill>
              <a:srgbClr val="CCFFCC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11269" name="Group 15"/>
          <p:cNvGrpSpPr>
            <a:grpSpLocks/>
          </p:cNvGrpSpPr>
          <p:nvPr/>
        </p:nvGrpSpPr>
        <p:grpSpPr bwMode="auto">
          <a:xfrm>
            <a:off x="2065338" y="2941638"/>
            <a:ext cx="265112" cy="141287"/>
            <a:chOff x="2832" y="2209"/>
            <a:chExt cx="388" cy="239"/>
          </a:xfrm>
        </p:grpSpPr>
        <p:sp>
          <p:nvSpPr>
            <p:cNvPr id="11478" name="Oval 16"/>
            <p:cNvSpPr>
              <a:spLocks noChangeArrowheads="1"/>
            </p:cNvSpPr>
            <p:nvPr/>
          </p:nvSpPr>
          <p:spPr bwMode="auto">
            <a:xfrm>
              <a:off x="2833" y="2321"/>
              <a:ext cx="387" cy="127"/>
            </a:xfrm>
            <a:prstGeom prst="ellipse">
              <a:avLst/>
            </a:prstGeom>
            <a:solidFill>
              <a:srgbClr val="0078AA"/>
            </a:solidFill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9" name="Rectangle 17"/>
            <p:cNvSpPr>
              <a:spLocks noChangeArrowheads="1"/>
            </p:cNvSpPr>
            <p:nvPr/>
          </p:nvSpPr>
          <p:spPr bwMode="auto">
            <a:xfrm>
              <a:off x="2832" y="2289"/>
              <a:ext cx="387" cy="112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80" name="Rectangle 18"/>
            <p:cNvSpPr>
              <a:spLocks noChangeArrowheads="1"/>
            </p:cNvSpPr>
            <p:nvPr/>
          </p:nvSpPr>
          <p:spPr bwMode="auto">
            <a:xfrm>
              <a:off x="2832" y="2289"/>
              <a:ext cx="387" cy="112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81" name="Oval 19"/>
            <p:cNvSpPr>
              <a:spLocks noChangeArrowheads="1"/>
            </p:cNvSpPr>
            <p:nvPr/>
          </p:nvSpPr>
          <p:spPr bwMode="auto">
            <a:xfrm>
              <a:off x="2833" y="2209"/>
              <a:ext cx="387" cy="158"/>
            </a:xfrm>
            <a:prstGeom prst="ellipse">
              <a:avLst/>
            </a:prstGeom>
            <a:solidFill>
              <a:srgbClr val="00B4FF"/>
            </a:solidFill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482" name="Group 20"/>
            <p:cNvGrpSpPr>
              <a:grpSpLocks/>
            </p:cNvGrpSpPr>
            <p:nvPr/>
          </p:nvGrpSpPr>
          <p:grpSpPr bwMode="auto">
            <a:xfrm>
              <a:off x="2891" y="2228"/>
              <a:ext cx="269" cy="120"/>
              <a:chOff x="2891" y="2228"/>
              <a:chExt cx="269" cy="120"/>
            </a:xfrm>
          </p:grpSpPr>
          <p:grpSp>
            <p:nvGrpSpPr>
              <p:cNvPr id="11485" name="Group 21"/>
              <p:cNvGrpSpPr>
                <a:grpSpLocks/>
              </p:cNvGrpSpPr>
              <p:nvPr/>
            </p:nvGrpSpPr>
            <p:grpSpPr bwMode="auto">
              <a:xfrm>
                <a:off x="2891" y="2228"/>
                <a:ext cx="266" cy="117"/>
                <a:chOff x="2891" y="2228"/>
                <a:chExt cx="266" cy="117"/>
              </a:xfrm>
            </p:grpSpPr>
            <p:sp>
              <p:nvSpPr>
                <p:cNvPr id="11495" name="Freeform 22"/>
                <p:cNvSpPr>
                  <a:spLocks/>
                </p:cNvSpPr>
                <p:nvPr/>
              </p:nvSpPr>
              <p:spPr bwMode="auto">
                <a:xfrm>
                  <a:off x="3030" y="2230"/>
                  <a:ext cx="127" cy="51"/>
                </a:xfrm>
                <a:custGeom>
                  <a:avLst/>
                  <a:gdLst>
                    <a:gd name="T0" fmla="*/ 0 w 127"/>
                    <a:gd name="T1" fmla="*/ 40 h 51"/>
                    <a:gd name="T2" fmla="*/ 28 w 127"/>
                    <a:gd name="T3" fmla="*/ 51 h 51"/>
                    <a:gd name="T4" fmla="*/ 97 w 127"/>
                    <a:gd name="T5" fmla="*/ 17 h 51"/>
                    <a:gd name="T6" fmla="*/ 127 w 127"/>
                    <a:gd name="T7" fmla="*/ 28 h 51"/>
                    <a:gd name="T8" fmla="*/ 111 w 127"/>
                    <a:gd name="T9" fmla="*/ 0 h 51"/>
                    <a:gd name="T10" fmla="*/ 31 w 127"/>
                    <a:gd name="T11" fmla="*/ 0 h 51"/>
                    <a:gd name="T12" fmla="*/ 64 w 127"/>
                    <a:gd name="T13" fmla="*/ 9 h 51"/>
                    <a:gd name="T14" fmla="*/ 0 w 127"/>
                    <a:gd name="T15" fmla="*/ 40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1"/>
                    <a:gd name="T26" fmla="*/ 127 w 127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1">
                      <a:moveTo>
                        <a:pt x="0" y="40"/>
                      </a:moveTo>
                      <a:lnTo>
                        <a:pt x="28" y="51"/>
                      </a:lnTo>
                      <a:lnTo>
                        <a:pt x="97" y="17"/>
                      </a:lnTo>
                      <a:lnTo>
                        <a:pt x="127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96" name="Freeform 23"/>
                <p:cNvSpPr>
                  <a:spLocks/>
                </p:cNvSpPr>
                <p:nvPr/>
              </p:nvSpPr>
              <p:spPr bwMode="auto">
                <a:xfrm>
                  <a:off x="3030" y="2230"/>
                  <a:ext cx="127" cy="51"/>
                </a:xfrm>
                <a:custGeom>
                  <a:avLst/>
                  <a:gdLst>
                    <a:gd name="T0" fmla="*/ 0 w 127"/>
                    <a:gd name="T1" fmla="*/ 40 h 51"/>
                    <a:gd name="T2" fmla="*/ 28 w 127"/>
                    <a:gd name="T3" fmla="*/ 51 h 51"/>
                    <a:gd name="T4" fmla="*/ 97 w 127"/>
                    <a:gd name="T5" fmla="*/ 17 h 51"/>
                    <a:gd name="T6" fmla="*/ 127 w 127"/>
                    <a:gd name="T7" fmla="*/ 28 h 51"/>
                    <a:gd name="T8" fmla="*/ 111 w 127"/>
                    <a:gd name="T9" fmla="*/ 0 h 51"/>
                    <a:gd name="T10" fmla="*/ 31 w 127"/>
                    <a:gd name="T11" fmla="*/ 0 h 51"/>
                    <a:gd name="T12" fmla="*/ 64 w 127"/>
                    <a:gd name="T13" fmla="*/ 9 h 51"/>
                    <a:gd name="T14" fmla="*/ 0 w 127"/>
                    <a:gd name="T15" fmla="*/ 40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1"/>
                    <a:gd name="T26" fmla="*/ 127 w 127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1">
                      <a:moveTo>
                        <a:pt x="0" y="40"/>
                      </a:moveTo>
                      <a:lnTo>
                        <a:pt x="28" y="51"/>
                      </a:lnTo>
                      <a:lnTo>
                        <a:pt x="97" y="17"/>
                      </a:lnTo>
                      <a:lnTo>
                        <a:pt x="127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97" name="Freeform 24"/>
                <p:cNvSpPr>
                  <a:spLocks/>
                </p:cNvSpPr>
                <p:nvPr/>
              </p:nvSpPr>
              <p:spPr bwMode="auto">
                <a:xfrm>
                  <a:off x="2891" y="2289"/>
                  <a:ext cx="127" cy="54"/>
                </a:xfrm>
                <a:custGeom>
                  <a:avLst/>
                  <a:gdLst>
                    <a:gd name="T0" fmla="*/ 127 w 127"/>
                    <a:gd name="T1" fmla="*/ 12 h 54"/>
                    <a:gd name="T2" fmla="*/ 99 w 127"/>
                    <a:gd name="T3" fmla="*/ 0 h 54"/>
                    <a:gd name="T4" fmla="*/ 33 w 127"/>
                    <a:gd name="T5" fmla="*/ 34 h 54"/>
                    <a:gd name="T6" fmla="*/ 0 w 127"/>
                    <a:gd name="T7" fmla="*/ 23 h 54"/>
                    <a:gd name="T8" fmla="*/ 16 w 127"/>
                    <a:gd name="T9" fmla="*/ 54 h 54"/>
                    <a:gd name="T10" fmla="*/ 99 w 127"/>
                    <a:gd name="T11" fmla="*/ 54 h 54"/>
                    <a:gd name="T12" fmla="*/ 64 w 127"/>
                    <a:gd name="T13" fmla="*/ 42 h 54"/>
                    <a:gd name="T14" fmla="*/ 127 w 127"/>
                    <a:gd name="T15" fmla="*/ 12 h 5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4"/>
                    <a:gd name="T26" fmla="*/ 127 w 127"/>
                    <a:gd name="T27" fmla="*/ 54 h 5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4">
                      <a:moveTo>
                        <a:pt x="127" y="12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6" y="54"/>
                      </a:lnTo>
                      <a:lnTo>
                        <a:pt x="99" y="54"/>
                      </a:lnTo>
                      <a:lnTo>
                        <a:pt x="64" y="42"/>
                      </a:lnTo>
                      <a:lnTo>
                        <a:pt x="127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98" name="Freeform 25"/>
                <p:cNvSpPr>
                  <a:spLocks/>
                </p:cNvSpPr>
                <p:nvPr/>
              </p:nvSpPr>
              <p:spPr bwMode="auto">
                <a:xfrm>
                  <a:off x="2891" y="2289"/>
                  <a:ext cx="127" cy="54"/>
                </a:xfrm>
                <a:custGeom>
                  <a:avLst/>
                  <a:gdLst>
                    <a:gd name="T0" fmla="*/ 127 w 127"/>
                    <a:gd name="T1" fmla="*/ 12 h 54"/>
                    <a:gd name="T2" fmla="*/ 99 w 127"/>
                    <a:gd name="T3" fmla="*/ 0 h 54"/>
                    <a:gd name="T4" fmla="*/ 33 w 127"/>
                    <a:gd name="T5" fmla="*/ 34 h 54"/>
                    <a:gd name="T6" fmla="*/ 0 w 127"/>
                    <a:gd name="T7" fmla="*/ 23 h 54"/>
                    <a:gd name="T8" fmla="*/ 16 w 127"/>
                    <a:gd name="T9" fmla="*/ 54 h 54"/>
                    <a:gd name="T10" fmla="*/ 99 w 127"/>
                    <a:gd name="T11" fmla="*/ 54 h 54"/>
                    <a:gd name="T12" fmla="*/ 64 w 127"/>
                    <a:gd name="T13" fmla="*/ 42 h 54"/>
                    <a:gd name="T14" fmla="*/ 127 w 127"/>
                    <a:gd name="T15" fmla="*/ 12 h 5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4"/>
                    <a:gd name="T26" fmla="*/ 127 w 127"/>
                    <a:gd name="T27" fmla="*/ 54 h 5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4">
                      <a:moveTo>
                        <a:pt x="127" y="12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6" y="54"/>
                      </a:lnTo>
                      <a:lnTo>
                        <a:pt x="99" y="54"/>
                      </a:lnTo>
                      <a:lnTo>
                        <a:pt x="64" y="42"/>
                      </a:lnTo>
                      <a:lnTo>
                        <a:pt x="127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99" name="Freeform 26"/>
                <p:cNvSpPr>
                  <a:spLocks/>
                </p:cNvSpPr>
                <p:nvPr/>
              </p:nvSpPr>
              <p:spPr bwMode="auto">
                <a:xfrm>
                  <a:off x="2898" y="2228"/>
                  <a:ext cx="127" cy="50"/>
                </a:xfrm>
                <a:custGeom>
                  <a:avLst/>
                  <a:gdLst>
                    <a:gd name="T0" fmla="*/ 0 w 127"/>
                    <a:gd name="T1" fmla="*/ 11 h 50"/>
                    <a:gd name="T2" fmla="*/ 28 w 127"/>
                    <a:gd name="T3" fmla="*/ 0 h 50"/>
                    <a:gd name="T4" fmla="*/ 97 w 127"/>
                    <a:gd name="T5" fmla="*/ 30 h 50"/>
                    <a:gd name="T6" fmla="*/ 127 w 127"/>
                    <a:gd name="T7" fmla="*/ 22 h 50"/>
                    <a:gd name="T8" fmla="*/ 111 w 127"/>
                    <a:gd name="T9" fmla="*/ 50 h 50"/>
                    <a:gd name="T10" fmla="*/ 31 w 127"/>
                    <a:gd name="T11" fmla="*/ 50 h 50"/>
                    <a:gd name="T12" fmla="*/ 64 w 127"/>
                    <a:gd name="T13" fmla="*/ 42 h 50"/>
                    <a:gd name="T14" fmla="*/ 0 w 127"/>
                    <a:gd name="T15" fmla="*/ 11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0" y="11"/>
                      </a:moveTo>
                      <a:lnTo>
                        <a:pt x="28" y="0"/>
                      </a:lnTo>
                      <a:lnTo>
                        <a:pt x="97" y="30"/>
                      </a:lnTo>
                      <a:lnTo>
                        <a:pt x="127" y="22"/>
                      </a:lnTo>
                      <a:lnTo>
                        <a:pt x="111" y="50"/>
                      </a:lnTo>
                      <a:lnTo>
                        <a:pt x="31" y="50"/>
                      </a:lnTo>
                      <a:lnTo>
                        <a:pt x="64" y="42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00" name="Freeform 27"/>
                <p:cNvSpPr>
                  <a:spLocks/>
                </p:cNvSpPr>
                <p:nvPr/>
              </p:nvSpPr>
              <p:spPr bwMode="auto">
                <a:xfrm>
                  <a:off x="2898" y="2228"/>
                  <a:ext cx="127" cy="50"/>
                </a:xfrm>
                <a:custGeom>
                  <a:avLst/>
                  <a:gdLst>
                    <a:gd name="T0" fmla="*/ 0 w 127"/>
                    <a:gd name="T1" fmla="*/ 11 h 50"/>
                    <a:gd name="T2" fmla="*/ 28 w 127"/>
                    <a:gd name="T3" fmla="*/ 0 h 50"/>
                    <a:gd name="T4" fmla="*/ 97 w 127"/>
                    <a:gd name="T5" fmla="*/ 30 h 50"/>
                    <a:gd name="T6" fmla="*/ 127 w 127"/>
                    <a:gd name="T7" fmla="*/ 22 h 50"/>
                    <a:gd name="T8" fmla="*/ 111 w 127"/>
                    <a:gd name="T9" fmla="*/ 50 h 50"/>
                    <a:gd name="T10" fmla="*/ 31 w 127"/>
                    <a:gd name="T11" fmla="*/ 50 h 50"/>
                    <a:gd name="T12" fmla="*/ 64 w 127"/>
                    <a:gd name="T13" fmla="*/ 42 h 50"/>
                    <a:gd name="T14" fmla="*/ 0 w 127"/>
                    <a:gd name="T15" fmla="*/ 11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0" y="11"/>
                      </a:moveTo>
                      <a:lnTo>
                        <a:pt x="28" y="0"/>
                      </a:lnTo>
                      <a:lnTo>
                        <a:pt x="97" y="30"/>
                      </a:lnTo>
                      <a:lnTo>
                        <a:pt x="127" y="22"/>
                      </a:lnTo>
                      <a:lnTo>
                        <a:pt x="111" y="50"/>
                      </a:lnTo>
                      <a:lnTo>
                        <a:pt x="31" y="50"/>
                      </a:lnTo>
                      <a:lnTo>
                        <a:pt x="64" y="42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01" name="Freeform 28"/>
                <p:cNvSpPr>
                  <a:spLocks/>
                </p:cNvSpPr>
                <p:nvPr/>
              </p:nvSpPr>
              <p:spPr bwMode="auto">
                <a:xfrm>
                  <a:off x="3025" y="2295"/>
                  <a:ext cx="128" cy="50"/>
                </a:xfrm>
                <a:custGeom>
                  <a:avLst/>
                  <a:gdLst>
                    <a:gd name="T0" fmla="*/ 128 w 128"/>
                    <a:gd name="T1" fmla="*/ 39 h 50"/>
                    <a:gd name="T2" fmla="*/ 99 w 128"/>
                    <a:gd name="T3" fmla="*/ 50 h 50"/>
                    <a:gd name="T4" fmla="*/ 33 w 128"/>
                    <a:gd name="T5" fmla="*/ 17 h 50"/>
                    <a:gd name="T6" fmla="*/ 0 w 128"/>
                    <a:gd name="T7" fmla="*/ 28 h 50"/>
                    <a:gd name="T8" fmla="*/ 17 w 128"/>
                    <a:gd name="T9" fmla="*/ 0 h 50"/>
                    <a:gd name="T10" fmla="*/ 99 w 128"/>
                    <a:gd name="T11" fmla="*/ 0 h 50"/>
                    <a:gd name="T12" fmla="*/ 64 w 128"/>
                    <a:gd name="T13" fmla="*/ 8 h 50"/>
                    <a:gd name="T14" fmla="*/ 128 w 128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0"/>
                    <a:gd name="T26" fmla="*/ 128 w 128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0">
                      <a:moveTo>
                        <a:pt x="128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7" y="0"/>
                      </a:lnTo>
                      <a:lnTo>
                        <a:pt x="99" y="0"/>
                      </a:lnTo>
                      <a:lnTo>
                        <a:pt x="64" y="8"/>
                      </a:lnTo>
                      <a:lnTo>
                        <a:pt x="128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02" name="Freeform 29"/>
                <p:cNvSpPr>
                  <a:spLocks/>
                </p:cNvSpPr>
                <p:nvPr/>
              </p:nvSpPr>
              <p:spPr bwMode="auto">
                <a:xfrm>
                  <a:off x="3025" y="2295"/>
                  <a:ext cx="128" cy="50"/>
                </a:xfrm>
                <a:custGeom>
                  <a:avLst/>
                  <a:gdLst>
                    <a:gd name="T0" fmla="*/ 128 w 128"/>
                    <a:gd name="T1" fmla="*/ 39 h 50"/>
                    <a:gd name="T2" fmla="*/ 99 w 128"/>
                    <a:gd name="T3" fmla="*/ 50 h 50"/>
                    <a:gd name="T4" fmla="*/ 33 w 128"/>
                    <a:gd name="T5" fmla="*/ 17 h 50"/>
                    <a:gd name="T6" fmla="*/ 0 w 128"/>
                    <a:gd name="T7" fmla="*/ 28 h 50"/>
                    <a:gd name="T8" fmla="*/ 17 w 128"/>
                    <a:gd name="T9" fmla="*/ 0 h 50"/>
                    <a:gd name="T10" fmla="*/ 99 w 128"/>
                    <a:gd name="T11" fmla="*/ 0 h 50"/>
                    <a:gd name="T12" fmla="*/ 64 w 128"/>
                    <a:gd name="T13" fmla="*/ 8 h 50"/>
                    <a:gd name="T14" fmla="*/ 128 w 128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0"/>
                    <a:gd name="T26" fmla="*/ 128 w 128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0">
                      <a:moveTo>
                        <a:pt x="128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7" y="0"/>
                      </a:lnTo>
                      <a:lnTo>
                        <a:pt x="99" y="0"/>
                      </a:lnTo>
                      <a:lnTo>
                        <a:pt x="64" y="8"/>
                      </a:lnTo>
                      <a:lnTo>
                        <a:pt x="128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486" name="Group 30"/>
              <p:cNvGrpSpPr>
                <a:grpSpLocks/>
              </p:cNvGrpSpPr>
              <p:nvPr/>
            </p:nvGrpSpPr>
            <p:grpSpPr bwMode="auto">
              <a:xfrm>
                <a:off x="2893" y="2230"/>
                <a:ext cx="267" cy="118"/>
                <a:chOff x="2893" y="2230"/>
                <a:chExt cx="267" cy="118"/>
              </a:xfrm>
            </p:grpSpPr>
            <p:sp>
              <p:nvSpPr>
                <p:cNvPr id="11487" name="Freeform 31"/>
                <p:cNvSpPr>
                  <a:spLocks/>
                </p:cNvSpPr>
                <p:nvPr/>
              </p:nvSpPr>
              <p:spPr bwMode="auto">
                <a:xfrm>
                  <a:off x="3032" y="2233"/>
                  <a:ext cx="128" cy="51"/>
                </a:xfrm>
                <a:custGeom>
                  <a:avLst/>
                  <a:gdLst>
                    <a:gd name="T0" fmla="*/ 0 w 128"/>
                    <a:gd name="T1" fmla="*/ 39 h 51"/>
                    <a:gd name="T2" fmla="*/ 29 w 128"/>
                    <a:gd name="T3" fmla="*/ 51 h 51"/>
                    <a:gd name="T4" fmla="*/ 97 w 128"/>
                    <a:gd name="T5" fmla="*/ 17 h 51"/>
                    <a:gd name="T6" fmla="*/ 128 w 128"/>
                    <a:gd name="T7" fmla="*/ 28 h 51"/>
                    <a:gd name="T8" fmla="*/ 111 w 128"/>
                    <a:gd name="T9" fmla="*/ 0 h 51"/>
                    <a:gd name="T10" fmla="*/ 31 w 128"/>
                    <a:gd name="T11" fmla="*/ 0 h 51"/>
                    <a:gd name="T12" fmla="*/ 64 w 128"/>
                    <a:gd name="T13" fmla="*/ 9 h 51"/>
                    <a:gd name="T14" fmla="*/ 0 w 128"/>
                    <a:gd name="T15" fmla="*/ 39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39"/>
                      </a:moveTo>
                      <a:lnTo>
                        <a:pt x="29" y="51"/>
                      </a:lnTo>
                      <a:lnTo>
                        <a:pt x="97" y="17"/>
                      </a:lnTo>
                      <a:lnTo>
                        <a:pt x="128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88" name="Freeform 32"/>
                <p:cNvSpPr>
                  <a:spLocks/>
                </p:cNvSpPr>
                <p:nvPr/>
              </p:nvSpPr>
              <p:spPr bwMode="auto">
                <a:xfrm>
                  <a:off x="3032" y="2233"/>
                  <a:ext cx="128" cy="51"/>
                </a:xfrm>
                <a:custGeom>
                  <a:avLst/>
                  <a:gdLst>
                    <a:gd name="T0" fmla="*/ 0 w 128"/>
                    <a:gd name="T1" fmla="*/ 39 h 51"/>
                    <a:gd name="T2" fmla="*/ 29 w 128"/>
                    <a:gd name="T3" fmla="*/ 51 h 51"/>
                    <a:gd name="T4" fmla="*/ 97 w 128"/>
                    <a:gd name="T5" fmla="*/ 17 h 51"/>
                    <a:gd name="T6" fmla="*/ 128 w 128"/>
                    <a:gd name="T7" fmla="*/ 28 h 51"/>
                    <a:gd name="T8" fmla="*/ 111 w 128"/>
                    <a:gd name="T9" fmla="*/ 0 h 51"/>
                    <a:gd name="T10" fmla="*/ 31 w 128"/>
                    <a:gd name="T11" fmla="*/ 0 h 51"/>
                    <a:gd name="T12" fmla="*/ 64 w 128"/>
                    <a:gd name="T13" fmla="*/ 9 h 51"/>
                    <a:gd name="T14" fmla="*/ 0 w 128"/>
                    <a:gd name="T15" fmla="*/ 39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39"/>
                      </a:moveTo>
                      <a:lnTo>
                        <a:pt x="29" y="51"/>
                      </a:lnTo>
                      <a:lnTo>
                        <a:pt x="97" y="17"/>
                      </a:lnTo>
                      <a:lnTo>
                        <a:pt x="128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89" name="Freeform 33"/>
                <p:cNvSpPr>
                  <a:spLocks/>
                </p:cNvSpPr>
                <p:nvPr/>
              </p:nvSpPr>
              <p:spPr bwMode="auto">
                <a:xfrm>
                  <a:off x="2893" y="2292"/>
                  <a:ext cx="128" cy="53"/>
                </a:xfrm>
                <a:custGeom>
                  <a:avLst/>
                  <a:gdLst>
                    <a:gd name="T0" fmla="*/ 128 w 128"/>
                    <a:gd name="T1" fmla="*/ 11 h 53"/>
                    <a:gd name="T2" fmla="*/ 99 w 128"/>
                    <a:gd name="T3" fmla="*/ 0 h 53"/>
                    <a:gd name="T4" fmla="*/ 33 w 128"/>
                    <a:gd name="T5" fmla="*/ 34 h 53"/>
                    <a:gd name="T6" fmla="*/ 0 w 128"/>
                    <a:gd name="T7" fmla="*/ 23 h 53"/>
                    <a:gd name="T8" fmla="*/ 17 w 128"/>
                    <a:gd name="T9" fmla="*/ 53 h 53"/>
                    <a:gd name="T10" fmla="*/ 99 w 128"/>
                    <a:gd name="T11" fmla="*/ 53 h 53"/>
                    <a:gd name="T12" fmla="*/ 64 w 128"/>
                    <a:gd name="T13" fmla="*/ 42 h 53"/>
                    <a:gd name="T14" fmla="*/ 128 w 128"/>
                    <a:gd name="T15" fmla="*/ 11 h 5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3"/>
                    <a:gd name="T26" fmla="*/ 128 w 128"/>
                    <a:gd name="T27" fmla="*/ 53 h 5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3">
                      <a:moveTo>
                        <a:pt x="128" y="11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7" y="53"/>
                      </a:lnTo>
                      <a:lnTo>
                        <a:pt x="99" y="53"/>
                      </a:lnTo>
                      <a:lnTo>
                        <a:pt x="64" y="42"/>
                      </a:lnTo>
                      <a:lnTo>
                        <a:pt x="128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90" name="Freeform 34"/>
                <p:cNvSpPr>
                  <a:spLocks/>
                </p:cNvSpPr>
                <p:nvPr/>
              </p:nvSpPr>
              <p:spPr bwMode="auto">
                <a:xfrm>
                  <a:off x="2893" y="2292"/>
                  <a:ext cx="128" cy="53"/>
                </a:xfrm>
                <a:custGeom>
                  <a:avLst/>
                  <a:gdLst>
                    <a:gd name="T0" fmla="*/ 128 w 128"/>
                    <a:gd name="T1" fmla="*/ 11 h 53"/>
                    <a:gd name="T2" fmla="*/ 99 w 128"/>
                    <a:gd name="T3" fmla="*/ 0 h 53"/>
                    <a:gd name="T4" fmla="*/ 33 w 128"/>
                    <a:gd name="T5" fmla="*/ 34 h 53"/>
                    <a:gd name="T6" fmla="*/ 0 w 128"/>
                    <a:gd name="T7" fmla="*/ 23 h 53"/>
                    <a:gd name="T8" fmla="*/ 17 w 128"/>
                    <a:gd name="T9" fmla="*/ 53 h 53"/>
                    <a:gd name="T10" fmla="*/ 99 w 128"/>
                    <a:gd name="T11" fmla="*/ 53 h 53"/>
                    <a:gd name="T12" fmla="*/ 64 w 128"/>
                    <a:gd name="T13" fmla="*/ 42 h 53"/>
                    <a:gd name="T14" fmla="*/ 128 w 128"/>
                    <a:gd name="T15" fmla="*/ 11 h 5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3"/>
                    <a:gd name="T26" fmla="*/ 128 w 128"/>
                    <a:gd name="T27" fmla="*/ 53 h 5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3">
                      <a:moveTo>
                        <a:pt x="128" y="11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7" y="53"/>
                      </a:lnTo>
                      <a:lnTo>
                        <a:pt x="99" y="53"/>
                      </a:lnTo>
                      <a:lnTo>
                        <a:pt x="64" y="42"/>
                      </a:lnTo>
                      <a:lnTo>
                        <a:pt x="128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91" name="Freeform 35"/>
                <p:cNvSpPr>
                  <a:spLocks/>
                </p:cNvSpPr>
                <p:nvPr/>
              </p:nvSpPr>
              <p:spPr bwMode="auto">
                <a:xfrm>
                  <a:off x="2900" y="2230"/>
                  <a:ext cx="128" cy="51"/>
                </a:xfrm>
                <a:custGeom>
                  <a:avLst/>
                  <a:gdLst>
                    <a:gd name="T0" fmla="*/ 0 w 128"/>
                    <a:gd name="T1" fmla="*/ 12 h 51"/>
                    <a:gd name="T2" fmla="*/ 29 w 128"/>
                    <a:gd name="T3" fmla="*/ 0 h 51"/>
                    <a:gd name="T4" fmla="*/ 97 w 128"/>
                    <a:gd name="T5" fmla="*/ 31 h 51"/>
                    <a:gd name="T6" fmla="*/ 128 w 128"/>
                    <a:gd name="T7" fmla="*/ 23 h 51"/>
                    <a:gd name="T8" fmla="*/ 111 w 128"/>
                    <a:gd name="T9" fmla="*/ 51 h 51"/>
                    <a:gd name="T10" fmla="*/ 31 w 128"/>
                    <a:gd name="T11" fmla="*/ 51 h 51"/>
                    <a:gd name="T12" fmla="*/ 64 w 128"/>
                    <a:gd name="T13" fmla="*/ 42 h 51"/>
                    <a:gd name="T14" fmla="*/ 0 w 128"/>
                    <a:gd name="T15" fmla="*/ 12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12"/>
                      </a:moveTo>
                      <a:lnTo>
                        <a:pt x="29" y="0"/>
                      </a:lnTo>
                      <a:lnTo>
                        <a:pt x="97" y="31"/>
                      </a:lnTo>
                      <a:lnTo>
                        <a:pt x="128" y="23"/>
                      </a:lnTo>
                      <a:lnTo>
                        <a:pt x="111" y="51"/>
                      </a:lnTo>
                      <a:lnTo>
                        <a:pt x="31" y="51"/>
                      </a:lnTo>
                      <a:lnTo>
                        <a:pt x="64" y="4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92" name="Freeform 36"/>
                <p:cNvSpPr>
                  <a:spLocks/>
                </p:cNvSpPr>
                <p:nvPr/>
              </p:nvSpPr>
              <p:spPr bwMode="auto">
                <a:xfrm>
                  <a:off x="2900" y="2230"/>
                  <a:ext cx="128" cy="51"/>
                </a:xfrm>
                <a:custGeom>
                  <a:avLst/>
                  <a:gdLst>
                    <a:gd name="T0" fmla="*/ 0 w 128"/>
                    <a:gd name="T1" fmla="*/ 12 h 51"/>
                    <a:gd name="T2" fmla="*/ 29 w 128"/>
                    <a:gd name="T3" fmla="*/ 0 h 51"/>
                    <a:gd name="T4" fmla="*/ 97 w 128"/>
                    <a:gd name="T5" fmla="*/ 31 h 51"/>
                    <a:gd name="T6" fmla="*/ 128 w 128"/>
                    <a:gd name="T7" fmla="*/ 23 h 51"/>
                    <a:gd name="T8" fmla="*/ 111 w 128"/>
                    <a:gd name="T9" fmla="*/ 51 h 51"/>
                    <a:gd name="T10" fmla="*/ 31 w 128"/>
                    <a:gd name="T11" fmla="*/ 51 h 51"/>
                    <a:gd name="T12" fmla="*/ 64 w 128"/>
                    <a:gd name="T13" fmla="*/ 42 h 51"/>
                    <a:gd name="T14" fmla="*/ 0 w 128"/>
                    <a:gd name="T15" fmla="*/ 12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12"/>
                      </a:moveTo>
                      <a:lnTo>
                        <a:pt x="29" y="0"/>
                      </a:lnTo>
                      <a:lnTo>
                        <a:pt x="97" y="31"/>
                      </a:lnTo>
                      <a:lnTo>
                        <a:pt x="128" y="23"/>
                      </a:lnTo>
                      <a:lnTo>
                        <a:pt x="111" y="51"/>
                      </a:lnTo>
                      <a:lnTo>
                        <a:pt x="31" y="51"/>
                      </a:lnTo>
                      <a:lnTo>
                        <a:pt x="64" y="4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93" name="Freeform 37"/>
                <p:cNvSpPr>
                  <a:spLocks/>
                </p:cNvSpPr>
                <p:nvPr/>
              </p:nvSpPr>
              <p:spPr bwMode="auto">
                <a:xfrm>
                  <a:off x="3028" y="2298"/>
                  <a:ext cx="127" cy="50"/>
                </a:xfrm>
                <a:custGeom>
                  <a:avLst/>
                  <a:gdLst>
                    <a:gd name="T0" fmla="*/ 127 w 127"/>
                    <a:gd name="T1" fmla="*/ 39 h 50"/>
                    <a:gd name="T2" fmla="*/ 99 w 127"/>
                    <a:gd name="T3" fmla="*/ 50 h 50"/>
                    <a:gd name="T4" fmla="*/ 33 w 127"/>
                    <a:gd name="T5" fmla="*/ 17 h 50"/>
                    <a:gd name="T6" fmla="*/ 0 w 127"/>
                    <a:gd name="T7" fmla="*/ 28 h 50"/>
                    <a:gd name="T8" fmla="*/ 16 w 127"/>
                    <a:gd name="T9" fmla="*/ 0 h 50"/>
                    <a:gd name="T10" fmla="*/ 99 w 127"/>
                    <a:gd name="T11" fmla="*/ 0 h 50"/>
                    <a:gd name="T12" fmla="*/ 63 w 127"/>
                    <a:gd name="T13" fmla="*/ 8 h 50"/>
                    <a:gd name="T14" fmla="*/ 127 w 127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127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6" y="0"/>
                      </a:lnTo>
                      <a:lnTo>
                        <a:pt x="99" y="0"/>
                      </a:lnTo>
                      <a:lnTo>
                        <a:pt x="63" y="8"/>
                      </a:lnTo>
                      <a:lnTo>
                        <a:pt x="127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94" name="Freeform 38"/>
                <p:cNvSpPr>
                  <a:spLocks/>
                </p:cNvSpPr>
                <p:nvPr/>
              </p:nvSpPr>
              <p:spPr bwMode="auto">
                <a:xfrm>
                  <a:off x="3028" y="2298"/>
                  <a:ext cx="127" cy="50"/>
                </a:xfrm>
                <a:custGeom>
                  <a:avLst/>
                  <a:gdLst>
                    <a:gd name="T0" fmla="*/ 127 w 127"/>
                    <a:gd name="T1" fmla="*/ 39 h 50"/>
                    <a:gd name="T2" fmla="*/ 99 w 127"/>
                    <a:gd name="T3" fmla="*/ 50 h 50"/>
                    <a:gd name="T4" fmla="*/ 33 w 127"/>
                    <a:gd name="T5" fmla="*/ 17 h 50"/>
                    <a:gd name="T6" fmla="*/ 0 w 127"/>
                    <a:gd name="T7" fmla="*/ 28 h 50"/>
                    <a:gd name="T8" fmla="*/ 16 w 127"/>
                    <a:gd name="T9" fmla="*/ 0 h 50"/>
                    <a:gd name="T10" fmla="*/ 99 w 127"/>
                    <a:gd name="T11" fmla="*/ 0 h 50"/>
                    <a:gd name="T12" fmla="*/ 63 w 127"/>
                    <a:gd name="T13" fmla="*/ 8 h 50"/>
                    <a:gd name="T14" fmla="*/ 127 w 127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127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6" y="0"/>
                      </a:lnTo>
                      <a:lnTo>
                        <a:pt x="99" y="0"/>
                      </a:lnTo>
                      <a:lnTo>
                        <a:pt x="63" y="8"/>
                      </a:lnTo>
                      <a:lnTo>
                        <a:pt x="127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483" name="Line 39"/>
            <p:cNvSpPr>
              <a:spLocks noChangeShapeType="1"/>
            </p:cNvSpPr>
            <p:nvPr/>
          </p:nvSpPr>
          <p:spPr bwMode="auto">
            <a:xfrm>
              <a:off x="2832" y="2287"/>
              <a:ext cx="1" cy="112"/>
            </a:xfrm>
            <a:prstGeom prst="line">
              <a:avLst/>
            </a:prstGeom>
            <a:noFill/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84" name="Line 40"/>
            <p:cNvSpPr>
              <a:spLocks noChangeShapeType="1"/>
            </p:cNvSpPr>
            <p:nvPr/>
          </p:nvSpPr>
          <p:spPr bwMode="auto">
            <a:xfrm>
              <a:off x="3219" y="2287"/>
              <a:ext cx="1" cy="112"/>
            </a:xfrm>
            <a:prstGeom prst="line">
              <a:avLst/>
            </a:prstGeom>
            <a:noFill/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0" name="Group 41"/>
          <p:cNvGrpSpPr>
            <a:grpSpLocks/>
          </p:cNvGrpSpPr>
          <p:nvPr/>
        </p:nvGrpSpPr>
        <p:grpSpPr bwMode="auto">
          <a:xfrm>
            <a:off x="712788" y="2981325"/>
            <a:ext cx="263525" cy="141288"/>
            <a:chOff x="2832" y="2209"/>
            <a:chExt cx="388" cy="239"/>
          </a:xfrm>
        </p:grpSpPr>
        <p:sp>
          <p:nvSpPr>
            <p:cNvPr id="11453" name="Oval 42"/>
            <p:cNvSpPr>
              <a:spLocks noChangeArrowheads="1"/>
            </p:cNvSpPr>
            <p:nvPr/>
          </p:nvSpPr>
          <p:spPr bwMode="auto">
            <a:xfrm>
              <a:off x="2833" y="2321"/>
              <a:ext cx="387" cy="127"/>
            </a:xfrm>
            <a:prstGeom prst="ellipse">
              <a:avLst/>
            </a:prstGeom>
            <a:solidFill>
              <a:srgbClr val="0078AA"/>
            </a:solidFill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54" name="Rectangle 43"/>
            <p:cNvSpPr>
              <a:spLocks noChangeArrowheads="1"/>
            </p:cNvSpPr>
            <p:nvPr/>
          </p:nvSpPr>
          <p:spPr bwMode="auto">
            <a:xfrm>
              <a:off x="2832" y="2289"/>
              <a:ext cx="387" cy="112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55" name="Rectangle 44"/>
            <p:cNvSpPr>
              <a:spLocks noChangeArrowheads="1"/>
            </p:cNvSpPr>
            <p:nvPr/>
          </p:nvSpPr>
          <p:spPr bwMode="auto">
            <a:xfrm>
              <a:off x="2832" y="2289"/>
              <a:ext cx="387" cy="112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56" name="Oval 45"/>
            <p:cNvSpPr>
              <a:spLocks noChangeArrowheads="1"/>
            </p:cNvSpPr>
            <p:nvPr/>
          </p:nvSpPr>
          <p:spPr bwMode="auto">
            <a:xfrm>
              <a:off x="2833" y="2209"/>
              <a:ext cx="387" cy="158"/>
            </a:xfrm>
            <a:prstGeom prst="ellipse">
              <a:avLst/>
            </a:prstGeom>
            <a:solidFill>
              <a:srgbClr val="00B4FF"/>
            </a:solidFill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457" name="Group 46"/>
            <p:cNvGrpSpPr>
              <a:grpSpLocks/>
            </p:cNvGrpSpPr>
            <p:nvPr/>
          </p:nvGrpSpPr>
          <p:grpSpPr bwMode="auto">
            <a:xfrm>
              <a:off x="2891" y="2228"/>
              <a:ext cx="269" cy="120"/>
              <a:chOff x="2891" y="2228"/>
              <a:chExt cx="269" cy="120"/>
            </a:xfrm>
          </p:grpSpPr>
          <p:grpSp>
            <p:nvGrpSpPr>
              <p:cNvPr id="11460" name="Group 47"/>
              <p:cNvGrpSpPr>
                <a:grpSpLocks/>
              </p:cNvGrpSpPr>
              <p:nvPr/>
            </p:nvGrpSpPr>
            <p:grpSpPr bwMode="auto">
              <a:xfrm>
                <a:off x="2891" y="2228"/>
                <a:ext cx="266" cy="117"/>
                <a:chOff x="2891" y="2228"/>
                <a:chExt cx="266" cy="117"/>
              </a:xfrm>
            </p:grpSpPr>
            <p:sp>
              <p:nvSpPr>
                <p:cNvPr id="11470" name="Freeform 48"/>
                <p:cNvSpPr>
                  <a:spLocks/>
                </p:cNvSpPr>
                <p:nvPr/>
              </p:nvSpPr>
              <p:spPr bwMode="auto">
                <a:xfrm>
                  <a:off x="3030" y="2230"/>
                  <a:ext cx="127" cy="51"/>
                </a:xfrm>
                <a:custGeom>
                  <a:avLst/>
                  <a:gdLst>
                    <a:gd name="T0" fmla="*/ 0 w 127"/>
                    <a:gd name="T1" fmla="*/ 40 h 51"/>
                    <a:gd name="T2" fmla="*/ 28 w 127"/>
                    <a:gd name="T3" fmla="*/ 51 h 51"/>
                    <a:gd name="T4" fmla="*/ 97 w 127"/>
                    <a:gd name="T5" fmla="*/ 17 h 51"/>
                    <a:gd name="T6" fmla="*/ 127 w 127"/>
                    <a:gd name="T7" fmla="*/ 28 h 51"/>
                    <a:gd name="T8" fmla="*/ 111 w 127"/>
                    <a:gd name="T9" fmla="*/ 0 h 51"/>
                    <a:gd name="T10" fmla="*/ 31 w 127"/>
                    <a:gd name="T11" fmla="*/ 0 h 51"/>
                    <a:gd name="T12" fmla="*/ 64 w 127"/>
                    <a:gd name="T13" fmla="*/ 9 h 51"/>
                    <a:gd name="T14" fmla="*/ 0 w 127"/>
                    <a:gd name="T15" fmla="*/ 40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1"/>
                    <a:gd name="T26" fmla="*/ 127 w 127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1">
                      <a:moveTo>
                        <a:pt x="0" y="40"/>
                      </a:moveTo>
                      <a:lnTo>
                        <a:pt x="28" y="51"/>
                      </a:lnTo>
                      <a:lnTo>
                        <a:pt x="97" y="17"/>
                      </a:lnTo>
                      <a:lnTo>
                        <a:pt x="127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71" name="Freeform 49"/>
                <p:cNvSpPr>
                  <a:spLocks/>
                </p:cNvSpPr>
                <p:nvPr/>
              </p:nvSpPr>
              <p:spPr bwMode="auto">
                <a:xfrm>
                  <a:off x="3030" y="2230"/>
                  <a:ext cx="127" cy="51"/>
                </a:xfrm>
                <a:custGeom>
                  <a:avLst/>
                  <a:gdLst>
                    <a:gd name="T0" fmla="*/ 0 w 127"/>
                    <a:gd name="T1" fmla="*/ 40 h 51"/>
                    <a:gd name="T2" fmla="*/ 28 w 127"/>
                    <a:gd name="T3" fmla="*/ 51 h 51"/>
                    <a:gd name="T4" fmla="*/ 97 w 127"/>
                    <a:gd name="T5" fmla="*/ 17 h 51"/>
                    <a:gd name="T6" fmla="*/ 127 w 127"/>
                    <a:gd name="T7" fmla="*/ 28 h 51"/>
                    <a:gd name="T8" fmla="*/ 111 w 127"/>
                    <a:gd name="T9" fmla="*/ 0 h 51"/>
                    <a:gd name="T10" fmla="*/ 31 w 127"/>
                    <a:gd name="T11" fmla="*/ 0 h 51"/>
                    <a:gd name="T12" fmla="*/ 64 w 127"/>
                    <a:gd name="T13" fmla="*/ 9 h 51"/>
                    <a:gd name="T14" fmla="*/ 0 w 127"/>
                    <a:gd name="T15" fmla="*/ 40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1"/>
                    <a:gd name="T26" fmla="*/ 127 w 127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1">
                      <a:moveTo>
                        <a:pt x="0" y="40"/>
                      </a:moveTo>
                      <a:lnTo>
                        <a:pt x="28" y="51"/>
                      </a:lnTo>
                      <a:lnTo>
                        <a:pt x="97" y="17"/>
                      </a:lnTo>
                      <a:lnTo>
                        <a:pt x="127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72" name="Freeform 50"/>
                <p:cNvSpPr>
                  <a:spLocks/>
                </p:cNvSpPr>
                <p:nvPr/>
              </p:nvSpPr>
              <p:spPr bwMode="auto">
                <a:xfrm>
                  <a:off x="2891" y="2289"/>
                  <a:ext cx="127" cy="54"/>
                </a:xfrm>
                <a:custGeom>
                  <a:avLst/>
                  <a:gdLst>
                    <a:gd name="T0" fmla="*/ 127 w 127"/>
                    <a:gd name="T1" fmla="*/ 12 h 54"/>
                    <a:gd name="T2" fmla="*/ 99 w 127"/>
                    <a:gd name="T3" fmla="*/ 0 h 54"/>
                    <a:gd name="T4" fmla="*/ 33 w 127"/>
                    <a:gd name="T5" fmla="*/ 34 h 54"/>
                    <a:gd name="T6" fmla="*/ 0 w 127"/>
                    <a:gd name="T7" fmla="*/ 23 h 54"/>
                    <a:gd name="T8" fmla="*/ 16 w 127"/>
                    <a:gd name="T9" fmla="*/ 54 h 54"/>
                    <a:gd name="T10" fmla="*/ 99 w 127"/>
                    <a:gd name="T11" fmla="*/ 54 h 54"/>
                    <a:gd name="T12" fmla="*/ 64 w 127"/>
                    <a:gd name="T13" fmla="*/ 42 h 54"/>
                    <a:gd name="T14" fmla="*/ 127 w 127"/>
                    <a:gd name="T15" fmla="*/ 12 h 5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4"/>
                    <a:gd name="T26" fmla="*/ 127 w 127"/>
                    <a:gd name="T27" fmla="*/ 54 h 5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4">
                      <a:moveTo>
                        <a:pt x="127" y="12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6" y="54"/>
                      </a:lnTo>
                      <a:lnTo>
                        <a:pt x="99" y="54"/>
                      </a:lnTo>
                      <a:lnTo>
                        <a:pt x="64" y="42"/>
                      </a:lnTo>
                      <a:lnTo>
                        <a:pt x="127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73" name="Freeform 51"/>
                <p:cNvSpPr>
                  <a:spLocks/>
                </p:cNvSpPr>
                <p:nvPr/>
              </p:nvSpPr>
              <p:spPr bwMode="auto">
                <a:xfrm>
                  <a:off x="2891" y="2289"/>
                  <a:ext cx="127" cy="54"/>
                </a:xfrm>
                <a:custGeom>
                  <a:avLst/>
                  <a:gdLst>
                    <a:gd name="T0" fmla="*/ 127 w 127"/>
                    <a:gd name="T1" fmla="*/ 12 h 54"/>
                    <a:gd name="T2" fmla="*/ 99 w 127"/>
                    <a:gd name="T3" fmla="*/ 0 h 54"/>
                    <a:gd name="T4" fmla="*/ 33 w 127"/>
                    <a:gd name="T5" fmla="*/ 34 h 54"/>
                    <a:gd name="T6" fmla="*/ 0 w 127"/>
                    <a:gd name="T7" fmla="*/ 23 h 54"/>
                    <a:gd name="T8" fmla="*/ 16 w 127"/>
                    <a:gd name="T9" fmla="*/ 54 h 54"/>
                    <a:gd name="T10" fmla="*/ 99 w 127"/>
                    <a:gd name="T11" fmla="*/ 54 h 54"/>
                    <a:gd name="T12" fmla="*/ 64 w 127"/>
                    <a:gd name="T13" fmla="*/ 42 h 54"/>
                    <a:gd name="T14" fmla="*/ 127 w 127"/>
                    <a:gd name="T15" fmla="*/ 12 h 5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4"/>
                    <a:gd name="T26" fmla="*/ 127 w 127"/>
                    <a:gd name="T27" fmla="*/ 54 h 5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4">
                      <a:moveTo>
                        <a:pt x="127" y="12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6" y="54"/>
                      </a:lnTo>
                      <a:lnTo>
                        <a:pt x="99" y="54"/>
                      </a:lnTo>
                      <a:lnTo>
                        <a:pt x="64" y="42"/>
                      </a:lnTo>
                      <a:lnTo>
                        <a:pt x="127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74" name="Freeform 52"/>
                <p:cNvSpPr>
                  <a:spLocks/>
                </p:cNvSpPr>
                <p:nvPr/>
              </p:nvSpPr>
              <p:spPr bwMode="auto">
                <a:xfrm>
                  <a:off x="2898" y="2228"/>
                  <a:ext cx="127" cy="50"/>
                </a:xfrm>
                <a:custGeom>
                  <a:avLst/>
                  <a:gdLst>
                    <a:gd name="T0" fmla="*/ 0 w 127"/>
                    <a:gd name="T1" fmla="*/ 11 h 50"/>
                    <a:gd name="T2" fmla="*/ 28 w 127"/>
                    <a:gd name="T3" fmla="*/ 0 h 50"/>
                    <a:gd name="T4" fmla="*/ 97 w 127"/>
                    <a:gd name="T5" fmla="*/ 30 h 50"/>
                    <a:gd name="T6" fmla="*/ 127 w 127"/>
                    <a:gd name="T7" fmla="*/ 22 h 50"/>
                    <a:gd name="T8" fmla="*/ 111 w 127"/>
                    <a:gd name="T9" fmla="*/ 50 h 50"/>
                    <a:gd name="T10" fmla="*/ 31 w 127"/>
                    <a:gd name="T11" fmla="*/ 50 h 50"/>
                    <a:gd name="T12" fmla="*/ 64 w 127"/>
                    <a:gd name="T13" fmla="*/ 42 h 50"/>
                    <a:gd name="T14" fmla="*/ 0 w 127"/>
                    <a:gd name="T15" fmla="*/ 11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0" y="11"/>
                      </a:moveTo>
                      <a:lnTo>
                        <a:pt x="28" y="0"/>
                      </a:lnTo>
                      <a:lnTo>
                        <a:pt x="97" y="30"/>
                      </a:lnTo>
                      <a:lnTo>
                        <a:pt x="127" y="22"/>
                      </a:lnTo>
                      <a:lnTo>
                        <a:pt x="111" y="50"/>
                      </a:lnTo>
                      <a:lnTo>
                        <a:pt x="31" y="50"/>
                      </a:lnTo>
                      <a:lnTo>
                        <a:pt x="64" y="42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75" name="Freeform 53"/>
                <p:cNvSpPr>
                  <a:spLocks/>
                </p:cNvSpPr>
                <p:nvPr/>
              </p:nvSpPr>
              <p:spPr bwMode="auto">
                <a:xfrm>
                  <a:off x="2898" y="2228"/>
                  <a:ext cx="127" cy="50"/>
                </a:xfrm>
                <a:custGeom>
                  <a:avLst/>
                  <a:gdLst>
                    <a:gd name="T0" fmla="*/ 0 w 127"/>
                    <a:gd name="T1" fmla="*/ 11 h 50"/>
                    <a:gd name="T2" fmla="*/ 28 w 127"/>
                    <a:gd name="T3" fmla="*/ 0 h 50"/>
                    <a:gd name="T4" fmla="*/ 97 w 127"/>
                    <a:gd name="T5" fmla="*/ 30 h 50"/>
                    <a:gd name="T6" fmla="*/ 127 w 127"/>
                    <a:gd name="T7" fmla="*/ 22 h 50"/>
                    <a:gd name="T8" fmla="*/ 111 w 127"/>
                    <a:gd name="T9" fmla="*/ 50 h 50"/>
                    <a:gd name="T10" fmla="*/ 31 w 127"/>
                    <a:gd name="T11" fmla="*/ 50 h 50"/>
                    <a:gd name="T12" fmla="*/ 64 w 127"/>
                    <a:gd name="T13" fmla="*/ 42 h 50"/>
                    <a:gd name="T14" fmla="*/ 0 w 127"/>
                    <a:gd name="T15" fmla="*/ 11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0" y="11"/>
                      </a:moveTo>
                      <a:lnTo>
                        <a:pt x="28" y="0"/>
                      </a:lnTo>
                      <a:lnTo>
                        <a:pt x="97" y="30"/>
                      </a:lnTo>
                      <a:lnTo>
                        <a:pt x="127" y="22"/>
                      </a:lnTo>
                      <a:lnTo>
                        <a:pt x="111" y="50"/>
                      </a:lnTo>
                      <a:lnTo>
                        <a:pt x="31" y="50"/>
                      </a:lnTo>
                      <a:lnTo>
                        <a:pt x="64" y="42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76" name="Freeform 54"/>
                <p:cNvSpPr>
                  <a:spLocks/>
                </p:cNvSpPr>
                <p:nvPr/>
              </p:nvSpPr>
              <p:spPr bwMode="auto">
                <a:xfrm>
                  <a:off x="3025" y="2295"/>
                  <a:ext cx="128" cy="50"/>
                </a:xfrm>
                <a:custGeom>
                  <a:avLst/>
                  <a:gdLst>
                    <a:gd name="T0" fmla="*/ 128 w 128"/>
                    <a:gd name="T1" fmla="*/ 39 h 50"/>
                    <a:gd name="T2" fmla="*/ 99 w 128"/>
                    <a:gd name="T3" fmla="*/ 50 h 50"/>
                    <a:gd name="T4" fmla="*/ 33 w 128"/>
                    <a:gd name="T5" fmla="*/ 17 h 50"/>
                    <a:gd name="T6" fmla="*/ 0 w 128"/>
                    <a:gd name="T7" fmla="*/ 28 h 50"/>
                    <a:gd name="T8" fmla="*/ 17 w 128"/>
                    <a:gd name="T9" fmla="*/ 0 h 50"/>
                    <a:gd name="T10" fmla="*/ 99 w 128"/>
                    <a:gd name="T11" fmla="*/ 0 h 50"/>
                    <a:gd name="T12" fmla="*/ 64 w 128"/>
                    <a:gd name="T13" fmla="*/ 8 h 50"/>
                    <a:gd name="T14" fmla="*/ 128 w 128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0"/>
                    <a:gd name="T26" fmla="*/ 128 w 128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0">
                      <a:moveTo>
                        <a:pt x="128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7" y="0"/>
                      </a:lnTo>
                      <a:lnTo>
                        <a:pt x="99" y="0"/>
                      </a:lnTo>
                      <a:lnTo>
                        <a:pt x="64" y="8"/>
                      </a:lnTo>
                      <a:lnTo>
                        <a:pt x="128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77" name="Freeform 55"/>
                <p:cNvSpPr>
                  <a:spLocks/>
                </p:cNvSpPr>
                <p:nvPr/>
              </p:nvSpPr>
              <p:spPr bwMode="auto">
                <a:xfrm>
                  <a:off x="3025" y="2295"/>
                  <a:ext cx="128" cy="50"/>
                </a:xfrm>
                <a:custGeom>
                  <a:avLst/>
                  <a:gdLst>
                    <a:gd name="T0" fmla="*/ 128 w 128"/>
                    <a:gd name="T1" fmla="*/ 39 h 50"/>
                    <a:gd name="T2" fmla="*/ 99 w 128"/>
                    <a:gd name="T3" fmla="*/ 50 h 50"/>
                    <a:gd name="T4" fmla="*/ 33 w 128"/>
                    <a:gd name="T5" fmla="*/ 17 h 50"/>
                    <a:gd name="T6" fmla="*/ 0 w 128"/>
                    <a:gd name="T7" fmla="*/ 28 h 50"/>
                    <a:gd name="T8" fmla="*/ 17 w 128"/>
                    <a:gd name="T9" fmla="*/ 0 h 50"/>
                    <a:gd name="T10" fmla="*/ 99 w 128"/>
                    <a:gd name="T11" fmla="*/ 0 h 50"/>
                    <a:gd name="T12" fmla="*/ 64 w 128"/>
                    <a:gd name="T13" fmla="*/ 8 h 50"/>
                    <a:gd name="T14" fmla="*/ 128 w 128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0"/>
                    <a:gd name="T26" fmla="*/ 128 w 128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0">
                      <a:moveTo>
                        <a:pt x="128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7" y="0"/>
                      </a:lnTo>
                      <a:lnTo>
                        <a:pt x="99" y="0"/>
                      </a:lnTo>
                      <a:lnTo>
                        <a:pt x="64" y="8"/>
                      </a:lnTo>
                      <a:lnTo>
                        <a:pt x="128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461" name="Group 56"/>
              <p:cNvGrpSpPr>
                <a:grpSpLocks/>
              </p:cNvGrpSpPr>
              <p:nvPr/>
            </p:nvGrpSpPr>
            <p:grpSpPr bwMode="auto">
              <a:xfrm>
                <a:off x="2893" y="2230"/>
                <a:ext cx="267" cy="118"/>
                <a:chOff x="2893" y="2230"/>
                <a:chExt cx="267" cy="118"/>
              </a:xfrm>
            </p:grpSpPr>
            <p:sp>
              <p:nvSpPr>
                <p:cNvPr id="11462" name="Freeform 57"/>
                <p:cNvSpPr>
                  <a:spLocks/>
                </p:cNvSpPr>
                <p:nvPr/>
              </p:nvSpPr>
              <p:spPr bwMode="auto">
                <a:xfrm>
                  <a:off x="3032" y="2233"/>
                  <a:ext cx="128" cy="51"/>
                </a:xfrm>
                <a:custGeom>
                  <a:avLst/>
                  <a:gdLst>
                    <a:gd name="T0" fmla="*/ 0 w 128"/>
                    <a:gd name="T1" fmla="*/ 39 h 51"/>
                    <a:gd name="T2" fmla="*/ 29 w 128"/>
                    <a:gd name="T3" fmla="*/ 51 h 51"/>
                    <a:gd name="T4" fmla="*/ 97 w 128"/>
                    <a:gd name="T5" fmla="*/ 17 h 51"/>
                    <a:gd name="T6" fmla="*/ 128 w 128"/>
                    <a:gd name="T7" fmla="*/ 28 h 51"/>
                    <a:gd name="T8" fmla="*/ 111 w 128"/>
                    <a:gd name="T9" fmla="*/ 0 h 51"/>
                    <a:gd name="T10" fmla="*/ 31 w 128"/>
                    <a:gd name="T11" fmla="*/ 0 h 51"/>
                    <a:gd name="T12" fmla="*/ 64 w 128"/>
                    <a:gd name="T13" fmla="*/ 9 h 51"/>
                    <a:gd name="T14" fmla="*/ 0 w 128"/>
                    <a:gd name="T15" fmla="*/ 39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39"/>
                      </a:moveTo>
                      <a:lnTo>
                        <a:pt x="29" y="51"/>
                      </a:lnTo>
                      <a:lnTo>
                        <a:pt x="97" y="17"/>
                      </a:lnTo>
                      <a:lnTo>
                        <a:pt x="128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63" name="Freeform 58"/>
                <p:cNvSpPr>
                  <a:spLocks/>
                </p:cNvSpPr>
                <p:nvPr/>
              </p:nvSpPr>
              <p:spPr bwMode="auto">
                <a:xfrm>
                  <a:off x="3032" y="2233"/>
                  <a:ext cx="128" cy="51"/>
                </a:xfrm>
                <a:custGeom>
                  <a:avLst/>
                  <a:gdLst>
                    <a:gd name="T0" fmla="*/ 0 w 128"/>
                    <a:gd name="T1" fmla="*/ 39 h 51"/>
                    <a:gd name="T2" fmla="*/ 29 w 128"/>
                    <a:gd name="T3" fmla="*/ 51 h 51"/>
                    <a:gd name="T4" fmla="*/ 97 w 128"/>
                    <a:gd name="T5" fmla="*/ 17 h 51"/>
                    <a:gd name="T6" fmla="*/ 128 w 128"/>
                    <a:gd name="T7" fmla="*/ 28 h 51"/>
                    <a:gd name="T8" fmla="*/ 111 w 128"/>
                    <a:gd name="T9" fmla="*/ 0 h 51"/>
                    <a:gd name="T10" fmla="*/ 31 w 128"/>
                    <a:gd name="T11" fmla="*/ 0 h 51"/>
                    <a:gd name="T12" fmla="*/ 64 w 128"/>
                    <a:gd name="T13" fmla="*/ 9 h 51"/>
                    <a:gd name="T14" fmla="*/ 0 w 128"/>
                    <a:gd name="T15" fmla="*/ 39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39"/>
                      </a:moveTo>
                      <a:lnTo>
                        <a:pt x="29" y="51"/>
                      </a:lnTo>
                      <a:lnTo>
                        <a:pt x="97" y="17"/>
                      </a:lnTo>
                      <a:lnTo>
                        <a:pt x="128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64" name="Freeform 59"/>
                <p:cNvSpPr>
                  <a:spLocks/>
                </p:cNvSpPr>
                <p:nvPr/>
              </p:nvSpPr>
              <p:spPr bwMode="auto">
                <a:xfrm>
                  <a:off x="2893" y="2292"/>
                  <a:ext cx="128" cy="53"/>
                </a:xfrm>
                <a:custGeom>
                  <a:avLst/>
                  <a:gdLst>
                    <a:gd name="T0" fmla="*/ 128 w 128"/>
                    <a:gd name="T1" fmla="*/ 11 h 53"/>
                    <a:gd name="T2" fmla="*/ 99 w 128"/>
                    <a:gd name="T3" fmla="*/ 0 h 53"/>
                    <a:gd name="T4" fmla="*/ 33 w 128"/>
                    <a:gd name="T5" fmla="*/ 34 h 53"/>
                    <a:gd name="T6" fmla="*/ 0 w 128"/>
                    <a:gd name="T7" fmla="*/ 23 h 53"/>
                    <a:gd name="T8" fmla="*/ 17 w 128"/>
                    <a:gd name="T9" fmla="*/ 53 h 53"/>
                    <a:gd name="T10" fmla="*/ 99 w 128"/>
                    <a:gd name="T11" fmla="*/ 53 h 53"/>
                    <a:gd name="T12" fmla="*/ 64 w 128"/>
                    <a:gd name="T13" fmla="*/ 42 h 53"/>
                    <a:gd name="T14" fmla="*/ 128 w 128"/>
                    <a:gd name="T15" fmla="*/ 11 h 5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3"/>
                    <a:gd name="T26" fmla="*/ 128 w 128"/>
                    <a:gd name="T27" fmla="*/ 53 h 5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3">
                      <a:moveTo>
                        <a:pt x="128" y="11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7" y="53"/>
                      </a:lnTo>
                      <a:lnTo>
                        <a:pt x="99" y="53"/>
                      </a:lnTo>
                      <a:lnTo>
                        <a:pt x="64" y="42"/>
                      </a:lnTo>
                      <a:lnTo>
                        <a:pt x="128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65" name="Freeform 60"/>
                <p:cNvSpPr>
                  <a:spLocks/>
                </p:cNvSpPr>
                <p:nvPr/>
              </p:nvSpPr>
              <p:spPr bwMode="auto">
                <a:xfrm>
                  <a:off x="2893" y="2292"/>
                  <a:ext cx="128" cy="53"/>
                </a:xfrm>
                <a:custGeom>
                  <a:avLst/>
                  <a:gdLst>
                    <a:gd name="T0" fmla="*/ 128 w 128"/>
                    <a:gd name="T1" fmla="*/ 11 h 53"/>
                    <a:gd name="T2" fmla="*/ 99 w 128"/>
                    <a:gd name="T3" fmla="*/ 0 h 53"/>
                    <a:gd name="T4" fmla="*/ 33 w 128"/>
                    <a:gd name="T5" fmla="*/ 34 h 53"/>
                    <a:gd name="T6" fmla="*/ 0 w 128"/>
                    <a:gd name="T7" fmla="*/ 23 h 53"/>
                    <a:gd name="T8" fmla="*/ 17 w 128"/>
                    <a:gd name="T9" fmla="*/ 53 h 53"/>
                    <a:gd name="T10" fmla="*/ 99 w 128"/>
                    <a:gd name="T11" fmla="*/ 53 h 53"/>
                    <a:gd name="T12" fmla="*/ 64 w 128"/>
                    <a:gd name="T13" fmla="*/ 42 h 53"/>
                    <a:gd name="T14" fmla="*/ 128 w 128"/>
                    <a:gd name="T15" fmla="*/ 11 h 5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3"/>
                    <a:gd name="T26" fmla="*/ 128 w 128"/>
                    <a:gd name="T27" fmla="*/ 53 h 5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3">
                      <a:moveTo>
                        <a:pt x="128" y="11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7" y="53"/>
                      </a:lnTo>
                      <a:lnTo>
                        <a:pt x="99" y="53"/>
                      </a:lnTo>
                      <a:lnTo>
                        <a:pt x="64" y="42"/>
                      </a:lnTo>
                      <a:lnTo>
                        <a:pt x="128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66" name="Freeform 61"/>
                <p:cNvSpPr>
                  <a:spLocks/>
                </p:cNvSpPr>
                <p:nvPr/>
              </p:nvSpPr>
              <p:spPr bwMode="auto">
                <a:xfrm>
                  <a:off x="2900" y="2230"/>
                  <a:ext cx="128" cy="51"/>
                </a:xfrm>
                <a:custGeom>
                  <a:avLst/>
                  <a:gdLst>
                    <a:gd name="T0" fmla="*/ 0 w 128"/>
                    <a:gd name="T1" fmla="*/ 12 h 51"/>
                    <a:gd name="T2" fmla="*/ 29 w 128"/>
                    <a:gd name="T3" fmla="*/ 0 h 51"/>
                    <a:gd name="T4" fmla="*/ 97 w 128"/>
                    <a:gd name="T5" fmla="*/ 31 h 51"/>
                    <a:gd name="T6" fmla="*/ 128 w 128"/>
                    <a:gd name="T7" fmla="*/ 23 h 51"/>
                    <a:gd name="T8" fmla="*/ 111 w 128"/>
                    <a:gd name="T9" fmla="*/ 51 h 51"/>
                    <a:gd name="T10" fmla="*/ 31 w 128"/>
                    <a:gd name="T11" fmla="*/ 51 h 51"/>
                    <a:gd name="T12" fmla="*/ 64 w 128"/>
                    <a:gd name="T13" fmla="*/ 42 h 51"/>
                    <a:gd name="T14" fmla="*/ 0 w 128"/>
                    <a:gd name="T15" fmla="*/ 12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12"/>
                      </a:moveTo>
                      <a:lnTo>
                        <a:pt x="29" y="0"/>
                      </a:lnTo>
                      <a:lnTo>
                        <a:pt x="97" y="31"/>
                      </a:lnTo>
                      <a:lnTo>
                        <a:pt x="128" y="23"/>
                      </a:lnTo>
                      <a:lnTo>
                        <a:pt x="111" y="51"/>
                      </a:lnTo>
                      <a:lnTo>
                        <a:pt x="31" y="51"/>
                      </a:lnTo>
                      <a:lnTo>
                        <a:pt x="64" y="4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67" name="Freeform 62"/>
                <p:cNvSpPr>
                  <a:spLocks/>
                </p:cNvSpPr>
                <p:nvPr/>
              </p:nvSpPr>
              <p:spPr bwMode="auto">
                <a:xfrm>
                  <a:off x="2900" y="2230"/>
                  <a:ext cx="128" cy="51"/>
                </a:xfrm>
                <a:custGeom>
                  <a:avLst/>
                  <a:gdLst>
                    <a:gd name="T0" fmla="*/ 0 w 128"/>
                    <a:gd name="T1" fmla="*/ 12 h 51"/>
                    <a:gd name="T2" fmla="*/ 29 w 128"/>
                    <a:gd name="T3" fmla="*/ 0 h 51"/>
                    <a:gd name="T4" fmla="*/ 97 w 128"/>
                    <a:gd name="T5" fmla="*/ 31 h 51"/>
                    <a:gd name="T6" fmla="*/ 128 w 128"/>
                    <a:gd name="T7" fmla="*/ 23 h 51"/>
                    <a:gd name="T8" fmla="*/ 111 w 128"/>
                    <a:gd name="T9" fmla="*/ 51 h 51"/>
                    <a:gd name="T10" fmla="*/ 31 w 128"/>
                    <a:gd name="T11" fmla="*/ 51 h 51"/>
                    <a:gd name="T12" fmla="*/ 64 w 128"/>
                    <a:gd name="T13" fmla="*/ 42 h 51"/>
                    <a:gd name="T14" fmla="*/ 0 w 128"/>
                    <a:gd name="T15" fmla="*/ 12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12"/>
                      </a:moveTo>
                      <a:lnTo>
                        <a:pt x="29" y="0"/>
                      </a:lnTo>
                      <a:lnTo>
                        <a:pt x="97" y="31"/>
                      </a:lnTo>
                      <a:lnTo>
                        <a:pt x="128" y="23"/>
                      </a:lnTo>
                      <a:lnTo>
                        <a:pt x="111" y="51"/>
                      </a:lnTo>
                      <a:lnTo>
                        <a:pt x="31" y="51"/>
                      </a:lnTo>
                      <a:lnTo>
                        <a:pt x="64" y="4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68" name="Freeform 63"/>
                <p:cNvSpPr>
                  <a:spLocks/>
                </p:cNvSpPr>
                <p:nvPr/>
              </p:nvSpPr>
              <p:spPr bwMode="auto">
                <a:xfrm>
                  <a:off x="3028" y="2298"/>
                  <a:ext cx="127" cy="50"/>
                </a:xfrm>
                <a:custGeom>
                  <a:avLst/>
                  <a:gdLst>
                    <a:gd name="T0" fmla="*/ 127 w 127"/>
                    <a:gd name="T1" fmla="*/ 39 h 50"/>
                    <a:gd name="T2" fmla="*/ 99 w 127"/>
                    <a:gd name="T3" fmla="*/ 50 h 50"/>
                    <a:gd name="T4" fmla="*/ 33 w 127"/>
                    <a:gd name="T5" fmla="*/ 17 h 50"/>
                    <a:gd name="T6" fmla="*/ 0 w 127"/>
                    <a:gd name="T7" fmla="*/ 28 h 50"/>
                    <a:gd name="T8" fmla="*/ 16 w 127"/>
                    <a:gd name="T9" fmla="*/ 0 h 50"/>
                    <a:gd name="T10" fmla="*/ 99 w 127"/>
                    <a:gd name="T11" fmla="*/ 0 h 50"/>
                    <a:gd name="T12" fmla="*/ 63 w 127"/>
                    <a:gd name="T13" fmla="*/ 8 h 50"/>
                    <a:gd name="T14" fmla="*/ 127 w 127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127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6" y="0"/>
                      </a:lnTo>
                      <a:lnTo>
                        <a:pt x="99" y="0"/>
                      </a:lnTo>
                      <a:lnTo>
                        <a:pt x="63" y="8"/>
                      </a:lnTo>
                      <a:lnTo>
                        <a:pt x="127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69" name="Freeform 64"/>
                <p:cNvSpPr>
                  <a:spLocks/>
                </p:cNvSpPr>
                <p:nvPr/>
              </p:nvSpPr>
              <p:spPr bwMode="auto">
                <a:xfrm>
                  <a:off x="3028" y="2298"/>
                  <a:ext cx="127" cy="50"/>
                </a:xfrm>
                <a:custGeom>
                  <a:avLst/>
                  <a:gdLst>
                    <a:gd name="T0" fmla="*/ 127 w 127"/>
                    <a:gd name="T1" fmla="*/ 39 h 50"/>
                    <a:gd name="T2" fmla="*/ 99 w 127"/>
                    <a:gd name="T3" fmla="*/ 50 h 50"/>
                    <a:gd name="T4" fmla="*/ 33 w 127"/>
                    <a:gd name="T5" fmla="*/ 17 h 50"/>
                    <a:gd name="T6" fmla="*/ 0 w 127"/>
                    <a:gd name="T7" fmla="*/ 28 h 50"/>
                    <a:gd name="T8" fmla="*/ 16 w 127"/>
                    <a:gd name="T9" fmla="*/ 0 h 50"/>
                    <a:gd name="T10" fmla="*/ 99 w 127"/>
                    <a:gd name="T11" fmla="*/ 0 h 50"/>
                    <a:gd name="T12" fmla="*/ 63 w 127"/>
                    <a:gd name="T13" fmla="*/ 8 h 50"/>
                    <a:gd name="T14" fmla="*/ 127 w 127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127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6" y="0"/>
                      </a:lnTo>
                      <a:lnTo>
                        <a:pt x="99" y="0"/>
                      </a:lnTo>
                      <a:lnTo>
                        <a:pt x="63" y="8"/>
                      </a:lnTo>
                      <a:lnTo>
                        <a:pt x="127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458" name="Line 65"/>
            <p:cNvSpPr>
              <a:spLocks noChangeShapeType="1"/>
            </p:cNvSpPr>
            <p:nvPr/>
          </p:nvSpPr>
          <p:spPr bwMode="auto">
            <a:xfrm>
              <a:off x="2832" y="2287"/>
              <a:ext cx="1" cy="112"/>
            </a:xfrm>
            <a:prstGeom prst="line">
              <a:avLst/>
            </a:prstGeom>
            <a:noFill/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59" name="Line 66"/>
            <p:cNvSpPr>
              <a:spLocks noChangeShapeType="1"/>
            </p:cNvSpPr>
            <p:nvPr/>
          </p:nvSpPr>
          <p:spPr bwMode="auto">
            <a:xfrm>
              <a:off x="3219" y="2287"/>
              <a:ext cx="1" cy="112"/>
            </a:xfrm>
            <a:prstGeom prst="line">
              <a:avLst/>
            </a:prstGeom>
            <a:noFill/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1" name="Line 67"/>
          <p:cNvSpPr>
            <a:spLocks noChangeShapeType="1"/>
          </p:cNvSpPr>
          <p:nvPr/>
        </p:nvSpPr>
        <p:spPr bwMode="auto">
          <a:xfrm>
            <a:off x="1655763" y="2486025"/>
            <a:ext cx="533400" cy="458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grpSp>
        <p:nvGrpSpPr>
          <p:cNvPr id="11272" name="Group 68"/>
          <p:cNvGrpSpPr>
            <a:grpSpLocks/>
          </p:cNvGrpSpPr>
          <p:nvPr/>
        </p:nvGrpSpPr>
        <p:grpSpPr bwMode="auto">
          <a:xfrm>
            <a:off x="561975" y="3406775"/>
            <a:ext cx="265113" cy="141288"/>
            <a:chOff x="2832" y="2209"/>
            <a:chExt cx="388" cy="239"/>
          </a:xfrm>
        </p:grpSpPr>
        <p:sp>
          <p:nvSpPr>
            <p:cNvPr id="11428" name="Oval 69"/>
            <p:cNvSpPr>
              <a:spLocks noChangeArrowheads="1"/>
            </p:cNvSpPr>
            <p:nvPr/>
          </p:nvSpPr>
          <p:spPr bwMode="auto">
            <a:xfrm>
              <a:off x="2833" y="2321"/>
              <a:ext cx="387" cy="127"/>
            </a:xfrm>
            <a:prstGeom prst="ellipse">
              <a:avLst/>
            </a:prstGeom>
            <a:solidFill>
              <a:srgbClr val="0078AA"/>
            </a:solidFill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29" name="Rectangle 70"/>
            <p:cNvSpPr>
              <a:spLocks noChangeArrowheads="1"/>
            </p:cNvSpPr>
            <p:nvPr/>
          </p:nvSpPr>
          <p:spPr bwMode="auto">
            <a:xfrm>
              <a:off x="2832" y="2289"/>
              <a:ext cx="387" cy="112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0" name="Rectangle 71"/>
            <p:cNvSpPr>
              <a:spLocks noChangeArrowheads="1"/>
            </p:cNvSpPr>
            <p:nvPr/>
          </p:nvSpPr>
          <p:spPr bwMode="auto">
            <a:xfrm>
              <a:off x="2832" y="2289"/>
              <a:ext cx="387" cy="112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1" name="Oval 72"/>
            <p:cNvSpPr>
              <a:spLocks noChangeArrowheads="1"/>
            </p:cNvSpPr>
            <p:nvPr/>
          </p:nvSpPr>
          <p:spPr bwMode="auto">
            <a:xfrm>
              <a:off x="2833" y="2209"/>
              <a:ext cx="387" cy="158"/>
            </a:xfrm>
            <a:prstGeom prst="ellipse">
              <a:avLst/>
            </a:prstGeom>
            <a:solidFill>
              <a:srgbClr val="00B4FF"/>
            </a:solidFill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432" name="Group 73"/>
            <p:cNvGrpSpPr>
              <a:grpSpLocks/>
            </p:cNvGrpSpPr>
            <p:nvPr/>
          </p:nvGrpSpPr>
          <p:grpSpPr bwMode="auto">
            <a:xfrm>
              <a:off x="2891" y="2228"/>
              <a:ext cx="269" cy="120"/>
              <a:chOff x="2891" y="2228"/>
              <a:chExt cx="269" cy="120"/>
            </a:xfrm>
          </p:grpSpPr>
          <p:grpSp>
            <p:nvGrpSpPr>
              <p:cNvPr id="11435" name="Group 74"/>
              <p:cNvGrpSpPr>
                <a:grpSpLocks/>
              </p:cNvGrpSpPr>
              <p:nvPr/>
            </p:nvGrpSpPr>
            <p:grpSpPr bwMode="auto">
              <a:xfrm>
                <a:off x="2891" y="2228"/>
                <a:ext cx="266" cy="117"/>
                <a:chOff x="2891" y="2228"/>
                <a:chExt cx="266" cy="117"/>
              </a:xfrm>
            </p:grpSpPr>
            <p:sp>
              <p:nvSpPr>
                <p:cNvPr id="11445" name="Freeform 75"/>
                <p:cNvSpPr>
                  <a:spLocks/>
                </p:cNvSpPr>
                <p:nvPr/>
              </p:nvSpPr>
              <p:spPr bwMode="auto">
                <a:xfrm>
                  <a:off x="3030" y="2230"/>
                  <a:ext cx="127" cy="51"/>
                </a:xfrm>
                <a:custGeom>
                  <a:avLst/>
                  <a:gdLst>
                    <a:gd name="T0" fmla="*/ 0 w 127"/>
                    <a:gd name="T1" fmla="*/ 40 h 51"/>
                    <a:gd name="T2" fmla="*/ 28 w 127"/>
                    <a:gd name="T3" fmla="*/ 51 h 51"/>
                    <a:gd name="T4" fmla="*/ 97 w 127"/>
                    <a:gd name="T5" fmla="*/ 17 h 51"/>
                    <a:gd name="T6" fmla="*/ 127 w 127"/>
                    <a:gd name="T7" fmla="*/ 28 h 51"/>
                    <a:gd name="T8" fmla="*/ 111 w 127"/>
                    <a:gd name="T9" fmla="*/ 0 h 51"/>
                    <a:gd name="T10" fmla="*/ 31 w 127"/>
                    <a:gd name="T11" fmla="*/ 0 h 51"/>
                    <a:gd name="T12" fmla="*/ 64 w 127"/>
                    <a:gd name="T13" fmla="*/ 9 h 51"/>
                    <a:gd name="T14" fmla="*/ 0 w 127"/>
                    <a:gd name="T15" fmla="*/ 40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1"/>
                    <a:gd name="T26" fmla="*/ 127 w 127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1">
                      <a:moveTo>
                        <a:pt x="0" y="40"/>
                      </a:moveTo>
                      <a:lnTo>
                        <a:pt x="28" y="51"/>
                      </a:lnTo>
                      <a:lnTo>
                        <a:pt x="97" y="17"/>
                      </a:lnTo>
                      <a:lnTo>
                        <a:pt x="127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46" name="Freeform 76"/>
                <p:cNvSpPr>
                  <a:spLocks/>
                </p:cNvSpPr>
                <p:nvPr/>
              </p:nvSpPr>
              <p:spPr bwMode="auto">
                <a:xfrm>
                  <a:off x="3030" y="2230"/>
                  <a:ext cx="127" cy="51"/>
                </a:xfrm>
                <a:custGeom>
                  <a:avLst/>
                  <a:gdLst>
                    <a:gd name="T0" fmla="*/ 0 w 127"/>
                    <a:gd name="T1" fmla="*/ 40 h 51"/>
                    <a:gd name="T2" fmla="*/ 28 w 127"/>
                    <a:gd name="T3" fmla="*/ 51 h 51"/>
                    <a:gd name="T4" fmla="*/ 97 w 127"/>
                    <a:gd name="T5" fmla="*/ 17 h 51"/>
                    <a:gd name="T6" fmla="*/ 127 w 127"/>
                    <a:gd name="T7" fmla="*/ 28 h 51"/>
                    <a:gd name="T8" fmla="*/ 111 w 127"/>
                    <a:gd name="T9" fmla="*/ 0 h 51"/>
                    <a:gd name="T10" fmla="*/ 31 w 127"/>
                    <a:gd name="T11" fmla="*/ 0 h 51"/>
                    <a:gd name="T12" fmla="*/ 64 w 127"/>
                    <a:gd name="T13" fmla="*/ 9 h 51"/>
                    <a:gd name="T14" fmla="*/ 0 w 127"/>
                    <a:gd name="T15" fmla="*/ 40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1"/>
                    <a:gd name="T26" fmla="*/ 127 w 127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1">
                      <a:moveTo>
                        <a:pt x="0" y="40"/>
                      </a:moveTo>
                      <a:lnTo>
                        <a:pt x="28" y="51"/>
                      </a:lnTo>
                      <a:lnTo>
                        <a:pt x="97" y="17"/>
                      </a:lnTo>
                      <a:lnTo>
                        <a:pt x="127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47" name="Freeform 77"/>
                <p:cNvSpPr>
                  <a:spLocks/>
                </p:cNvSpPr>
                <p:nvPr/>
              </p:nvSpPr>
              <p:spPr bwMode="auto">
                <a:xfrm>
                  <a:off x="2891" y="2289"/>
                  <a:ext cx="127" cy="54"/>
                </a:xfrm>
                <a:custGeom>
                  <a:avLst/>
                  <a:gdLst>
                    <a:gd name="T0" fmla="*/ 127 w 127"/>
                    <a:gd name="T1" fmla="*/ 12 h 54"/>
                    <a:gd name="T2" fmla="*/ 99 w 127"/>
                    <a:gd name="T3" fmla="*/ 0 h 54"/>
                    <a:gd name="T4" fmla="*/ 33 w 127"/>
                    <a:gd name="T5" fmla="*/ 34 h 54"/>
                    <a:gd name="T6" fmla="*/ 0 w 127"/>
                    <a:gd name="T7" fmla="*/ 23 h 54"/>
                    <a:gd name="T8" fmla="*/ 16 w 127"/>
                    <a:gd name="T9" fmla="*/ 54 h 54"/>
                    <a:gd name="T10" fmla="*/ 99 w 127"/>
                    <a:gd name="T11" fmla="*/ 54 h 54"/>
                    <a:gd name="T12" fmla="*/ 64 w 127"/>
                    <a:gd name="T13" fmla="*/ 42 h 54"/>
                    <a:gd name="T14" fmla="*/ 127 w 127"/>
                    <a:gd name="T15" fmla="*/ 12 h 5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4"/>
                    <a:gd name="T26" fmla="*/ 127 w 127"/>
                    <a:gd name="T27" fmla="*/ 54 h 5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4">
                      <a:moveTo>
                        <a:pt x="127" y="12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6" y="54"/>
                      </a:lnTo>
                      <a:lnTo>
                        <a:pt x="99" y="54"/>
                      </a:lnTo>
                      <a:lnTo>
                        <a:pt x="64" y="42"/>
                      </a:lnTo>
                      <a:lnTo>
                        <a:pt x="127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48" name="Freeform 78"/>
                <p:cNvSpPr>
                  <a:spLocks/>
                </p:cNvSpPr>
                <p:nvPr/>
              </p:nvSpPr>
              <p:spPr bwMode="auto">
                <a:xfrm>
                  <a:off x="2891" y="2289"/>
                  <a:ext cx="127" cy="54"/>
                </a:xfrm>
                <a:custGeom>
                  <a:avLst/>
                  <a:gdLst>
                    <a:gd name="T0" fmla="*/ 127 w 127"/>
                    <a:gd name="T1" fmla="*/ 12 h 54"/>
                    <a:gd name="T2" fmla="*/ 99 w 127"/>
                    <a:gd name="T3" fmla="*/ 0 h 54"/>
                    <a:gd name="T4" fmla="*/ 33 w 127"/>
                    <a:gd name="T5" fmla="*/ 34 h 54"/>
                    <a:gd name="T6" fmla="*/ 0 w 127"/>
                    <a:gd name="T7" fmla="*/ 23 h 54"/>
                    <a:gd name="T8" fmla="*/ 16 w 127"/>
                    <a:gd name="T9" fmla="*/ 54 h 54"/>
                    <a:gd name="T10" fmla="*/ 99 w 127"/>
                    <a:gd name="T11" fmla="*/ 54 h 54"/>
                    <a:gd name="T12" fmla="*/ 64 w 127"/>
                    <a:gd name="T13" fmla="*/ 42 h 54"/>
                    <a:gd name="T14" fmla="*/ 127 w 127"/>
                    <a:gd name="T15" fmla="*/ 12 h 5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4"/>
                    <a:gd name="T26" fmla="*/ 127 w 127"/>
                    <a:gd name="T27" fmla="*/ 54 h 5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4">
                      <a:moveTo>
                        <a:pt x="127" y="12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6" y="54"/>
                      </a:lnTo>
                      <a:lnTo>
                        <a:pt x="99" y="54"/>
                      </a:lnTo>
                      <a:lnTo>
                        <a:pt x="64" y="42"/>
                      </a:lnTo>
                      <a:lnTo>
                        <a:pt x="127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49" name="Freeform 79"/>
                <p:cNvSpPr>
                  <a:spLocks/>
                </p:cNvSpPr>
                <p:nvPr/>
              </p:nvSpPr>
              <p:spPr bwMode="auto">
                <a:xfrm>
                  <a:off x="2898" y="2228"/>
                  <a:ext cx="127" cy="50"/>
                </a:xfrm>
                <a:custGeom>
                  <a:avLst/>
                  <a:gdLst>
                    <a:gd name="T0" fmla="*/ 0 w 127"/>
                    <a:gd name="T1" fmla="*/ 11 h 50"/>
                    <a:gd name="T2" fmla="*/ 28 w 127"/>
                    <a:gd name="T3" fmla="*/ 0 h 50"/>
                    <a:gd name="T4" fmla="*/ 97 w 127"/>
                    <a:gd name="T5" fmla="*/ 30 h 50"/>
                    <a:gd name="T6" fmla="*/ 127 w 127"/>
                    <a:gd name="T7" fmla="*/ 22 h 50"/>
                    <a:gd name="T8" fmla="*/ 111 w 127"/>
                    <a:gd name="T9" fmla="*/ 50 h 50"/>
                    <a:gd name="T10" fmla="*/ 31 w 127"/>
                    <a:gd name="T11" fmla="*/ 50 h 50"/>
                    <a:gd name="T12" fmla="*/ 64 w 127"/>
                    <a:gd name="T13" fmla="*/ 42 h 50"/>
                    <a:gd name="T14" fmla="*/ 0 w 127"/>
                    <a:gd name="T15" fmla="*/ 11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0" y="11"/>
                      </a:moveTo>
                      <a:lnTo>
                        <a:pt x="28" y="0"/>
                      </a:lnTo>
                      <a:lnTo>
                        <a:pt x="97" y="30"/>
                      </a:lnTo>
                      <a:lnTo>
                        <a:pt x="127" y="22"/>
                      </a:lnTo>
                      <a:lnTo>
                        <a:pt x="111" y="50"/>
                      </a:lnTo>
                      <a:lnTo>
                        <a:pt x="31" y="50"/>
                      </a:lnTo>
                      <a:lnTo>
                        <a:pt x="64" y="42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50" name="Freeform 80"/>
                <p:cNvSpPr>
                  <a:spLocks/>
                </p:cNvSpPr>
                <p:nvPr/>
              </p:nvSpPr>
              <p:spPr bwMode="auto">
                <a:xfrm>
                  <a:off x="2898" y="2228"/>
                  <a:ext cx="127" cy="50"/>
                </a:xfrm>
                <a:custGeom>
                  <a:avLst/>
                  <a:gdLst>
                    <a:gd name="T0" fmla="*/ 0 w 127"/>
                    <a:gd name="T1" fmla="*/ 11 h 50"/>
                    <a:gd name="T2" fmla="*/ 28 w 127"/>
                    <a:gd name="T3" fmla="*/ 0 h 50"/>
                    <a:gd name="T4" fmla="*/ 97 w 127"/>
                    <a:gd name="T5" fmla="*/ 30 h 50"/>
                    <a:gd name="T6" fmla="*/ 127 w 127"/>
                    <a:gd name="T7" fmla="*/ 22 h 50"/>
                    <a:gd name="T8" fmla="*/ 111 w 127"/>
                    <a:gd name="T9" fmla="*/ 50 h 50"/>
                    <a:gd name="T10" fmla="*/ 31 w 127"/>
                    <a:gd name="T11" fmla="*/ 50 h 50"/>
                    <a:gd name="T12" fmla="*/ 64 w 127"/>
                    <a:gd name="T13" fmla="*/ 42 h 50"/>
                    <a:gd name="T14" fmla="*/ 0 w 127"/>
                    <a:gd name="T15" fmla="*/ 11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0" y="11"/>
                      </a:moveTo>
                      <a:lnTo>
                        <a:pt x="28" y="0"/>
                      </a:lnTo>
                      <a:lnTo>
                        <a:pt x="97" y="30"/>
                      </a:lnTo>
                      <a:lnTo>
                        <a:pt x="127" y="22"/>
                      </a:lnTo>
                      <a:lnTo>
                        <a:pt x="111" y="50"/>
                      </a:lnTo>
                      <a:lnTo>
                        <a:pt x="31" y="50"/>
                      </a:lnTo>
                      <a:lnTo>
                        <a:pt x="64" y="42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51" name="Freeform 81"/>
                <p:cNvSpPr>
                  <a:spLocks/>
                </p:cNvSpPr>
                <p:nvPr/>
              </p:nvSpPr>
              <p:spPr bwMode="auto">
                <a:xfrm>
                  <a:off x="3025" y="2295"/>
                  <a:ext cx="128" cy="50"/>
                </a:xfrm>
                <a:custGeom>
                  <a:avLst/>
                  <a:gdLst>
                    <a:gd name="T0" fmla="*/ 128 w 128"/>
                    <a:gd name="T1" fmla="*/ 39 h 50"/>
                    <a:gd name="T2" fmla="*/ 99 w 128"/>
                    <a:gd name="T3" fmla="*/ 50 h 50"/>
                    <a:gd name="T4" fmla="*/ 33 w 128"/>
                    <a:gd name="T5" fmla="*/ 17 h 50"/>
                    <a:gd name="T6" fmla="*/ 0 w 128"/>
                    <a:gd name="T7" fmla="*/ 28 h 50"/>
                    <a:gd name="T8" fmla="*/ 17 w 128"/>
                    <a:gd name="T9" fmla="*/ 0 h 50"/>
                    <a:gd name="T10" fmla="*/ 99 w 128"/>
                    <a:gd name="T11" fmla="*/ 0 h 50"/>
                    <a:gd name="T12" fmla="*/ 64 w 128"/>
                    <a:gd name="T13" fmla="*/ 8 h 50"/>
                    <a:gd name="T14" fmla="*/ 128 w 128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0"/>
                    <a:gd name="T26" fmla="*/ 128 w 128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0">
                      <a:moveTo>
                        <a:pt x="128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7" y="0"/>
                      </a:lnTo>
                      <a:lnTo>
                        <a:pt x="99" y="0"/>
                      </a:lnTo>
                      <a:lnTo>
                        <a:pt x="64" y="8"/>
                      </a:lnTo>
                      <a:lnTo>
                        <a:pt x="128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52" name="Freeform 82"/>
                <p:cNvSpPr>
                  <a:spLocks/>
                </p:cNvSpPr>
                <p:nvPr/>
              </p:nvSpPr>
              <p:spPr bwMode="auto">
                <a:xfrm>
                  <a:off x="3025" y="2295"/>
                  <a:ext cx="128" cy="50"/>
                </a:xfrm>
                <a:custGeom>
                  <a:avLst/>
                  <a:gdLst>
                    <a:gd name="T0" fmla="*/ 128 w 128"/>
                    <a:gd name="T1" fmla="*/ 39 h 50"/>
                    <a:gd name="T2" fmla="*/ 99 w 128"/>
                    <a:gd name="T3" fmla="*/ 50 h 50"/>
                    <a:gd name="T4" fmla="*/ 33 w 128"/>
                    <a:gd name="T5" fmla="*/ 17 h 50"/>
                    <a:gd name="T6" fmla="*/ 0 w 128"/>
                    <a:gd name="T7" fmla="*/ 28 h 50"/>
                    <a:gd name="T8" fmla="*/ 17 w 128"/>
                    <a:gd name="T9" fmla="*/ 0 h 50"/>
                    <a:gd name="T10" fmla="*/ 99 w 128"/>
                    <a:gd name="T11" fmla="*/ 0 h 50"/>
                    <a:gd name="T12" fmla="*/ 64 w 128"/>
                    <a:gd name="T13" fmla="*/ 8 h 50"/>
                    <a:gd name="T14" fmla="*/ 128 w 128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0"/>
                    <a:gd name="T26" fmla="*/ 128 w 128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0">
                      <a:moveTo>
                        <a:pt x="128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7" y="0"/>
                      </a:lnTo>
                      <a:lnTo>
                        <a:pt x="99" y="0"/>
                      </a:lnTo>
                      <a:lnTo>
                        <a:pt x="64" y="8"/>
                      </a:lnTo>
                      <a:lnTo>
                        <a:pt x="128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436" name="Group 83"/>
              <p:cNvGrpSpPr>
                <a:grpSpLocks/>
              </p:cNvGrpSpPr>
              <p:nvPr/>
            </p:nvGrpSpPr>
            <p:grpSpPr bwMode="auto">
              <a:xfrm>
                <a:off x="2893" y="2230"/>
                <a:ext cx="267" cy="118"/>
                <a:chOff x="2893" y="2230"/>
                <a:chExt cx="267" cy="118"/>
              </a:xfrm>
            </p:grpSpPr>
            <p:sp>
              <p:nvSpPr>
                <p:cNvPr id="11437" name="Freeform 84"/>
                <p:cNvSpPr>
                  <a:spLocks/>
                </p:cNvSpPr>
                <p:nvPr/>
              </p:nvSpPr>
              <p:spPr bwMode="auto">
                <a:xfrm>
                  <a:off x="3032" y="2233"/>
                  <a:ext cx="128" cy="51"/>
                </a:xfrm>
                <a:custGeom>
                  <a:avLst/>
                  <a:gdLst>
                    <a:gd name="T0" fmla="*/ 0 w 128"/>
                    <a:gd name="T1" fmla="*/ 39 h 51"/>
                    <a:gd name="T2" fmla="*/ 29 w 128"/>
                    <a:gd name="T3" fmla="*/ 51 h 51"/>
                    <a:gd name="T4" fmla="*/ 97 w 128"/>
                    <a:gd name="T5" fmla="*/ 17 h 51"/>
                    <a:gd name="T6" fmla="*/ 128 w 128"/>
                    <a:gd name="T7" fmla="*/ 28 h 51"/>
                    <a:gd name="T8" fmla="*/ 111 w 128"/>
                    <a:gd name="T9" fmla="*/ 0 h 51"/>
                    <a:gd name="T10" fmla="*/ 31 w 128"/>
                    <a:gd name="T11" fmla="*/ 0 h 51"/>
                    <a:gd name="T12" fmla="*/ 64 w 128"/>
                    <a:gd name="T13" fmla="*/ 9 h 51"/>
                    <a:gd name="T14" fmla="*/ 0 w 128"/>
                    <a:gd name="T15" fmla="*/ 39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39"/>
                      </a:moveTo>
                      <a:lnTo>
                        <a:pt x="29" y="51"/>
                      </a:lnTo>
                      <a:lnTo>
                        <a:pt x="97" y="17"/>
                      </a:lnTo>
                      <a:lnTo>
                        <a:pt x="128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38" name="Freeform 85"/>
                <p:cNvSpPr>
                  <a:spLocks/>
                </p:cNvSpPr>
                <p:nvPr/>
              </p:nvSpPr>
              <p:spPr bwMode="auto">
                <a:xfrm>
                  <a:off x="3032" y="2233"/>
                  <a:ext cx="128" cy="51"/>
                </a:xfrm>
                <a:custGeom>
                  <a:avLst/>
                  <a:gdLst>
                    <a:gd name="T0" fmla="*/ 0 w 128"/>
                    <a:gd name="T1" fmla="*/ 39 h 51"/>
                    <a:gd name="T2" fmla="*/ 29 w 128"/>
                    <a:gd name="T3" fmla="*/ 51 h 51"/>
                    <a:gd name="T4" fmla="*/ 97 w 128"/>
                    <a:gd name="T5" fmla="*/ 17 h 51"/>
                    <a:gd name="T6" fmla="*/ 128 w 128"/>
                    <a:gd name="T7" fmla="*/ 28 h 51"/>
                    <a:gd name="T8" fmla="*/ 111 w 128"/>
                    <a:gd name="T9" fmla="*/ 0 h 51"/>
                    <a:gd name="T10" fmla="*/ 31 w 128"/>
                    <a:gd name="T11" fmla="*/ 0 h 51"/>
                    <a:gd name="T12" fmla="*/ 64 w 128"/>
                    <a:gd name="T13" fmla="*/ 9 h 51"/>
                    <a:gd name="T14" fmla="*/ 0 w 128"/>
                    <a:gd name="T15" fmla="*/ 39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39"/>
                      </a:moveTo>
                      <a:lnTo>
                        <a:pt x="29" y="51"/>
                      </a:lnTo>
                      <a:lnTo>
                        <a:pt x="97" y="17"/>
                      </a:lnTo>
                      <a:lnTo>
                        <a:pt x="128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39" name="Freeform 86"/>
                <p:cNvSpPr>
                  <a:spLocks/>
                </p:cNvSpPr>
                <p:nvPr/>
              </p:nvSpPr>
              <p:spPr bwMode="auto">
                <a:xfrm>
                  <a:off x="2893" y="2292"/>
                  <a:ext cx="128" cy="53"/>
                </a:xfrm>
                <a:custGeom>
                  <a:avLst/>
                  <a:gdLst>
                    <a:gd name="T0" fmla="*/ 128 w 128"/>
                    <a:gd name="T1" fmla="*/ 11 h 53"/>
                    <a:gd name="T2" fmla="*/ 99 w 128"/>
                    <a:gd name="T3" fmla="*/ 0 h 53"/>
                    <a:gd name="T4" fmla="*/ 33 w 128"/>
                    <a:gd name="T5" fmla="*/ 34 h 53"/>
                    <a:gd name="T6" fmla="*/ 0 w 128"/>
                    <a:gd name="T7" fmla="*/ 23 h 53"/>
                    <a:gd name="T8" fmla="*/ 17 w 128"/>
                    <a:gd name="T9" fmla="*/ 53 h 53"/>
                    <a:gd name="T10" fmla="*/ 99 w 128"/>
                    <a:gd name="T11" fmla="*/ 53 h 53"/>
                    <a:gd name="T12" fmla="*/ 64 w 128"/>
                    <a:gd name="T13" fmla="*/ 42 h 53"/>
                    <a:gd name="T14" fmla="*/ 128 w 128"/>
                    <a:gd name="T15" fmla="*/ 11 h 5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3"/>
                    <a:gd name="T26" fmla="*/ 128 w 128"/>
                    <a:gd name="T27" fmla="*/ 53 h 5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3">
                      <a:moveTo>
                        <a:pt x="128" y="11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7" y="53"/>
                      </a:lnTo>
                      <a:lnTo>
                        <a:pt x="99" y="53"/>
                      </a:lnTo>
                      <a:lnTo>
                        <a:pt x="64" y="42"/>
                      </a:lnTo>
                      <a:lnTo>
                        <a:pt x="128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40" name="Freeform 87"/>
                <p:cNvSpPr>
                  <a:spLocks/>
                </p:cNvSpPr>
                <p:nvPr/>
              </p:nvSpPr>
              <p:spPr bwMode="auto">
                <a:xfrm>
                  <a:off x="2893" y="2292"/>
                  <a:ext cx="128" cy="53"/>
                </a:xfrm>
                <a:custGeom>
                  <a:avLst/>
                  <a:gdLst>
                    <a:gd name="T0" fmla="*/ 128 w 128"/>
                    <a:gd name="T1" fmla="*/ 11 h 53"/>
                    <a:gd name="T2" fmla="*/ 99 w 128"/>
                    <a:gd name="T3" fmla="*/ 0 h 53"/>
                    <a:gd name="T4" fmla="*/ 33 w 128"/>
                    <a:gd name="T5" fmla="*/ 34 h 53"/>
                    <a:gd name="T6" fmla="*/ 0 w 128"/>
                    <a:gd name="T7" fmla="*/ 23 h 53"/>
                    <a:gd name="T8" fmla="*/ 17 w 128"/>
                    <a:gd name="T9" fmla="*/ 53 h 53"/>
                    <a:gd name="T10" fmla="*/ 99 w 128"/>
                    <a:gd name="T11" fmla="*/ 53 h 53"/>
                    <a:gd name="T12" fmla="*/ 64 w 128"/>
                    <a:gd name="T13" fmla="*/ 42 h 53"/>
                    <a:gd name="T14" fmla="*/ 128 w 128"/>
                    <a:gd name="T15" fmla="*/ 11 h 5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3"/>
                    <a:gd name="T26" fmla="*/ 128 w 128"/>
                    <a:gd name="T27" fmla="*/ 53 h 5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3">
                      <a:moveTo>
                        <a:pt x="128" y="11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7" y="53"/>
                      </a:lnTo>
                      <a:lnTo>
                        <a:pt x="99" y="53"/>
                      </a:lnTo>
                      <a:lnTo>
                        <a:pt x="64" y="42"/>
                      </a:lnTo>
                      <a:lnTo>
                        <a:pt x="128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41" name="Freeform 88"/>
                <p:cNvSpPr>
                  <a:spLocks/>
                </p:cNvSpPr>
                <p:nvPr/>
              </p:nvSpPr>
              <p:spPr bwMode="auto">
                <a:xfrm>
                  <a:off x="2900" y="2230"/>
                  <a:ext cx="128" cy="51"/>
                </a:xfrm>
                <a:custGeom>
                  <a:avLst/>
                  <a:gdLst>
                    <a:gd name="T0" fmla="*/ 0 w 128"/>
                    <a:gd name="T1" fmla="*/ 12 h 51"/>
                    <a:gd name="T2" fmla="*/ 29 w 128"/>
                    <a:gd name="T3" fmla="*/ 0 h 51"/>
                    <a:gd name="T4" fmla="*/ 97 w 128"/>
                    <a:gd name="T5" fmla="*/ 31 h 51"/>
                    <a:gd name="T6" fmla="*/ 128 w 128"/>
                    <a:gd name="T7" fmla="*/ 23 h 51"/>
                    <a:gd name="T8" fmla="*/ 111 w 128"/>
                    <a:gd name="T9" fmla="*/ 51 h 51"/>
                    <a:gd name="T10" fmla="*/ 31 w 128"/>
                    <a:gd name="T11" fmla="*/ 51 h 51"/>
                    <a:gd name="T12" fmla="*/ 64 w 128"/>
                    <a:gd name="T13" fmla="*/ 42 h 51"/>
                    <a:gd name="T14" fmla="*/ 0 w 128"/>
                    <a:gd name="T15" fmla="*/ 12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12"/>
                      </a:moveTo>
                      <a:lnTo>
                        <a:pt x="29" y="0"/>
                      </a:lnTo>
                      <a:lnTo>
                        <a:pt x="97" y="31"/>
                      </a:lnTo>
                      <a:lnTo>
                        <a:pt x="128" y="23"/>
                      </a:lnTo>
                      <a:lnTo>
                        <a:pt x="111" y="51"/>
                      </a:lnTo>
                      <a:lnTo>
                        <a:pt x="31" y="51"/>
                      </a:lnTo>
                      <a:lnTo>
                        <a:pt x="64" y="4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42" name="Freeform 89"/>
                <p:cNvSpPr>
                  <a:spLocks/>
                </p:cNvSpPr>
                <p:nvPr/>
              </p:nvSpPr>
              <p:spPr bwMode="auto">
                <a:xfrm>
                  <a:off x="2900" y="2230"/>
                  <a:ext cx="128" cy="51"/>
                </a:xfrm>
                <a:custGeom>
                  <a:avLst/>
                  <a:gdLst>
                    <a:gd name="T0" fmla="*/ 0 w 128"/>
                    <a:gd name="T1" fmla="*/ 12 h 51"/>
                    <a:gd name="T2" fmla="*/ 29 w 128"/>
                    <a:gd name="T3" fmla="*/ 0 h 51"/>
                    <a:gd name="T4" fmla="*/ 97 w 128"/>
                    <a:gd name="T5" fmla="*/ 31 h 51"/>
                    <a:gd name="T6" fmla="*/ 128 w 128"/>
                    <a:gd name="T7" fmla="*/ 23 h 51"/>
                    <a:gd name="T8" fmla="*/ 111 w 128"/>
                    <a:gd name="T9" fmla="*/ 51 h 51"/>
                    <a:gd name="T10" fmla="*/ 31 w 128"/>
                    <a:gd name="T11" fmla="*/ 51 h 51"/>
                    <a:gd name="T12" fmla="*/ 64 w 128"/>
                    <a:gd name="T13" fmla="*/ 42 h 51"/>
                    <a:gd name="T14" fmla="*/ 0 w 128"/>
                    <a:gd name="T15" fmla="*/ 12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12"/>
                      </a:moveTo>
                      <a:lnTo>
                        <a:pt x="29" y="0"/>
                      </a:lnTo>
                      <a:lnTo>
                        <a:pt x="97" y="31"/>
                      </a:lnTo>
                      <a:lnTo>
                        <a:pt x="128" y="23"/>
                      </a:lnTo>
                      <a:lnTo>
                        <a:pt x="111" y="51"/>
                      </a:lnTo>
                      <a:lnTo>
                        <a:pt x="31" y="51"/>
                      </a:lnTo>
                      <a:lnTo>
                        <a:pt x="64" y="4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43" name="Freeform 90"/>
                <p:cNvSpPr>
                  <a:spLocks/>
                </p:cNvSpPr>
                <p:nvPr/>
              </p:nvSpPr>
              <p:spPr bwMode="auto">
                <a:xfrm>
                  <a:off x="3028" y="2298"/>
                  <a:ext cx="127" cy="50"/>
                </a:xfrm>
                <a:custGeom>
                  <a:avLst/>
                  <a:gdLst>
                    <a:gd name="T0" fmla="*/ 127 w 127"/>
                    <a:gd name="T1" fmla="*/ 39 h 50"/>
                    <a:gd name="T2" fmla="*/ 99 w 127"/>
                    <a:gd name="T3" fmla="*/ 50 h 50"/>
                    <a:gd name="T4" fmla="*/ 33 w 127"/>
                    <a:gd name="T5" fmla="*/ 17 h 50"/>
                    <a:gd name="T6" fmla="*/ 0 w 127"/>
                    <a:gd name="T7" fmla="*/ 28 h 50"/>
                    <a:gd name="T8" fmla="*/ 16 w 127"/>
                    <a:gd name="T9" fmla="*/ 0 h 50"/>
                    <a:gd name="T10" fmla="*/ 99 w 127"/>
                    <a:gd name="T11" fmla="*/ 0 h 50"/>
                    <a:gd name="T12" fmla="*/ 63 w 127"/>
                    <a:gd name="T13" fmla="*/ 8 h 50"/>
                    <a:gd name="T14" fmla="*/ 127 w 127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127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6" y="0"/>
                      </a:lnTo>
                      <a:lnTo>
                        <a:pt x="99" y="0"/>
                      </a:lnTo>
                      <a:lnTo>
                        <a:pt x="63" y="8"/>
                      </a:lnTo>
                      <a:lnTo>
                        <a:pt x="127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44" name="Freeform 91"/>
                <p:cNvSpPr>
                  <a:spLocks/>
                </p:cNvSpPr>
                <p:nvPr/>
              </p:nvSpPr>
              <p:spPr bwMode="auto">
                <a:xfrm>
                  <a:off x="3028" y="2298"/>
                  <a:ext cx="127" cy="50"/>
                </a:xfrm>
                <a:custGeom>
                  <a:avLst/>
                  <a:gdLst>
                    <a:gd name="T0" fmla="*/ 127 w 127"/>
                    <a:gd name="T1" fmla="*/ 39 h 50"/>
                    <a:gd name="T2" fmla="*/ 99 w 127"/>
                    <a:gd name="T3" fmla="*/ 50 h 50"/>
                    <a:gd name="T4" fmla="*/ 33 w 127"/>
                    <a:gd name="T5" fmla="*/ 17 h 50"/>
                    <a:gd name="T6" fmla="*/ 0 w 127"/>
                    <a:gd name="T7" fmla="*/ 28 h 50"/>
                    <a:gd name="T8" fmla="*/ 16 w 127"/>
                    <a:gd name="T9" fmla="*/ 0 h 50"/>
                    <a:gd name="T10" fmla="*/ 99 w 127"/>
                    <a:gd name="T11" fmla="*/ 0 h 50"/>
                    <a:gd name="T12" fmla="*/ 63 w 127"/>
                    <a:gd name="T13" fmla="*/ 8 h 50"/>
                    <a:gd name="T14" fmla="*/ 127 w 127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127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6" y="0"/>
                      </a:lnTo>
                      <a:lnTo>
                        <a:pt x="99" y="0"/>
                      </a:lnTo>
                      <a:lnTo>
                        <a:pt x="63" y="8"/>
                      </a:lnTo>
                      <a:lnTo>
                        <a:pt x="127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433" name="Line 92"/>
            <p:cNvSpPr>
              <a:spLocks noChangeShapeType="1"/>
            </p:cNvSpPr>
            <p:nvPr/>
          </p:nvSpPr>
          <p:spPr bwMode="auto">
            <a:xfrm>
              <a:off x="2832" y="2287"/>
              <a:ext cx="1" cy="112"/>
            </a:xfrm>
            <a:prstGeom prst="line">
              <a:avLst/>
            </a:prstGeom>
            <a:noFill/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4" name="Line 93"/>
            <p:cNvSpPr>
              <a:spLocks noChangeShapeType="1"/>
            </p:cNvSpPr>
            <p:nvPr/>
          </p:nvSpPr>
          <p:spPr bwMode="auto">
            <a:xfrm>
              <a:off x="3219" y="2287"/>
              <a:ext cx="1" cy="112"/>
            </a:xfrm>
            <a:prstGeom prst="line">
              <a:avLst/>
            </a:prstGeom>
            <a:noFill/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3" name="Group 94"/>
          <p:cNvGrpSpPr>
            <a:grpSpLocks/>
          </p:cNvGrpSpPr>
          <p:nvPr/>
        </p:nvGrpSpPr>
        <p:grpSpPr bwMode="auto">
          <a:xfrm>
            <a:off x="2051050" y="3392488"/>
            <a:ext cx="265113" cy="141287"/>
            <a:chOff x="2832" y="2209"/>
            <a:chExt cx="388" cy="239"/>
          </a:xfrm>
        </p:grpSpPr>
        <p:sp>
          <p:nvSpPr>
            <p:cNvPr id="11403" name="Oval 95"/>
            <p:cNvSpPr>
              <a:spLocks noChangeArrowheads="1"/>
            </p:cNvSpPr>
            <p:nvPr/>
          </p:nvSpPr>
          <p:spPr bwMode="auto">
            <a:xfrm>
              <a:off x="2833" y="2321"/>
              <a:ext cx="387" cy="127"/>
            </a:xfrm>
            <a:prstGeom prst="ellipse">
              <a:avLst/>
            </a:prstGeom>
            <a:solidFill>
              <a:srgbClr val="0078AA"/>
            </a:solidFill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4" name="Rectangle 96"/>
            <p:cNvSpPr>
              <a:spLocks noChangeArrowheads="1"/>
            </p:cNvSpPr>
            <p:nvPr/>
          </p:nvSpPr>
          <p:spPr bwMode="auto">
            <a:xfrm>
              <a:off x="2832" y="2289"/>
              <a:ext cx="387" cy="112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5" name="Rectangle 97"/>
            <p:cNvSpPr>
              <a:spLocks noChangeArrowheads="1"/>
            </p:cNvSpPr>
            <p:nvPr/>
          </p:nvSpPr>
          <p:spPr bwMode="auto">
            <a:xfrm>
              <a:off x="2832" y="2289"/>
              <a:ext cx="387" cy="112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6" name="Oval 98"/>
            <p:cNvSpPr>
              <a:spLocks noChangeArrowheads="1"/>
            </p:cNvSpPr>
            <p:nvPr/>
          </p:nvSpPr>
          <p:spPr bwMode="auto">
            <a:xfrm>
              <a:off x="2833" y="2209"/>
              <a:ext cx="387" cy="158"/>
            </a:xfrm>
            <a:prstGeom prst="ellipse">
              <a:avLst/>
            </a:prstGeom>
            <a:solidFill>
              <a:srgbClr val="00B4FF"/>
            </a:solidFill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407" name="Group 99"/>
            <p:cNvGrpSpPr>
              <a:grpSpLocks/>
            </p:cNvGrpSpPr>
            <p:nvPr/>
          </p:nvGrpSpPr>
          <p:grpSpPr bwMode="auto">
            <a:xfrm>
              <a:off x="2891" y="2228"/>
              <a:ext cx="269" cy="120"/>
              <a:chOff x="2891" y="2228"/>
              <a:chExt cx="269" cy="120"/>
            </a:xfrm>
          </p:grpSpPr>
          <p:grpSp>
            <p:nvGrpSpPr>
              <p:cNvPr id="11410" name="Group 100"/>
              <p:cNvGrpSpPr>
                <a:grpSpLocks/>
              </p:cNvGrpSpPr>
              <p:nvPr/>
            </p:nvGrpSpPr>
            <p:grpSpPr bwMode="auto">
              <a:xfrm>
                <a:off x="2891" y="2228"/>
                <a:ext cx="266" cy="117"/>
                <a:chOff x="2891" y="2228"/>
                <a:chExt cx="266" cy="117"/>
              </a:xfrm>
            </p:grpSpPr>
            <p:sp>
              <p:nvSpPr>
                <p:cNvPr id="11420" name="Freeform 101"/>
                <p:cNvSpPr>
                  <a:spLocks/>
                </p:cNvSpPr>
                <p:nvPr/>
              </p:nvSpPr>
              <p:spPr bwMode="auto">
                <a:xfrm>
                  <a:off x="3030" y="2230"/>
                  <a:ext cx="127" cy="51"/>
                </a:xfrm>
                <a:custGeom>
                  <a:avLst/>
                  <a:gdLst>
                    <a:gd name="T0" fmla="*/ 0 w 127"/>
                    <a:gd name="T1" fmla="*/ 40 h 51"/>
                    <a:gd name="T2" fmla="*/ 28 w 127"/>
                    <a:gd name="T3" fmla="*/ 51 h 51"/>
                    <a:gd name="T4" fmla="*/ 97 w 127"/>
                    <a:gd name="T5" fmla="*/ 17 h 51"/>
                    <a:gd name="T6" fmla="*/ 127 w 127"/>
                    <a:gd name="T7" fmla="*/ 28 h 51"/>
                    <a:gd name="T8" fmla="*/ 111 w 127"/>
                    <a:gd name="T9" fmla="*/ 0 h 51"/>
                    <a:gd name="T10" fmla="*/ 31 w 127"/>
                    <a:gd name="T11" fmla="*/ 0 h 51"/>
                    <a:gd name="T12" fmla="*/ 64 w 127"/>
                    <a:gd name="T13" fmla="*/ 9 h 51"/>
                    <a:gd name="T14" fmla="*/ 0 w 127"/>
                    <a:gd name="T15" fmla="*/ 40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1"/>
                    <a:gd name="T26" fmla="*/ 127 w 127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1">
                      <a:moveTo>
                        <a:pt x="0" y="40"/>
                      </a:moveTo>
                      <a:lnTo>
                        <a:pt x="28" y="51"/>
                      </a:lnTo>
                      <a:lnTo>
                        <a:pt x="97" y="17"/>
                      </a:lnTo>
                      <a:lnTo>
                        <a:pt x="127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21" name="Freeform 102"/>
                <p:cNvSpPr>
                  <a:spLocks/>
                </p:cNvSpPr>
                <p:nvPr/>
              </p:nvSpPr>
              <p:spPr bwMode="auto">
                <a:xfrm>
                  <a:off x="3030" y="2230"/>
                  <a:ext cx="127" cy="51"/>
                </a:xfrm>
                <a:custGeom>
                  <a:avLst/>
                  <a:gdLst>
                    <a:gd name="T0" fmla="*/ 0 w 127"/>
                    <a:gd name="T1" fmla="*/ 40 h 51"/>
                    <a:gd name="T2" fmla="*/ 28 w 127"/>
                    <a:gd name="T3" fmla="*/ 51 h 51"/>
                    <a:gd name="T4" fmla="*/ 97 w 127"/>
                    <a:gd name="T5" fmla="*/ 17 h 51"/>
                    <a:gd name="T6" fmla="*/ 127 w 127"/>
                    <a:gd name="T7" fmla="*/ 28 h 51"/>
                    <a:gd name="T8" fmla="*/ 111 w 127"/>
                    <a:gd name="T9" fmla="*/ 0 h 51"/>
                    <a:gd name="T10" fmla="*/ 31 w 127"/>
                    <a:gd name="T11" fmla="*/ 0 h 51"/>
                    <a:gd name="T12" fmla="*/ 64 w 127"/>
                    <a:gd name="T13" fmla="*/ 9 h 51"/>
                    <a:gd name="T14" fmla="*/ 0 w 127"/>
                    <a:gd name="T15" fmla="*/ 40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1"/>
                    <a:gd name="T26" fmla="*/ 127 w 127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1">
                      <a:moveTo>
                        <a:pt x="0" y="40"/>
                      </a:moveTo>
                      <a:lnTo>
                        <a:pt x="28" y="51"/>
                      </a:lnTo>
                      <a:lnTo>
                        <a:pt x="97" y="17"/>
                      </a:lnTo>
                      <a:lnTo>
                        <a:pt x="127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22" name="Freeform 103"/>
                <p:cNvSpPr>
                  <a:spLocks/>
                </p:cNvSpPr>
                <p:nvPr/>
              </p:nvSpPr>
              <p:spPr bwMode="auto">
                <a:xfrm>
                  <a:off x="2891" y="2289"/>
                  <a:ext cx="127" cy="54"/>
                </a:xfrm>
                <a:custGeom>
                  <a:avLst/>
                  <a:gdLst>
                    <a:gd name="T0" fmla="*/ 127 w 127"/>
                    <a:gd name="T1" fmla="*/ 12 h 54"/>
                    <a:gd name="T2" fmla="*/ 99 w 127"/>
                    <a:gd name="T3" fmla="*/ 0 h 54"/>
                    <a:gd name="T4" fmla="*/ 33 w 127"/>
                    <a:gd name="T5" fmla="*/ 34 h 54"/>
                    <a:gd name="T6" fmla="*/ 0 w 127"/>
                    <a:gd name="T7" fmla="*/ 23 h 54"/>
                    <a:gd name="T8" fmla="*/ 16 w 127"/>
                    <a:gd name="T9" fmla="*/ 54 h 54"/>
                    <a:gd name="T10" fmla="*/ 99 w 127"/>
                    <a:gd name="T11" fmla="*/ 54 h 54"/>
                    <a:gd name="T12" fmla="*/ 64 w 127"/>
                    <a:gd name="T13" fmla="*/ 42 h 54"/>
                    <a:gd name="T14" fmla="*/ 127 w 127"/>
                    <a:gd name="T15" fmla="*/ 12 h 5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4"/>
                    <a:gd name="T26" fmla="*/ 127 w 127"/>
                    <a:gd name="T27" fmla="*/ 54 h 5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4">
                      <a:moveTo>
                        <a:pt x="127" y="12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6" y="54"/>
                      </a:lnTo>
                      <a:lnTo>
                        <a:pt x="99" y="54"/>
                      </a:lnTo>
                      <a:lnTo>
                        <a:pt x="64" y="42"/>
                      </a:lnTo>
                      <a:lnTo>
                        <a:pt x="127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23" name="Freeform 104"/>
                <p:cNvSpPr>
                  <a:spLocks/>
                </p:cNvSpPr>
                <p:nvPr/>
              </p:nvSpPr>
              <p:spPr bwMode="auto">
                <a:xfrm>
                  <a:off x="2891" y="2289"/>
                  <a:ext cx="127" cy="54"/>
                </a:xfrm>
                <a:custGeom>
                  <a:avLst/>
                  <a:gdLst>
                    <a:gd name="T0" fmla="*/ 127 w 127"/>
                    <a:gd name="T1" fmla="*/ 12 h 54"/>
                    <a:gd name="T2" fmla="*/ 99 w 127"/>
                    <a:gd name="T3" fmla="*/ 0 h 54"/>
                    <a:gd name="T4" fmla="*/ 33 w 127"/>
                    <a:gd name="T5" fmla="*/ 34 h 54"/>
                    <a:gd name="T6" fmla="*/ 0 w 127"/>
                    <a:gd name="T7" fmla="*/ 23 h 54"/>
                    <a:gd name="T8" fmla="*/ 16 w 127"/>
                    <a:gd name="T9" fmla="*/ 54 h 54"/>
                    <a:gd name="T10" fmla="*/ 99 w 127"/>
                    <a:gd name="T11" fmla="*/ 54 h 54"/>
                    <a:gd name="T12" fmla="*/ 64 w 127"/>
                    <a:gd name="T13" fmla="*/ 42 h 54"/>
                    <a:gd name="T14" fmla="*/ 127 w 127"/>
                    <a:gd name="T15" fmla="*/ 12 h 5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4"/>
                    <a:gd name="T26" fmla="*/ 127 w 127"/>
                    <a:gd name="T27" fmla="*/ 54 h 5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4">
                      <a:moveTo>
                        <a:pt x="127" y="12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6" y="54"/>
                      </a:lnTo>
                      <a:lnTo>
                        <a:pt x="99" y="54"/>
                      </a:lnTo>
                      <a:lnTo>
                        <a:pt x="64" y="42"/>
                      </a:lnTo>
                      <a:lnTo>
                        <a:pt x="127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24" name="Freeform 105"/>
                <p:cNvSpPr>
                  <a:spLocks/>
                </p:cNvSpPr>
                <p:nvPr/>
              </p:nvSpPr>
              <p:spPr bwMode="auto">
                <a:xfrm>
                  <a:off x="2898" y="2228"/>
                  <a:ext cx="127" cy="50"/>
                </a:xfrm>
                <a:custGeom>
                  <a:avLst/>
                  <a:gdLst>
                    <a:gd name="T0" fmla="*/ 0 w 127"/>
                    <a:gd name="T1" fmla="*/ 11 h 50"/>
                    <a:gd name="T2" fmla="*/ 28 w 127"/>
                    <a:gd name="T3" fmla="*/ 0 h 50"/>
                    <a:gd name="T4" fmla="*/ 97 w 127"/>
                    <a:gd name="T5" fmla="*/ 30 h 50"/>
                    <a:gd name="T6" fmla="*/ 127 w 127"/>
                    <a:gd name="T7" fmla="*/ 22 h 50"/>
                    <a:gd name="T8" fmla="*/ 111 w 127"/>
                    <a:gd name="T9" fmla="*/ 50 h 50"/>
                    <a:gd name="T10" fmla="*/ 31 w 127"/>
                    <a:gd name="T11" fmla="*/ 50 h 50"/>
                    <a:gd name="T12" fmla="*/ 64 w 127"/>
                    <a:gd name="T13" fmla="*/ 42 h 50"/>
                    <a:gd name="T14" fmla="*/ 0 w 127"/>
                    <a:gd name="T15" fmla="*/ 11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0" y="11"/>
                      </a:moveTo>
                      <a:lnTo>
                        <a:pt x="28" y="0"/>
                      </a:lnTo>
                      <a:lnTo>
                        <a:pt x="97" y="30"/>
                      </a:lnTo>
                      <a:lnTo>
                        <a:pt x="127" y="22"/>
                      </a:lnTo>
                      <a:lnTo>
                        <a:pt x="111" y="50"/>
                      </a:lnTo>
                      <a:lnTo>
                        <a:pt x="31" y="50"/>
                      </a:lnTo>
                      <a:lnTo>
                        <a:pt x="64" y="42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25" name="Freeform 106"/>
                <p:cNvSpPr>
                  <a:spLocks/>
                </p:cNvSpPr>
                <p:nvPr/>
              </p:nvSpPr>
              <p:spPr bwMode="auto">
                <a:xfrm>
                  <a:off x="2898" y="2228"/>
                  <a:ext cx="127" cy="50"/>
                </a:xfrm>
                <a:custGeom>
                  <a:avLst/>
                  <a:gdLst>
                    <a:gd name="T0" fmla="*/ 0 w 127"/>
                    <a:gd name="T1" fmla="*/ 11 h 50"/>
                    <a:gd name="T2" fmla="*/ 28 w 127"/>
                    <a:gd name="T3" fmla="*/ 0 h 50"/>
                    <a:gd name="T4" fmla="*/ 97 w 127"/>
                    <a:gd name="T5" fmla="*/ 30 h 50"/>
                    <a:gd name="T6" fmla="*/ 127 w 127"/>
                    <a:gd name="T7" fmla="*/ 22 h 50"/>
                    <a:gd name="T8" fmla="*/ 111 w 127"/>
                    <a:gd name="T9" fmla="*/ 50 h 50"/>
                    <a:gd name="T10" fmla="*/ 31 w 127"/>
                    <a:gd name="T11" fmla="*/ 50 h 50"/>
                    <a:gd name="T12" fmla="*/ 64 w 127"/>
                    <a:gd name="T13" fmla="*/ 42 h 50"/>
                    <a:gd name="T14" fmla="*/ 0 w 127"/>
                    <a:gd name="T15" fmla="*/ 11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0" y="11"/>
                      </a:moveTo>
                      <a:lnTo>
                        <a:pt x="28" y="0"/>
                      </a:lnTo>
                      <a:lnTo>
                        <a:pt x="97" y="30"/>
                      </a:lnTo>
                      <a:lnTo>
                        <a:pt x="127" y="22"/>
                      </a:lnTo>
                      <a:lnTo>
                        <a:pt x="111" y="50"/>
                      </a:lnTo>
                      <a:lnTo>
                        <a:pt x="31" y="50"/>
                      </a:lnTo>
                      <a:lnTo>
                        <a:pt x="64" y="42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26" name="Freeform 107"/>
                <p:cNvSpPr>
                  <a:spLocks/>
                </p:cNvSpPr>
                <p:nvPr/>
              </p:nvSpPr>
              <p:spPr bwMode="auto">
                <a:xfrm>
                  <a:off x="3025" y="2295"/>
                  <a:ext cx="128" cy="50"/>
                </a:xfrm>
                <a:custGeom>
                  <a:avLst/>
                  <a:gdLst>
                    <a:gd name="T0" fmla="*/ 128 w 128"/>
                    <a:gd name="T1" fmla="*/ 39 h 50"/>
                    <a:gd name="T2" fmla="*/ 99 w 128"/>
                    <a:gd name="T3" fmla="*/ 50 h 50"/>
                    <a:gd name="T4" fmla="*/ 33 w 128"/>
                    <a:gd name="T5" fmla="*/ 17 h 50"/>
                    <a:gd name="T6" fmla="*/ 0 w 128"/>
                    <a:gd name="T7" fmla="*/ 28 h 50"/>
                    <a:gd name="T8" fmla="*/ 17 w 128"/>
                    <a:gd name="T9" fmla="*/ 0 h 50"/>
                    <a:gd name="T10" fmla="*/ 99 w 128"/>
                    <a:gd name="T11" fmla="*/ 0 h 50"/>
                    <a:gd name="T12" fmla="*/ 64 w 128"/>
                    <a:gd name="T13" fmla="*/ 8 h 50"/>
                    <a:gd name="T14" fmla="*/ 128 w 128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0"/>
                    <a:gd name="T26" fmla="*/ 128 w 128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0">
                      <a:moveTo>
                        <a:pt x="128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7" y="0"/>
                      </a:lnTo>
                      <a:lnTo>
                        <a:pt x="99" y="0"/>
                      </a:lnTo>
                      <a:lnTo>
                        <a:pt x="64" y="8"/>
                      </a:lnTo>
                      <a:lnTo>
                        <a:pt x="128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27" name="Freeform 108"/>
                <p:cNvSpPr>
                  <a:spLocks/>
                </p:cNvSpPr>
                <p:nvPr/>
              </p:nvSpPr>
              <p:spPr bwMode="auto">
                <a:xfrm>
                  <a:off x="3025" y="2295"/>
                  <a:ext cx="128" cy="50"/>
                </a:xfrm>
                <a:custGeom>
                  <a:avLst/>
                  <a:gdLst>
                    <a:gd name="T0" fmla="*/ 128 w 128"/>
                    <a:gd name="T1" fmla="*/ 39 h 50"/>
                    <a:gd name="T2" fmla="*/ 99 w 128"/>
                    <a:gd name="T3" fmla="*/ 50 h 50"/>
                    <a:gd name="T4" fmla="*/ 33 w 128"/>
                    <a:gd name="T5" fmla="*/ 17 h 50"/>
                    <a:gd name="T6" fmla="*/ 0 w 128"/>
                    <a:gd name="T7" fmla="*/ 28 h 50"/>
                    <a:gd name="T8" fmla="*/ 17 w 128"/>
                    <a:gd name="T9" fmla="*/ 0 h 50"/>
                    <a:gd name="T10" fmla="*/ 99 w 128"/>
                    <a:gd name="T11" fmla="*/ 0 h 50"/>
                    <a:gd name="T12" fmla="*/ 64 w 128"/>
                    <a:gd name="T13" fmla="*/ 8 h 50"/>
                    <a:gd name="T14" fmla="*/ 128 w 128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0"/>
                    <a:gd name="T26" fmla="*/ 128 w 128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0">
                      <a:moveTo>
                        <a:pt x="128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7" y="0"/>
                      </a:lnTo>
                      <a:lnTo>
                        <a:pt x="99" y="0"/>
                      </a:lnTo>
                      <a:lnTo>
                        <a:pt x="64" y="8"/>
                      </a:lnTo>
                      <a:lnTo>
                        <a:pt x="128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411" name="Group 109"/>
              <p:cNvGrpSpPr>
                <a:grpSpLocks/>
              </p:cNvGrpSpPr>
              <p:nvPr/>
            </p:nvGrpSpPr>
            <p:grpSpPr bwMode="auto">
              <a:xfrm>
                <a:off x="2893" y="2230"/>
                <a:ext cx="267" cy="118"/>
                <a:chOff x="2893" y="2230"/>
                <a:chExt cx="267" cy="118"/>
              </a:xfrm>
            </p:grpSpPr>
            <p:sp>
              <p:nvSpPr>
                <p:cNvPr id="11412" name="Freeform 110"/>
                <p:cNvSpPr>
                  <a:spLocks/>
                </p:cNvSpPr>
                <p:nvPr/>
              </p:nvSpPr>
              <p:spPr bwMode="auto">
                <a:xfrm>
                  <a:off x="3032" y="2233"/>
                  <a:ext cx="128" cy="51"/>
                </a:xfrm>
                <a:custGeom>
                  <a:avLst/>
                  <a:gdLst>
                    <a:gd name="T0" fmla="*/ 0 w 128"/>
                    <a:gd name="T1" fmla="*/ 39 h 51"/>
                    <a:gd name="T2" fmla="*/ 29 w 128"/>
                    <a:gd name="T3" fmla="*/ 51 h 51"/>
                    <a:gd name="T4" fmla="*/ 97 w 128"/>
                    <a:gd name="T5" fmla="*/ 17 h 51"/>
                    <a:gd name="T6" fmla="*/ 128 w 128"/>
                    <a:gd name="T7" fmla="*/ 28 h 51"/>
                    <a:gd name="T8" fmla="*/ 111 w 128"/>
                    <a:gd name="T9" fmla="*/ 0 h 51"/>
                    <a:gd name="T10" fmla="*/ 31 w 128"/>
                    <a:gd name="T11" fmla="*/ 0 h 51"/>
                    <a:gd name="T12" fmla="*/ 64 w 128"/>
                    <a:gd name="T13" fmla="*/ 9 h 51"/>
                    <a:gd name="T14" fmla="*/ 0 w 128"/>
                    <a:gd name="T15" fmla="*/ 39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39"/>
                      </a:moveTo>
                      <a:lnTo>
                        <a:pt x="29" y="51"/>
                      </a:lnTo>
                      <a:lnTo>
                        <a:pt x="97" y="17"/>
                      </a:lnTo>
                      <a:lnTo>
                        <a:pt x="128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3" name="Freeform 111"/>
                <p:cNvSpPr>
                  <a:spLocks/>
                </p:cNvSpPr>
                <p:nvPr/>
              </p:nvSpPr>
              <p:spPr bwMode="auto">
                <a:xfrm>
                  <a:off x="3032" y="2233"/>
                  <a:ext cx="128" cy="51"/>
                </a:xfrm>
                <a:custGeom>
                  <a:avLst/>
                  <a:gdLst>
                    <a:gd name="T0" fmla="*/ 0 w 128"/>
                    <a:gd name="T1" fmla="*/ 39 h 51"/>
                    <a:gd name="T2" fmla="*/ 29 w 128"/>
                    <a:gd name="T3" fmla="*/ 51 h 51"/>
                    <a:gd name="T4" fmla="*/ 97 w 128"/>
                    <a:gd name="T5" fmla="*/ 17 h 51"/>
                    <a:gd name="T6" fmla="*/ 128 w 128"/>
                    <a:gd name="T7" fmla="*/ 28 h 51"/>
                    <a:gd name="T8" fmla="*/ 111 w 128"/>
                    <a:gd name="T9" fmla="*/ 0 h 51"/>
                    <a:gd name="T10" fmla="*/ 31 w 128"/>
                    <a:gd name="T11" fmla="*/ 0 h 51"/>
                    <a:gd name="T12" fmla="*/ 64 w 128"/>
                    <a:gd name="T13" fmla="*/ 9 h 51"/>
                    <a:gd name="T14" fmla="*/ 0 w 128"/>
                    <a:gd name="T15" fmla="*/ 39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39"/>
                      </a:moveTo>
                      <a:lnTo>
                        <a:pt x="29" y="51"/>
                      </a:lnTo>
                      <a:lnTo>
                        <a:pt x="97" y="17"/>
                      </a:lnTo>
                      <a:lnTo>
                        <a:pt x="128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4" name="Freeform 112"/>
                <p:cNvSpPr>
                  <a:spLocks/>
                </p:cNvSpPr>
                <p:nvPr/>
              </p:nvSpPr>
              <p:spPr bwMode="auto">
                <a:xfrm>
                  <a:off x="2893" y="2292"/>
                  <a:ext cx="128" cy="53"/>
                </a:xfrm>
                <a:custGeom>
                  <a:avLst/>
                  <a:gdLst>
                    <a:gd name="T0" fmla="*/ 128 w 128"/>
                    <a:gd name="T1" fmla="*/ 11 h 53"/>
                    <a:gd name="T2" fmla="*/ 99 w 128"/>
                    <a:gd name="T3" fmla="*/ 0 h 53"/>
                    <a:gd name="T4" fmla="*/ 33 w 128"/>
                    <a:gd name="T5" fmla="*/ 34 h 53"/>
                    <a:gd name="T6" fmla="*/ 0 w 128"/>
                    <a:gd name="T7" fmla="*/ 23 h 53"/>
                    <a:gd name="T8" fmla="*/ 17 w 128"/>
                    <a:gd name="T9" fmla="*/ 53 h 53"/>
                    <a:gd name="T10" fmla="*/ 99 w 128"/>
                    <a:gd name="T11" fmla="*/ 53 h 53"/>
                    <a:gd name="T12" fmla="*/ 64 w 128"/>
                    <a:gd name="T13" fmla="*/ 42 h 53"/>
                    <a:gd name="T14" fmla="*/ 128 w 128"/>
                    <a:gd name="T15" fmla="*/ 11 h 5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3"/>
                    <a:gd name="T26" fmla="*/ 128 w 128"/>
                    <a:gd name="T27" fmla="*/ 53 h 5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3">
                      <a:moveTo>
                        <a:pt x="128" y="11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7" y="53"/>
                      </a:lnTo>
                      <a:lnTo>
                        <a:pt x="99" y="53"/>
                      </a:lnTo>
                      <a:lnTo>
                        <a:pt x="64" y="42"/>
                      </a:lnTo>
                      <a:lnTo>
                        <a:pt x="128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5" name="Freeform 113"/>
                <p:cNvSpPr>
                  <a:spLocks/>
                </p:cNvSpPr>
                <p:nvPr/>
              </p:nvSpPr>
              <p:spPr bwMode="auto">
                <a:xfrm>
                  <a:off x="2893" y="2292"/>
                  <a:ext cx="128" cy="53"/>
                </a:xfrm>
                <a:custGeom>
                  <a:avLst/>
                  <a:gdLst>
                    <a:gd name="T0" fmla="*/ 128 w 128"/>
                    <a:gd name="T1" fmla="*/ 11 h 53"/>
                    <a:gd name="T2" fmla="*/ 99 w 128"/>
                    <a:gd name="T3" fmla="*/ 0 h 53"/>
                    <a:gd name="T4" fmla="*/ 33 w 128"/>
                    <a:gd name="T5" fmla="*/ 34 h 53"/>
                    <a:gd name="T6" fmla="*/ 0 w 128"/>
                    <a:gd name="T7" fmla="*/ 23 h 53"/>
                    <a:gd name="T8" fmla="*/ 17 w 128"/>
                    <a:gd name="T9" fmla="*/ 53 h 53"/>
                    <a:gd name="T10" fmla="*/ 99 w 128"/>
                    <a:gd name="T11" fmla="*/ 53 h 53"/>
                    <a:gd name="T12" fmla="*/ 64 w 128"/>
                    <a:gd name="T13" fmla="*/ 42 h 53"/>
                    <a:gd name="T14" fmla="*/ 128 w 128"/>
                    <a:gd name="T15" fmla="*/ 11 h 5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3"/>
                    <a:gd name="T26" fmla="*/ 128 w 128"/>
                    <a:gd name="T27" fmla="*/ 53 h 5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3">
                      <a:moveTo>
                        <a:pt x="128" y="11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7" y="53"/>
                      </a:lnTo>
                      <a:lnTo>
                        <a:pt x="99" y="53"/>
                      </a:lnTo>
                      <a:lnTo>
                        <a:pt x="64" y="42"/>
                      </a:lnTo>
                      <a:lnTo>
                        <a:pt x="128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6" name="Freeform 114"/>
                <p:cNvSpPr>
                  <a:spLocks/>
                </p:cNvSpPr>
                <p:nvPr/>
              </p:nvSpPr>
              <p:spPr bwMode="auto">
                <a:xfrm>
                  <a:off x="2900" y="2230"/>
                  <a:ext cx="128" cy="51"/>
                </a:xfrm>
                <a:custGeom>
                  <a:avLst/>
                  <a:gdLst>
                    <a:gd name="T0" fmla="*/ 0 w 128"/>
                    <a:gd name="T1" fmla="*/ 12 h 51"/>
                    <a:gd name="T2" fmla="*/ 29 w 128"/>
                    <a:gd name="T3" fmla="*/ 0 h 51"/>
                    <a:gd name="T4" fmla="*/ 97 w 128"/>
                    <a:gd name="T5" fmla="*/ 31 h 51"/>
                    <a:gd name="T6" fmla="*/ 128 w 128"/>
                    <a:gd name="T7" fmla="*/ 23 h 51"/>
                    <a:gd name="T8" fmla="*/ 111 w 128"/>
                    <a:gd name="T9" fmla="*/ 51 h 51"/>
                    <a:gd name="T10" fmla="*/ 31 w 128"/>
                    <a:gd name="T11" fmla="*/ 51 h 51"/>
                    <a:gd name="T12" fmla="*/ 64 w 128"/>
                    <a:gd name="T13" fmla="*/ 42 h 51"/>
                    <a:gd name="T14" fmla="*/ 0 w 128"/>
                    <a:gd name="T15" fmla="*/ 12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12"/>
                      </a:moveTo>
                      <a:lnTo>
                        <a:pt x="29" y="0"/>
                      </a:lnTo>
                      <a:lnTo>
                        <a:pt x="97" y="31"/>
                      </a:lnTo>
                      <a:lnTo>
                        <a:pt x="128" y="23"/>
                      </a:lnTo>
                      <a:lnTo>
                        <a:pt x="111" y="51"/>
                      </a:lnTo>
                      <a:lnTo>
                        <a:pt x="31" y="51"/>
                      </a:lnTo>
                      <a:lnTo>
                        <a:pt x="64" y="4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7" name="Freeform 115"/>
                <p:cNvSpPr>
                  <a:spLocks/>
                </p:cNvSpPr>
                <p:nvPr/>
              </p:nvSpPr>
              <p:spPr bwMode="auto">
                <a:xfrm>
                  <a:off x="2900" y="2230"/>
                  <a:ext cx="128" cy="51"/>
                </a:xfrm>
                <a:custGeom>
                  <a:avLst/>
                  <a:gdLst>
                    <a:gd name="T0" fmla="*/ 0 w 128"/>
                    <a:gd name="T1" fmla="*/ 12 h 51"/>
                    <a:gd name="T2" fmla="*/ 29 w 128"/>
                    <a:gd name="T3" fmla="*/ 0 h 51"/>
                    <a:gd name="T4" fmla="*/ 97 w 128"/>
                    <a:gd name="T5" fmla="*/ 31 h 51"/>
                    <a:gd name="T6" fmla="*/ 128 w 128"/>
                    <a:gd name="T7" fmla="*/ 23 h 51"/>
                    <a:gd name="T8" fmla="*/ 111 w 128"/>
                    <a:gd name="T9" fmla="*/ 51 h 51"/>
                    <a:gd name="T10" fmla="*/ 31 w 128"/>
                    <a:gd name="T11" fmla="*/ 51 h 51"/>
                    <a:gd name="T12" fmla="*/ 64 w 128"/>
                    <a:gd name="T13" fmla="*/ 42 h 51"/>
                    <a:gd name="T14" fmla="*/ 0 w 128"/>
                    <a:gd name="T15" fmla="*/ 12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12"/>
                      </a:moveTo>
                      <a:lnTo>
                        <a:pt x="29" y="0"/>
                      </a:lnTo>
                      <a:lnTo>
                        <a:pt x="97" y="31"/>
                      </a:lnTo>
                      <a:lnTo>
                        <a:pt x="128" y="23"/>
                      </a:lnTo>
                      <a:lnTo>
                        <a:pt x="111" y="51"/>
                      </a:lnTo>
                      <a:lnTo>
                        <a:pt x="31" y="51"/>
                      </a:lnTo>
                      <a:lnTo>
                        <a:pt x="64" y="4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" name="Freeform 116"/>
                <p:cNvSpPr>
                  <a:spLocks/>
                </p:cNvSpPr>
                <p:nvPr/>
              </p:nvSpPr>
              <p:spPr bwMode="auto">
                <a:xfrm>
                  <a:off x="3028" y="2298"/>
                  <a:ext cx="127" cy="50"/>
                </a:xfrm>
                <a:custGeom>
                  <a:avLst/>
                  <a:gdLst>
                    <a:gd name="T0" fmla="*/ 127 w 127"/>
                    <a:gd name="T1" fmla="*/ 39 h 50"/>
                    <a:gd name="T2" fmla="*/ 99 w 127"/>
                    <a:gd name="T3" fmla="*/ 50 h 50"/>
                    <a:gd name="T4" fmla="*/ 33 w 127"/>
                    <a:gd name="T5" fmla="*/ 17 h 50"/>
                    <a:gd name="T6" fmla="*/ 0 w 127"/>
                    <a:gd name="T7" fmla="*/ 28 h 50"/>
                    <a:gd name="T8" fmla="*/ 16 w 127"/>
                    <a:gd name="T9" fmla="*/ 0 h 50"/>
                    <a:gd name="T10" fmla="*/ 99 w 127"/>
                    <a:gd name="T11" fmla="*/ 0 h 50"/>
                    <a:gd name="T12" fmla="*/ 63 w 127"/>
                    <a:gd name="T13" fmla="*/ 8 h 50"/>
                    <a:gd name="T14" fmla="*/ 127 w 127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127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6" y="0"/>
                      </a:lnTo>
                      <a:lnTo>
                        <a:pt x="99" y="0"/>
                      </a:lnTo>
                      <a:lnTo>
                        <a:pt x="63" y="8"/>
                      </a:lnTo>
                      <a:lnTo>
                        <a:pt x="127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9" name="Freeform 117"/>
                <p:cNvSpPr>
                  <a:spLocks/>
                </p:cNvSpPr>
                <p:nvPr/>
              </p:nvSpPr>
              <p:spPr bwMode="auto">
                <a:xfrm>
                  <a:off x="3028" y="2298"/>
                  <a:ext cx="127" cy="50"/>
                </a:xfrm>
                <a:custGeom>
                  <a:avLst/>
                  <a:gdLst>
                    <a:gd name="T0" fmla="*/ 127 w 127"/>
                    <a:gd name="T1" fmla="*/ 39 h 50"/>
                    <a:gd name="T2" fmla="*/ 99 w 127"/>
                    <a:gd name="T3" fmla="*/ 50 h 50"/>
                    <a:gd name="T4" fmla="*/ 33 w 127"/>
                    <a:gd name="T5" fmla="*/ 17 h 50"/>
                    <a:gd name="T6" fmla="*/ 0 w 127"/>
                    <a:gd name="T7" fmla="*/ 28 h 50"/>
                    <a:gd name="T8" fmla="*/ 16 w 127"/>
                    <a:gd name="T9" fmla="*/ 0 h 50"/>
                    <a:gd name="T10" fmla="*/ 99 w 127"/>
                    <a:gd name="T11" fmla="*/ 0 h 50"/>
                    <a:gd name="T12" fmla="*/ 63 w 127"/>
                    <a:gd name="T13" fmla="*/ 8 h 50"/>
                    <a:gd name="T14" fmla="*/ 127 w 127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127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6" y="0"/>
                      </a:lnTo>
                      <a:lnTo>
                        <a:pt x="99" y="0"/>
                      </a:lnTo>
                      <a:lnTo>
                        <a:pt x="63" y="8"/>
                      </a:lnTo>
                      <a:lnTo>
                        <a:pt x="127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408" name="Line 118"/>
            <p:cNvSpPr>
              <a:spLocks noChangeShapeType="1"/>
            </p:cNvSpPr>
            <p:nvPr/>
          </p:nvSpPr>
          <p:spPr bwMode="auto">
            <a:xfrm>
              <a:off x="2832" y="2287"/>
              <a:ext cx="1" cy="112"/>
            </a:xfrm>
            <a:prstGeom prst="line">
              <a:avLst/>
            </a:prstGeom>
            <a:noFill/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9" name="Line 119"/>
            <p:cNvSpPr>
              <a:spLocks noChangeShapeType="1"/>
            </p:cNvSpPr>
            <p:nvPr/>
          </p:nvSpPr>
          <p:spPr bwMode="auto">
            <a:xfrm>
              <a:off x="3219" y="2287"/>
              <a:ext cx="1" cy="112"/>
            </a:xfrm>
            <a:prstGeom prst="line">
              <a:avLst/>
            </a:prstGeom>
            <a:noFill/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4" name="Line 120"/>
          <p:cNvSpPr>
            <a:spLocks noChangeShapeType="1"/>
          </p:cNvSpPr>
          <p:nvPr/>
        </p:nvSpPr>
        <p:spPr bwMode="auto">
          <a:xfrm flipH="1">
            <a:off x="776288" y="3068638"/>
            <a:ext cx="101600" cy="3476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Line 121"/>
          <p:cNvSpPr>
            <a:spLocks noChangeShapeType="1"/>
          </p:cNvSpPr>
          <p:nvPr/>
        </p:nvSpPr>
        <p:spPr bwMode="auto">
          <a:xfrm flipH="1" flipV="1">
            <a:off x="827088" y="3475038"/>
            <a:ext cx="558800" cy="173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276" name="Group 122"/>
          <p:cNvGrpSpPr>
            <a:grpSpLocks/>
          </p:cNvGrpSpPr>
          <p:nvPr/>
        </p:nvGrpSpPr>
        <p:grpSpPr bwMode="auto">
          <a:xfrm>
            <a:off x="1385888" y="3590925"/>
            <a:ext cx="263525" cy="141288"/>
            <a:chOff x="2832" y="2209"/>
            <a:chExt cx="388" cy="239"/>
          </a:xfrm>
        </p:grpSpPr>
        <p:sp>
          <p:nvSpPr>
            <p:cNvPr id="11378" name="Oval 123"/>
            <p:cNvSpPr>
              <a:spLocks noChangeArrowheads="1"/>
            </p:cNvSpPr>
            <p:nvPr/>
          </p:nvSpPr>
          <p:spPr bwMode="auto">
            <a:xfrm>
              <a:off x="2833" y="2321"/>
              <a:ext cx="387" cy="127"/>
            </a:xfrm>
            <a:prstGeom prst="ellipse">
              <a:avLst/>
            </a:prstGeom>
            <a:solidFill>
              <a:srgbClr val="0078AA"/>
            </a:solidFill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9" name="Rectangle 124"/>
            <p:cNvSpPr>
              <a:spLocks noChangeArrowheads="1"/>
            </p:cNvSpPr>
            <p:nvPr/>
          </p:nvSpPr>
          <p:spPr bwMode="auto">
            <a:xfrm>
              <a:off x="2832" y="2289"/>
              <a:ext cx="387" cy="112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0" name="Rectangle 125"/>
            <p:cNvSpPr>
              <a:spLocks noChangeArrowheads="1"/>
            </p:cNvSpPr>
            <p:nvPr/>
          </p:nvSpPr>
          <p:spPr bwMode="auto">
            <a:xfrm>
              <a:off x="2832" y="2289"/>
              <a:ext cx="387" cy="112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1" name="Oval 126"/>
            <p:cNvSpPr>
              <a:spLocks noChangeArrowheads="1"/>
            </p:cNvSpPr>
            <p:nvPr/>
          </p:nvSpPr>
          <p:spPr bwMode="auto">
            <a:xfrm>
              <a:off x="2833" y="2209"/>
              <a:ext cx="387" cy="158"/>
            </a:xfrm>
            <a:prstGeom prst="ellipse">
              <a:avLst/>
            </a:prstGeom>
            <a:solidFill>
              <a:srgbClr val="00B4FF"/>
            </a:solidFill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82" name="Group 127"/>
            <p:cNvGrpSpPr>
              <a:grpSpLocks/>
            </p:cNvGrpSpPr>
            <p:nvPr/>
          </p:nvGrpSpPr>
          <p:grpSpPr bwMode="auto">
            <a:xfrm>
              <a:off x="2891" y="2228"/>
              <a:ext cx="269" cy="120"/>
              <a:chOff x="2891" y="2228"/>
              <a:chExt cx="269" cy="120"/>
            </a:xfrm>
          </p:grpSpPr>
          <p:grpSp>
            <p:nvGrpSpPr>
              <p:cNvPr id="11385" name="Group 128"/>
              <p:cNvGrpSpPr>
                <a:grpSpLocks/>
              </p:cNvGrpSpPr>
              <p:nvPr/>
            </p:nvGrpSpPr>
            <p:grpSpPr bwMode="auto">
              <a:xfrm>
                <a:off x="2891" y="2228"/>
                <a:ext cx="266" cy="117"/>
                <a:chOff x="2891" y="2228"/>
                <a:chExt cx="266" cy="117"/>
              </a:xfrm>
            </p:grpSpPr>
            <p:sp>
              <p:nvSpPr>
                <p:cNvPr id="11395" name="Freeform 129"/>
                <p:cNvSpPr>
                  <a:spLocks/>
                </p:cNvSpPr>
                <p:nvPr/>
              </p:nvSpPr>
              <p:spPr bwMode="auto">
                <a:xfrm>
                  <a:off x="3030" y="2230"/>
                  <a:ext cx="127" cy="51"/>
                </a:xfrm>
                <a:custGeom>
                  <a:avLst/>
                  <a:gdLst>
                    <a:gd name="T0" fmla="*/ 0 w 127"/>
                    <a:gd name="T1" fmla="*/ 40 h 51"/>
                    <a:gd name="T2" fmla="*/ 28 w 127"/>
                    <a:gd name="T3" fmla="*/ 51 h 51"/>
                    <a:gd name="T4" fmla="*/ 97 w 127"/>
                    <a:gd name="T5" fmla="*/ 17 h 51"/>
                    <a:gd name="T6" fmla="*/ 127 w 127"/>
                    <a:gd name="T7" fmla="*/ 28 h 51"/>
                    <a:gd name="T8" fmla="*/ 111 w 127"/>
                    <a:gd name="T9" fmla="*/ 0 h 51"/>
                    <a:gd name="T10" fmla="*/ 31 w 127"/>
                    <a:gd name="T11" fmla="*/ 0 h 51"/>
                    <a:gd name="T12" fmla="*/ 64 w 127"/>
                    <a:gd name="T13" fmla="*/ 9 h 51"/>
                    <a:gd name="T14" fmla="*/ 0 w 127"/>
                    <a:gd name="T15" fmla="*/ 40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1"/>
                    <a:gd name="T26" fmla="*/ 127 w 127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1">
                      <a:moveTo>
                        <a:pt x="0" y="40"/>
                      </a:moveTo>
                      <a:lnTo>
                        <a:pt x="28" y="51"/>
                      </a:lnTo>
                      <a:lnTo>
                        <a:pt x="97" y="17"/>
                      </a:lnTo>
                      <a:lnTo>
                        <a:pt x="127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96" name="Freeform 130"/>
                <p:cNvSpPr>
                  <a:spLocks/>
                </p:cNvSpPr>
                <p:nvPr/>
              </p:nvSpPr>
              <p:spPr bwMode="auto">
                <a:xfrm>
                  <a:off x="3030" y="2230"/>
                  <a:ext cx="127" cy="51"/>
                </a:xfrm>
                <a:custGeom>
                  <a:avLst/>
                  <a:gdLst>
                    <a:gd name="T0" fmla="*/ 0 w 127"/>
                    <a:gd name="T1" fmla="*/ 40 h 51"/>
                    <a:gd name="T2" fmla="*/ 28 w 127"/>
                    <a:gd name="T3" fmla="*/ 51 h 51"/>
                    <a:gd name="T4" fmla="*/ 97 w 127"/>
                    <a:gd name="T5" fmla="*/ 17 h 51"/>
                    <a:gd name="T6" fmla="*/ 127 w 127"/>
                    <a:gd name="T7" fmla="*/ 28 h 51"/>
                    <a:gd name="T8" fmla="*/ 111 w 127"/>
                    <a:gd name="T9" fmla="*/ 0 h 51"/>
                    <a:gd name="T10" fmla="*/ 31 w 127"/>
                    <a:gd name="T11" fmla="*/ 0 h 51"/>
                    <a:gd name="T12" fmla="*/ 64 w 127"/>
                    <a:gd name="T13" fmla="*/ 9 h 51"/>
                    <a:gd name="T14" fmla="*/ 0 w 127"/>
                    <a:gd name="T15" fmla="*/ 40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1"/>
                    <a:gd name="T26" fmla="*/ 127 w 127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1">
                      <a:moveTo>
                        <a:pt x="0" y="40"/>
                      </a:moveTo>
                      <a:lnTo>
                        <a:pt x="28" y="51"/>
                      </a:lnTo>
                      <a:lnTo>
                        <a:pt x="97" y="17"/>
                      </a:lnTo>
                      <a:lnTo>
                        <a:pt x="127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97" name="Freeform 131"/>
                <p:cNvSpPr>
                  <a:spLocks/>
                </p:cNvSpPr>
                <p:nvPr/>
              </p:nvSpPr>
              <p:spPr bwMode="auto">
                <a:xfrm>
                  <a:off x="2891" y="2289"/>
                  <a:ext cx="127" cy="54"/>
                </a:xfrm>
                <a:custGeom>
                  <a:avLst/>
                  <a:gdLst>
                    <a:gd name="T0" fmla="*/ 127 w 127"/>
                    <a:gd name="T1" fmla="*/ 12 h 54"/>
                    <a:gd name="T2" fmla="*/ 99 w 127"/>
                    <a:gd name="T3" fmla="*/ 0 h 54"/>
                    <a:gd name="T4" fmla="*/ 33 w 127"/>
                    <a:gd name="T5" fmla="*/ 34 h 54"/>
                    <a:gd name="T6" fmla="*/ 0 w 127"/>
                    <a:gd name="T7" fmla="*/ 23 h 54"/>
                    <a:gd name="T8" fmla="*/ 16 w 127"/>
                    <a:gd name="T9" fmla="*/ 54 h 54"/>
                    <a:gd name="T10" fmla="*/ 99 w 127"/>
                    <a:gd name="T11" fmla="*/ 54 h 54"/>
                    <a:gd name="T12" fmla="*/ 64 w 127"/>
                    <a:gd name="T13" fmla="*/ 42 h 54"/>
                    <a:gd name="T14" fmla="*/ 127 w 127"/>
                    <a:gd name="T15" fmla="*/ 12 h 5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4"/>
                    <a:gd name="T26" fmla="*/ 127 w 127"/>
                    <a:gd name="T27" fmla="*/ 54 h 5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4">
                      <a:moveTo>
                        <a:pt x="127" y="12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6" y="54"/>
                      </a:lnTo>
                      <a:lnTo>
                        <a:pt x="99" y="54"/>
                      </a:lnTo>
                      <a:lnTo>
                        <a:pt x="64" y="42"/>
                      </a:lnTo>
                      <a:lnTo>
                        <a:pt x="127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98" name="Freeform 132"/>
                <p:cNvSpPr>
                  <a:spLocks/>
                </p:cNvSpPr>
                <p:nvPr/>
              </p:nvSpPr>
              <p:spPr bwMode="auto">
                <a:xfrm>
                  <a:off x="2891" y="2289"/>
                  <a:ext cx="127" cy="54"/>
                </a:xfrm>
                <a:custGeom>
                  <a:avLst/>
                  <a:gdLst>
                    <a:gd name="T0" fmla="*/ 127 w 127"/>
                    <a:gd name="T1" fmla="*/ 12 h 54"/>
                    <a:gd name="T2" fmla="*/ 99 w 127"/>
                    <a:gd name="T3" fmla="*/ 0 h 54"/>
                    <a:gd name="T4" fmla="*/ 33 w 127"/>
                    <a:gd name="T5" fmla="*/ 34 h 54"/>
                    <a:gd name="T6" fmla="*/ 0 w 127"/>
                    <a:gd name="T7" fmla="*/ 23 h 54"/>
                    <a:gd name="T8" fmla="*/ 16 w 127"/>
                    <a:gd name="T9" fmla="*/ 54 h 54"/>
                    <a:gd name="T10" fmla="*/ 99 w 127"/>
                    <a:gd name="T11" fmla="*/ 54 h 54"/>
                    <a:gd name="T12" fmla="*/ 64 w 127"/>
                    <a:gd name="T13" fmla="*/ 42 h 54"/>
                    <a:gd name="T14" fmla="*/ 127 w 127"/>
                    <a:gd name="T15" fmla="*/ 12 h 5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4"/>
                    <a:gd name="T26" fmla="*/ 127 w 127"/>
                    <a:gd name="T27" fmla="*/ 54 h 5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4">
                      <a:moveTo>
                        <a:pt x="127" y="12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6" y="54"/>
                      </a:lnTo>
                      <a:lnTo>
                        <a:pt x="99" y="54"/>
                      </a:lnTo>
                      <a:lnTo>
                        <a:pt x="64" y="42"/>
                      </a:lnTo>
                      <a:lnTo>
                        <a:pt x="127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99" name="Freeform 133"/>
                <p:cNvSpPr>
                  <a:spLocks/>
                </p:cNvSpPr>
                <p:nvPr/>
              </p:nvSpPr>
              <p:spPr bwMode="auto">
                <a:xfrm>
                  <a:off x="2898" y="2228"/>
                  <a:ext cx="127" cy="50"/>
                </a:xfrm>
                <a:custGeom>
                  <a:avLst/>
                  <a:gdLst>
                    <a:gd name="T0" fmla="*/ 0 w 127"/>
                    <a:gd name="T1" fmla="*/ 11 h 50"/>
                    <a:gd name="T2" fmla="*/ 28 w 127"/>
                    <a:gd name="T3" fmla="*/ 0 h 50"/>
                    <a:gd name="T4" fmla="*/ 97 w 127"/>
                    <a:gd name="T5" fmla="*/ 30 h 50"/>
                    <a:gd name="T6" fmla="*/ 127 w 127"/>
                    <a:gd name="T7" fmla="*/ 22 h 50"/>
                    <a:gd name="T8" fmla="*/ 111 w 127"/>
                    <a:gd name="T9" fmla="*/ 50 h 50"/>
                    <a:gd name="T10" fmla="*/ 31 w 127"/>
                    <a:gd name="T11" fmla="*/ 50 h 50"/>
                    <a:gd name="T12" fmla="*/ 64 w 127"/>
                    <a:gd name="T13" fmla="*/ 42 h 50"/>
                    <a:gd name="T14" fmla="*/ 0 w 127"/>
                    <a:gd name="T15" fmla="*/ 11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0" y="11"/>
                      </a:moveTo>
                      <a:lnTo>
                        <a:pt x="28" y="0"/>
                      </a:lnTo>
                      <a:lnTo>
                        <a:pt x="97" y="30"/>
                      </a:lnTo>
                      <a:lnTo>
                        <a:pt x="127" y="22"/>
                      </a:lnTo>
                      <a:lnTo>
                        <a:pt x="111" y="50"/>
                      </a:lnTo>
                      <a:lnTo>
                        <a:pt x="31" y="50"/>
                      </a:lnTo>
                      <a:lnTo>
                        <a:pt x="64" y="42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00" name="Freeform 134"/>
                <p:cNvSpPr>
                  <a:spLocks/>
                </p:cNvSpPr>
                <p:nvPr/>
              </p:nvSpPr>
              <p:spPr bwMode="auto">
                <a:xfrm>
                  <a:off x="2898" y="2228"/>
                  <a:ext cx="127" cy="50"/>
                </a:xfrm>
                <a:custGeom>
                  <a:avLst/>
                  <a:gdLst>
                    <a:gd name="T0" fmla="*/ 0 w 127"/>
                    <a:gd name="T1" fmla="*/ 11 h 50"/>
                    <a:gd name="T2" fmla="*/ 28 w 127"/>
                    <a:gd name="T3" fmla="*/ 0 h 50"/>
                    <a:gd name="T4" fmla="*/ 97 w 127"/>
                    <a:gd name="T5" fmla="*/ 30 h 50"/>
                    <a:gd name="T6" fmla="*/ 127 w 127"/>
                    <a:gd name="T7" fmla="*/ 22 h 50"/>
                    <a:gd name="T8" fmla="*/ 111 w 127"/>
                    <a:gd name="T9" fmla="*/ 50 h 50"/>
                    <a:gd name="T10" fmla="*/ 31 w 127"/>
                    <a:gd name="T11" fmla="*/ 50 h 50"/>
                    <a:gd name="T12" fmla="*/ 64 w 127"/>
                    <a:gd name="T13" fmla="*/ 42 h 50"/>
                    <a:gd name="T14" fmla="*/ 0 w 127"/>
                    <a:gd name="T15" fmla="*/ 11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0" y="11"/>
                      </a:moveTo>
                      <a:lnTo>
                        <a:pt x="28" y="0"/>
                      </a:lnTo>
                      <a:lnTo>
                        <a:pt x="97" y="30"/>
                      </a:lnTo>
                      <a:lnTo>
                        <a:pt x="127" y="22"/>
                      </a:lnTo>
                      <a:lnTo>
                        <a:pt x="111" y="50"/>
                      </a:lnTo>
                      <a:lnTo>
                        <a:pt x="31" y="50"/>
                      </a:lnTo>
                      <a:lnTo>
                        <a:pt x="64" y="42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01" name="Freeform 135"/>
                <p:cNvSpPr>
                  <a:spLocks/>
                </p:cNvSpPr>
                <p:nvPr/>
              </p:nvSpPr>
              <p:spPr bwMode="auto">
                <a:xfrm>
                  <a:off x="3025" y="2295"/>
                  <a:ext cx="128" cy="50"/>
                </a:xfrm>
                <a:custGeom>
                  <a:avLst/>
                  <a:gdLst>
                    <a:gd name="T0" fmla="*/ 128 w 128"/>
                    <a:gd name="T1" fmla="*/ 39 h 50"/>
                    <a:gd name="T2" fmla="*/ 99 w 128"/>
                    <a:gd name="T3" fmla="*/ 50 h 50"/>
                    <a:gd name="T4" fmla="*/ 33 w 128"/>
                    <a:gd name="T5" fmla="*/ 17 h 50"/>
                    <a:gd name="T6" fmla="*/ 0 w 128"/>
                    <a:gd name="T7" fmla="*/ 28 h 50"/>
                    <a:gd name="T8" fmla="*/ 17 w 128"/>
                    <a:gd name="T9" fmla="*/ 0 h 50"/>
                    <a:gd name="T10" fmla="*/ 99 w 128"/>
                    <a:gd name="T11" fmla="*/ 0 h 50"/>
                    <a:gd name="T12" fmla="*/ 64 w 128"/>
                    <a:gd name="T13" fmla="*/ 8 h 50"/>
                    <a:gd name="T14" fmla="*/ 128 w 128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0"/>
                    <a:gd name="T26" fmla="*/ 128 w 128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0">
                      <a:moveTo>
                        <a:pt x="128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7" y="0"/>
                      </a:lnTo>
                      <a:lnTo>
                        <a:pt x="99" y="0"/>
                      </a:lnTo>
                      <a:lnTo>
                        <a:pt x="64" y="8"/>
                      </a:lnTo>
                      <a:lnTo>
                        <a:pt x="128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02" name="Freeform 136"/>
                <p:cNvSpPr>
                  <a:spLocks/>
                </p:cNvSpPr>
                <p:nvPr/>
              </p:nvSpPr>
              <p:spPr bwMode="auto">
                <a:xfrm>
                  <a:off x="3025" y="2295"/>
                  <a:ext cx="128" cy="50"/>
                </a:xfrm>
                <a:custGeom>
                  <a:avLst/>
                  <a:gdLst>
                    <a:gd name="T0" fmla="*/ 128 w 128"/>
                    <a:gd name="T1" fmla="*/ 39 h 50"/>
                    <a:gd name="T2" fmla="*/ 99 w 128"/>
                    <a:gd name="T3" fmla="*/ 50 h 50"/>
                    <a:gd name="T4" fmla="*/ 33 w 128"/>
                    <a:gd name="T5" fmla="*/ 17 h 50"/>
                    <a:gd name="T6" fmla="*/ 0 w 128"/>
                    <a:gd name="T7" fmla="*/ 28 h 50"/>
                    <a:gd name="T8" fmla="*/ 17 w 128"/>
                    <a:gd name="T9" fmla="*/ 0 h 50"/>
                    <a:gd name="T10" fmla="*/ 99 w 128"/>
                    <a:gd name="T11" fmla="*/ 0 h 50"/>
                    <a:gd name="T12" fmla="*/ 64 w 128"/>
                    <a:gd name="T13" fmla="*/ 8 h 50"/>
                    <a:gd name="T14" fmla="*/ 128 w 128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0"/>
                    <a:gd name="T26" fmla="*/ 128 w 128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0">
                      <a:moveTo>
                        <a:pt x="128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7" y="0"/>
                      </a:lnTo>
                      <a:lnTo>
                        <a:pt x="99" y="0"/>
                      </a:lnTo>
                      <a:lnTo>
                        <a:pt x="64" y="8"/>
                      </a:lnTo>
                      <a:lnTo>
                        <a:pt x="128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86" name="Group 137"/>
              <p:cNvGrpSpPr>
                <a:grpSpLocks/>
              </p:cNvGrpSpPr>
              <p:nvPr/>
            </p:nvGrpSpPr>
            <p:grpSpPr bwMode="auto">
              <a:xfrm>
                <a:off x="2893" y="2230"/>
                <a:ext cx="267" cy="118"/>
                <a:chOff x="2893" y="2230"/>
                <a:chExt cx="267" cy="118"/>
              </a:xfrm>
            </p:grpSpPr>
            <p:sp>
              <p:nvSpPr>
                <p:cNvPr id="11387" name="Freeform 138"/>
                <p:cNvSpPr>
                  <a:spLocks/>
                </p:cNvSpPr>
                <p:nvPr/>
              </p:nvSpPr>
              <p:spPr bwMode="auto">
                <a:xfrm>
                  <a:off x="3032" y="2233"/>
                  <a:ext cx="128" cy="51"/>
                </a:xfrm>
                <a:custGeom>
                  <a:avLst/>
                  <a:gdLst>
                    <a:gd name="T0" fmla="*/ 0 w 128"/>
                    <a:gd name="T1" fmla="*/ 39 h 51"/>
                    <a:gd name="T2" fmla="*/ 29 w 128"/>
                    <a:gd name="T3" fmla="*/ 51 h 51"/>
                    <a:gd name="T4" fmla="*/ 97 w 128"/>
                    <a:gd name="T5" fmla="*/ 17 h 51"/>
                    <a:gd name="T6" fmla="*/ 128 w 128"/>
                    <a:gd name="T7" fmla="*/ 28 h 51"/>
                    <a:gd name="T8" fmla="*/ 111 w 128"/>
                    <a:gd name="T9" fmla="*/ 0 h 51"/>
                    <a:gd name="T10" fmla="*/ 31 w 128"/>
                    <a:gd name="T11" fmla="*/ 0 h 51"/>
                    <a:gd name="T12" fmla="*/ 64 w 128"/>
                    <a:gd name="T13" fmla="*/ 9 h 51"/>
                    <a:gd name="T14" fmla="*/ 0 w 128"/>
                    <a:gd name="T15" fmla="*/ 39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39"/>
                      </a:moveTo>
                      <a:lnTo>
                        <a:pt x="29" y="51"/>
                      </a:lnTo>
                      <a:lnTo>
                        <a:pt x="97" y="17"/>
                      </a:lnTo>
                      <a:lnTo>
                        <a:pt x="128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88" name="Freeform 139"/>
                <p:cNvSpPr>
                  <a:spLocks/>
                </p:cNvSpPr>
                <p:nvPr/>
              </p:nvSpPr>
              <p:spPr bwMode="auto">
                <a:xfrm>
                  <a:off x="3032" y="2233"/>
                  <a:ext cx="128" cy="51"/>
                </a:xfrm>
                <a:custGeom>
                  <a:avLst/>
                  <a:gdLst>
                    <a:gd name="T0" fmla="*/ 0 w 128"/>
                    <a:gd name="T1" fmla="*/ 39 h 51"/>
                    <a:gd name="T2" fmla="*/ 29 w 128"/>
                    <a:gd name="T3" fmla="*/ 51 h 51"/>
                    <a:gd name="T4" fmla="*/ 97 w 128"/>
                    <a:gd name="T5" fmla="*/ 17 h 51"/>
                    <a:gd name="T6" fmla="*/ 128 w 128"/>
                    <a:gd name="T7" fmla="*/ 28 h 51"/>
                    <a:gd name="T8" fmla="*/ 111 w 128"/>
                    <a:gd name="T9" fmla="*/ 0 h 51"/>
                    <a:gd name="T10" fmla="*/ 31 w 128"/>
                    <a:gd name="T11" fmla="*/ 0 h 51"/>
                    <a:gd name="T12" fmla="*/ 64 w 128"/>
                    <a:gd name="T13" fmla="*/ 9 h 51"/>
                    <a:gd name="T14" fmla="*/ 0 w 128"/>
                    <a:gd name="T15" fmla="*/ 39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39"/>
                      </a:moveTo>
                      <a:lnTo>
                        <a:pt x="29" y="51"/>
                      </a:lnTo>
                      <a:lnTo>
                        <a:pt x="97" y="17"/>
                      </a:lnTo>
                      <a:lnTo>
                        <a:pt x="128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89" name="Freeform 140"/>
                <p:cNvSpPr>
                  <a:spLocks/>
                </p:cNvSpPr>
                <p:nvPr/>
              </p:nvSpPr>
              <p:spPr bwMode="auto">
                <a:xfrm>
                  <a:off x="2893" y="2292"/>
                  <a:ext cx="128" cy="53"/>
                </a:xfrm>
                <a:custGeom>
                  <a:avLst/>
                  <a:gdLst>
                    <a:gd name="T0" fmla="*/ 128 w 128"/>
                    <a:gd name="T1" fmla="*/ 11 h 53"/>
                    <a:gd name="T2" fmla="*/ 99 w 128"/>
                    <a:gd name="T3" fmla="*/ 0 h 53"/>
                    <a:gd name="T4" fmla="*/ 33 w 128"/>
                    <a:gd name="T5" fmla="*/ 34 h 53"/>
                    <a:gd name="T6" fmla="*/ 0 w 128"/>
                    <a:gd name="T7" fmla="*/ 23 h 53"/>
                    <a:gd name="T8" fmla="*/ 17 w 128"/>
                    <a:gd name="T9" fmla="*/ 53 h 53"/>
                    <a:gd name="T10" fmla="*/ 99 w 128"/>
                    <a:gd name="T11" fmla="*/ 53 h 53"/>
                    <a:gd name="T12" fmla="*/ 64 w 128"/>
                    <a:gd name="T13" fmla="*/ 42 h 53"/>
                    <a:gd name="T14" fmla="*/ 128 w 128"/>
                    <a:gd name="T15" fmla="*/ 11 h 5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3"/>
                    <a:gd name="T26" fmla="*/ 128 w 128"/>
                    <a:gd name="T27" fmla="*/ 53 h 5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3">
                      <a:moveTo>
                        <a:pt x="128" y="11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7" y="53"/>
                      </a:lnTo>
                      <a:lnTo>
                        <a:pt x="99" y="53"/>
                      </a:lnTo>
                      <a:lnTo>
                        <a:pt x="64" y="42"/>
                      </a:lnTo>
                      <a:lnTo>
                        <a:pt x="128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90" name="Freeform 141"/>
                <p:cNvSpPr>
                  <a:spLocks/>
                </p:cNvSpPr>
                <p:nvPr/>
              </p:nvSpPr>
              <p:spPr bwMode="auto">
                <a:xfrm>
                  <a:off x="2893" y="2292"/>
                  <a:ext cx="128" cy="53"/>
                </a:xfrm>
                <a:custGeom>
                  <a:avLst/>
                  <a:gdLst>
                    <a:gd name="T0" fmla="*/ 128 w 128"/>
                    <a:gd name="T1" fmla="*/ 11 h 53"/>
                    <a:gd name="T2" fmla="*/ 99 w 128"/>
                    <a:gd name="T3" fmla="*/ 0 h 53"/>
                    <a:gd name="T4" fmla="*/ 33 w 128"/>
                    <a:gd name="T5" fmla="*/ 34 h 53"/>
                    <a:gd name="T6" fmla="*/ 0 w 128"/>
                    <a:gd name="T7" fmla="*/ 23 h 53"/>
                    <a:gd name="T8" fmla="*/ 17 w 128"/>
                    <a:gd name="T9" fmla="*/ 53 h 53"/>
                    <a:gd name="T10" fmla="*/ 99 w 128"/>
                    <a:gd name="T11" fmla="*/ 53 h 53"/>
                    <a:gd name="T12" fmla="*/ 64 w 128"/>
                    <a:gd name="T13" fmla="*/ 42 h 53"/>
                    <a:gd name="T14" fmla="*/ 128 w 128"/>
                    <a:gd name="T15" fmla="*/ 11 h 5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3"/>
                    <a:gd name="T26" fmla="*/ 128 w 128"/>
                    <a:gd name="T27" fmla="*/ 53 h 5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3">
                      <a:moveTo>
                        <a:pt x="128" y="11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7" y="53"/>
                      </a:lnTo>
                      <a:lnTo>
                        <a:pt x="99" y="53"/>
                      </a:lnTo>
                      <a:lnTo>
                        <a:pt x="64" y="42"/>
                      </a:lnTo>
                      <a:lnTo>
                        <a:pt x="128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91" name="Freeform 142"/>
                <p:cNvSpPr>
                  <a:spLocks/>
                </p:cNvSpPr>
                <p:nvPr/>
              </p:nvSpPr>
              <p:spPr bwMode="auto">
                <a:xfrm>
                  <a:off x="2900" y="2230"/>
                  <a:ext cx="128" cy="51"/>
                </a:xfrm>
                <a:custGeom>
                  <a:avLst/>
                  <a:gdLst>
                    <a:gd name="T0" fmla="*/ 0 w 128"/>
                    <a:gd name="T1" fmla="*/ 12 h 51"/>
                    <a:gd name="T2" fmla="*/ 29 w 128"/>
                    <a:gd name="T3" fmla="*/ 0 h 51"/>
                    <a:gd name="T4" fmla="*/ 97 w 128"/>
                    <a:gd name="T5" fmla="*/ 31 h 51"/>
                    <a:gd name="T6" fmla="*/ 128 w 128"/>
                    <a:gd name="T7" fmla="*/ 23 h 51"/>
                    <a:gd name="T8" fmla="*/ 111 w 128"/>
                    <a:gd name="T9" fmla="*/ 51 h 51"/>
                    <a:gd name="T10" fmla="*/ 31 w 128"/>
                    <a:gd name="T11" fmla="*/ 51 h 51"/>
                    <a:gd name="T12" fmla="*/ 64 w 128"/>
                    <a:gd name="T13" fmla="*/ 42 h 51"/>
                    <a:gd name="T14" fmla="*/ 0 w 128"/>
                    <a:gd name="T15" fmla="*/ 12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12"/>
                      </a:moveTo>
                      <a:lnTo>
                        <a:pt x="29" y="0"/>
                      </a:lnTo>
                      <a:lnTo>
                        <a:pt x="97" y="31"/>
                      </a:lnTo>
                      <a:lnTo>
                        <a:pt x="128" y="23"/>
                      </a:lnTo>
                      <a:lnTo>
                        <a:pt x="111" y="51"/>
                      </a:lnTo>
                      <a:lnTo>
                        <a:pt x="31" y="51"/>
                      </a:lnTo>
                      <a:lnTo>
                        <a:pt x="64" y="4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92" name="Freeform 143"/>
                <p:cNvSpPr>
                  <a:spLocks/>
                </p:cNvSpPr>
                <p:nvPr/>
              </p:nvSpPr>
              <p:spPr bwMode="auto">
                <a:xfrm>
                  <a:off x="2900" y="2230"/>
                  <a:ext cx="128" cy="51"/>
                </a:xfrm>
                <a:custGeom>
                  <a:avLst/>
                  <a:gdLst>
                    <a:gd name="T0" fmla="*/ 0 w 128"/>
                    <a:gd name="T1" fmla="*/ 12 h 51"/>
                    <a:gd name="T2" fmla="*/ 29 w 128"/>
                    <a:gd name="T3" fmla="*/ 0 h 51"/>
                    <a:gd name="T4" fmla="*/ 97 w 128"/>
                    <a:gd name="T5" fmla="*/ 31 h 51"/>
                    <a:gd name="T6" fmla="*/ 128 w 128"/>
                    <a:gd name="T7" fmla="*/ 23 h 51"/>
                    <a:gd name="T8" fmla="*/ 111 w 128"/>
                    <a:gd name="T9" fmla="*/ 51 h 51"/>
                    <a:gd name="T10" fmla="*/ 31 w 128"/>
                    <a:gd name="T11" fmla="*/ 51 h 51"/>
                    <a:gd name="T12" fmla="*/ 64 w 128"/>
                    <a:gd name="T13" fmla="*/ 42 h 51"/>
                    <a:gd name="T14" fmla="*/ 0 w 128"/>
                    <a:gd name="T15" fmla="*/ 12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12"/>
                      </a:moveTo>
                      <a:lnTo>
                        <a:pt x="29" y="0"/>
                      </a:lnTo>
                      <a:lnTo>
                        <a:pt x="97" y="31"/>
                      </a:lnTo>
                      <a:lnTo>
                        <a:pt x="128" y="23"/>
                      </a:lnTo>
                      <a:lnTo>
                        <a:pt x="111" y="51"/>
                      </a:lnTo>
                      <a:lnTo>
                        <a:pt x="31" y="51"/>
                      </a:lnTo>
                      <a:lnTo>
                        <a:pt x="64" y="4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93" name="Freeform 144"/>
                <p:cNvSpPr>
                  <a:spLocks/>
                </p:cNvSpPr>
                <p:nvPr/>
              </p:nvSpPr>
              <p:spPr bwMode="auto">
                <a:xfrm>
                  <a:off x="3028" y="2298"/>
                  <a:ext cx="127" cy="50"/>
                </a:xfrm>
                <a:custGeom>
                  <a:avLst/>
                  <a:gdLst>
                    <a:gd name="T0" fmla="*/ 127 w 127"/>
                    <a:gd name="T1" fmla="*/ 39 h 50"/>
                    <a:gd name="T2" fmla="*/ 99 w 127"/>
                    <a:gd name="T3" fmla="*/ 50 h 50"/>
                    <a:gd name="T4" fmla="*/ 33 w 127"/>
                    <a:gd name="T5" fmla="*/ 17 h 50"/>
                    <a:gd name="T6" fmla="*/ 0 w 127"/>
                    <a:gd name="T7" fmla="*/ 28 h 50"/>
                    <a:gd name="T8" fmla="*/ 16 w 127"/>
                    <a:gd name="T9" fmla="*/ 0 h 50"/>
                    <a:gd name="T10" fmla="*/ 99 w 127"/>
                    <a:gd name="T11" fmla="*/ 0 h 50"/>
                    <a:gd name="T12" fmla="*/ 63 w 127"/>
                    <a:gd name="T13" fmla="*/ 8 h 50"/>
                    <a:gd name="T14" fmla="*/ 127 w 127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127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6" y="0"/>
                      </a:lnTo>
                      <a:lnTo>
                        <a:pt x="99" y="0"/>
                      </a:lnTo>
                      <a:lnTo>
                        <a:pt x="63" y="8"/>
                      </a:lnTo>
                      <a:lnTo>
                        <a:pt x="127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94" name="Freeform 145"/>
                <p:cNvSpPr>
                  <a:spLocks/>
                </p:cNvSpPr>
                <p:nvPr/>
              </p:nvSpPr>
              <p:spPr bwMode="auto">
                <a:xfrm>
                  <a:off x="3028" y="2298"/>
                  <a:ext cx="127" cy="50"/>
                </a:xfrm>
                <a:custGeom>
                  <a:avLst/>
                  <a:gdLst>
                    <a:gd name="T0" fmla="*/ 127 w 127"/>
                    <a:gd name="T1" fmla="*/ 39 h 50"/>
                    <a:gd name="T2" fmla="*/ 99 w 127"/>
                    <a:gd name="T3" fmla="*/ 50 h 50"/>
                    <a:gd name="T4" fmla="*/ 33 w 127"/>
                    <a:gd name="T5" fmla="*/ 17 h 50"/>
                    <a:gd name="T6" fmla="*/ 0 w 127"/>
                    <a:gd name="T7" fmla="*/ 28 h 50"/>
                    <a:gd name="T8" fmla="*/ 16 w 127"/>
                    <a:gd name="T9" fmla="*/ 0 h 50"/>
                    <a:gd name="T10" fmla="*/ 99 w 127"/>
                    <a:gd name="T11" fmla="*/ 0 h 50"/>
                    <a:gd name="T12" fmla="*/ 63 w 127"/>
                    <a:gd name="T13" fmla="*/ 8 h 50"/>
                    <a:gd name="T14" fmla="*/ 127 w 127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127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6" y="0"/>
                      </a:lnTo>
                      <a:lnTo>
                        <a:pt x="99" y="0"/>
                      </a:lnTo>
                      <a:lnTo>
                        <a:pt x="63" y="8"/>
                      </a:lnTo>
                      <a:lnTo>
                        <a:pt x="127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383" name="Line 146"/>
            <p:cNvSpPr>
              <a:spLocks noChangeShapeType="1"/>
            </p:cNvSpPr>
            <p:nvPr/>
          </p:nvSpPr>
          <p:spPr bwMode="auto">
            <a:xfrm>
              <a:off x="2832" y="2287"/>
              <a:ext cx="1" cy="112"/>
            </a:xfrm>
            <a:prstGeom prst="line">
              <a:avLst/>
            </a:prstGeom>
            <a:noFill/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4" name="Line 147"/>
            <p:cNvSpPr>
              <a:spLocks noChangeShapeType="1"/>
            </p:cNvSpPr>
            <p:nvPr/>
          </p:nvSpPr>
          <p:spPr bwMode="auto">
            <a:xfrm>
              <a:off x="3219" y="2287"/>
              <a:ext cx="1" cy="112"/>
            </a:xfrm>
            <a:prstGeom prst="line">
              <a:avLst/>
            </a:prstGeom>
            <a:noFill/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7" name="Group 148"/>
          <p:cNvGrpSpPr>
            <a:grpSpLocks/>
          </p:cNvGrpSpPr>
          <p:nvPr/>
        </p:nvGrpSpPr>
        <p:grpSpPr bwMode="auto">
          <a:xfrm>
            <a:off x="1233488" y="3184525"/>
            <a:ext cx="261937" cy="141288"/>
            <a:chOff x="2832" y="2209"/>
            <a:chExt cx="388" cy="239"/>
          </a:xfrm>
        </p:grpSpPr>
        <p:sp>
          <p:nvSpPr>
            <p:cNvPr id="11353" name="Oval 149"/>
            <p:cNvSpPr>
              <a:spLocks noChangeArrowheads="1"/>
            </p:cNvSpPr>
            <p:nvPr/>
          </p:nvSpPr>
          <p:spPr bwMode="auto">
            <a:xfrm>
              <a:off x="2833" y="2321"/>
              <a:ext cx="387" cy="127"/>
            </a:xfrm>
            <a:prstGeom prst="ellipse">
              <a:avLst/>
            </a:prstGeom>
            <a:solidFill>
              <a:srgbClr val="0078AA"/>
            </a:solidFill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4" name="Rectangle 150"/>
            <p:cNvSpPr>
              <a:spLocks noChangeArrowheads="1"/>
            </p:cNvSpPr>
            <p:nvPr/>
          </p:nvSpPr>
          <p:spPr bwMode="auto">
            <a:xfrm>
              <a:off x="2832" y="2289"/>
              <a:ext cx="387" cy="112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5" name="Rectangle 151"/>
            <p:cNvSpPr>
              <a:spLocks noChangeArrowheads="1"/>
            </p:cNvSpPr>
            <p:nvPr/>
          </p:nvSpPr>
          <p:spPr bwMode="auto">
            <a:xfrm>
              <a:off x="2832" y="2289"/>
              <a:ext cx="387" cy="112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6" name="Oval 152"/>
            <p:cNvSpPr>
              <a:spLocks noChangeArrowheads="1"/>
            </p:cNvSpPr>
            <p:nvPr/>
          </p:nvSpPr>
          <p:spPr bwMode="auto">
            <a:xfrm>
              <a:off x="2833" y="2209"/>
              <a:ext cx="387" cy="158"/>
            </a:xfrm>
            <a:prstGeom prst="ellipse">
              <a:avLst/>
            </a:prstGeom>
            <a:solidFill>
              <a:srgbClr val="00B4FF"/>
            </a:solidFill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57" name="Group 153"/>
            <p:cNvGrpSpPr>
              <a:grpSpLocks/>
            </p:cNvGrpSpPr>
            <p:nvPr/>
          </p:nvGrpSpPr>
          <p:grpSpPr bwMode="auto">
            <a:xfrm>
              <a:off x="2891" y="2228"/>
              <a:ext cx="269" cy="120"/>
              <a:chOff x="2891" y="2228"/>
              <a:chExt cx="269" cy="120"/>
            </a:xfrm>
          </p:grpSpPr>
          <p:grpSp>
            <p:nvGrpSpPr>
              <p:cNvPr id="11360" name="Group 154"/>
              <p:cNvGrpSpPr>
                <a:grpSpLocks/>
              </p:cNvGrpSpPr>
              <p:nvPr/>
            </p:nvGrpSpPr>
            <p:grpSpPr bwMode="auto">
              <a:xfrm>
                <a:off x="2891" y="2228"/>
                <a:ext cx="266" cy="117"/>
                <a:chOff x="2891" y="2228"/>
                <a:chExt cx="266" cy="117"/>
              </a:xfrm>
            </p:grpSpPr>
            <p:sp>
              <p:nvSpPr>
                <p:cNvPr id="11370" name="Freeform 155"/>
                <p:cNvSpPr>
                  <a:spLocks/>
                </p:cNvSpPr>
                <p:nvPr/>
              </p:nvSpPr>
              <p:spPr bwMode="auto">
                <a:xfrm>
                  <a:off x="3030" y="2230"/>
                  <a:ext cx="127" cy="51"/>
                </a:xfrm>
                <a:custGeom>
                  <a:avLst/>
                  <a:gdLst>
                    <a:gd name="T0" fmla="*/ 0 w 127"/>
                    <a:gd name="T1" fmla="*/ 40 h 51"/>
                    <a:gd name="T2" fmla="*/ 28 w 127"/>
                    <a:gd name="T3" fmla="*/ 51 h 51"/>
                    <a:gd name="T4" fmla="*/ 97 w 127"/>
                    <a:gd name="T5" fmla="*/ 17 h 51"/>
                    <a:gd name="T6" fmla="*/ 127 w 127"/>
                    <a:gd name="T7" fmla="*/ 28 h 51"/>
                    <a:gd name="T8" fmla="*/ 111 w 127"/>
                    <a:gd name="T9" fmla="*/ 0 h 51"/>
                    <a:gd name="T10" fmla="*/ 31 w 127"/>
                    <a:gd name="T11" fmla="*/ 0 h 51"/>
                    <a:gd name="T12" fmla="*/ 64 w 127"/>
                    <a:gd name="T13" fmla="*/ 9 h 51"/>
                    <a:gd name="T14" fmla="*/ 0 w 127"/>
                    <a:gd name="T15" fmla="*/ 40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1"/>
                    <a:gd name="T26" fmla="*/ 127 w 127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1">
                      <a:moveTo>
                        <a:pt x="0" y="40"/>
                      </a:moveTo>
                      <a:lnTo>
                        <a:pt x="28" y="51"/>
                      </a:lnTo>
                      <a:lnTo>
                        <a:pt x="97" y="17"/>
                      </a:lnTo>
                      <a:lnTo>
                        <a:pt x="127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71" name="Freeform 156"/>
                <p:cNvSpPr>
                  <a:spLocks/>
                </p:cNvSpPr>
                <p:nvPr/>
              </p:nvSpPr>
              <p:spPr bwMode="auto">
                <a:xfrm>
                  <a:off x="3030" y="2230"/>
                  <a:ext cx="127" cy="51"/>
                </a:xfrm>
                <a:custGeom>
                  <a:avLst/>
                  <a:gdLst>
                    <a:gd name="T0" fmla="*/ 0 w 127"/>
                    <a:gd name="T1" fmla="*/ 40 h 51"/>
                    <a:gd name="T2" fmla="*/ 28 w 127"/>
                    <a:gd name="T3" fmla="*/ 51 h 51"/>
                    <a:gd name="T4" fmla="*/ 97 w 127"/>
                    <a:gd name="T5" fmla="*/ 17 h 51"/>
                    <a:gd name="T6" fmla="*/ 127 w 127"/>
                    <a:gd name="T7" fmla="*/ 28 h 51"/>
                    <a:gd name="T8" fmla="*/ 111 w 127"/>
                    <a:gd name="T9" fmla="*/ 0 h 51"/>
                    <a:gd name="T10" fmla="*/ 31 w 127"/>
                    <a:gd name="T11" fmla="*/ 0 h 51"/>
                    <a:gd name="T12" fmla="*/ 64 w 127"/>
                    <a:gd name="T13" fmla="*/ 9 h 51"/>
                    <a:gd name="T14" fmla="*/ 0 w 127"/>
                    <a:gd name="T15" fmla="*/ 40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1"/>
                    <a:gd name="T26" fmla="*/ 127 w 127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1">
                      <a:moveTo>
                        <a:pt x="0" y="40"/>
                      </a:moveTo>
                      <a:lnTo>
                        <a:pt x="28" y="51"/>
                      </a:lnTo>
                      <a:lnTo>
                        <a:pt x="97" y="17"/>
                      </a:lnTo>
                      <a:lnTo>
                        <a:pt x="127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72" name="Freeform 157"/>
                <p:cNvSpPr>
                  <a:spLocks/>
                </p:cNvSpPr>
                <p:nvPr/>
              </p:nvSpPr>
              <p:spPr bwMode="auto">
                <a:xfrm>
                  <a:off x="2891" y="2289"/>
                  <a:ext cx="127" cy="54"/>
                </a:xfrm>
                <a:custGeom>
                  <a:avLst/>
                  <a:gdLst>
                    <a:gd name="T0" fmla="*/ 127 w 127"/>
                    <a:gd name="T1" fmla="*/ 12 h 54"/>
                    <a:gd name="T2" fmla="*/ 99 w 127"/>
                    <a:gd name="T3" fmla="*/ 0 h 54"/>
                    <a:gd name="T4" fmla="*/ 33 w 127"/>
                    <a:gd name="T5" fmla="*/ 34 h 54"/>
                    <a:gd name="T6" fmla="*/ 0 w 127"/>
                    <a:gd name="T7" fmla="*/ 23 h 54"/>
                    <a:gd name="T8" fmla="*/ 16 w 127"/>
                    <a:gd name="T9" fmla="*/ 54 h 54"/>
                    <a:gd name="T10" fmla="*/ 99 w 127"/>
                    <a:gd name="T11" fmla="*/ 54 h 54"/>
                    <a:gd name="T12" fmla="*/ 64 w 127"/>
                    <a:gd name="T13" fmla="*/ 42 h 54"/>
                    <a:gd name="T14" fmla="*/ 127 w 127"/>
                    <a:gd name="T15" fmla="*/ 12 h 5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4"/>
                    <a:gd name="T26" fmla="*/ 127 w 127"/>
                    <a:gd name="T27" fmla="*/ 54 h 5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4">
                      <a:moveTo>
                        <a:pt x="127" y="12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6" y="54"/>
                      </a:lnTo>
                      <a:lnTo>
                        <a:pt x="99" y="54"/>
                      </a:lnTo>
                      <a:lnTo>
                        <a:pt x="64" y="42"/>
                      </a:lnTo>
                      <a:lnTo>
                        <a:pt x="127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73" name="Freeform 158"/>
                <p:cNvSpPr>
                  <a:spLocks/>
                </p:cNvSpPr>
                <p:nvPr/>
              </p:nvSpPr>
              <p:spPr bwMode="auto">
                <a:xfrm>
                  <a:off x="2891" y="2289"/>
                  <a:ext cx="127" cy="54"/>
                </a:xfrm>
                <a:custGeom>
                  <a:avLst/>
                  <a:gdLst>
                    <a:gd name="T0" fmla="*/ 127 w 127"/>
                    <a:gd name="T1" fmla="*/ 12 h 54"/>
                    <a:gd name="T2" fmla="*/ 99 w 127"/>
                    <a:gd name="T3" fmla="*/ 0 h 54"/>
                    <a:gd name="T4" fmla="*/ 33 w 127"/>
                    <a:gd name="T5" fmla="*/ 34 h 54"/>
                    <a:gd name="T6" fmla="*/ 0 w 127"/>
                    <a:gd name="T7" fmla="*/ 23 h 54"/>
                    <a:gd name="T8" fmla="*/ 16 w 127"/>
                    <a:gd name="T9" fmla="*/ 54 h 54"/>
                    <a:gd name="T10" fmla="*/ 99 w 127"/>
                    <a:gd name="T11" fmla="*/ 54 h 54"/>
                    <a:gd name="T12" fmla="*/ 64 w 127"/>
                    <a:gd name="T13" fmla="*/ 42 h 54"/>
                    <a:gd name="T14" fmla="*/ 127 w 127"/>
                    <a:gd name="T15" fmla="*/ 12 h 5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4"/>
                    <a:gd name="T26" fmla="*/ 127 w 127"/>
                    <a:gd name="T27" fmla="*/ 54 h 5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4">
                      <a:moveTo>
                        <a:pt x="127" y="12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6" y="54"/>
                      </a:lnTo>
                      <a:lnTo>
                        <a:pt x="99" y="54"/>
                      </a:lnTo>
                      <a:lnTo>
                        <a:pt x="64" y="42"/>
                      </a:lnTo>
                      <a:lnTo>
                        <a:pt x="127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74" name="Freeform 159"/>
                <p:cNvSpPr>
                  <a:spLocks/>
                </p:cNvSpPr>
                <p:nvPr/>
              </p:nvSpPr>
              <p:spPr bwMode="auto">
                <a:xfrm>
                  <a:off x="2898" y="2228"/>
                  <a:ext cx="127" cy="50"/>
                </a:xfrm>
                <a:custGeom>
                  <a:avLst/>
                  <a:gdLst>
                    <a:gd name="T0" fmla="*/ 0 w 127"/>
                    <a:gd name="T1" fmla="*/ 11 h 50"/>
                    <a:gd name="T2" fmla="*/ 28 w 127"/>
                    <a:gd name="T3" fmla="*/ 0 h 50"/>
                    <a:gd name="T4" fmla="*/ 97 w 127"/>
                    <a:gd name="T5" fmla="*/ 30 h 50"/>
                    <a:gd name="T6" fmla="*/ 127 w 127"/>
                    <a:gd name="T7" fmla="*/ 22 h 50"/>
                    <a:gd name="T8" fmla="*/ 111 w 127"/>
                    <a:gd name="T9" fmla="*/ 50 h 50"/>
                    <a:gd name="T10" fmla="*/ 31 w 127"/>
                    <a:gd name="T11" fmla="*/ 50 h 50"/>
                    <a:gd name="T12" fmla="*/ 64 w 127"/>
                    <a:gd name="T13" fmla="*/ 42 h 50"/>
                    <a:gd name="T14" fmla="*/ 0 w 127"/>
                    <a:gd name="T15" fmla="*/ 11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0" y="11"/>
                      </a:moveTo>
                      <a:lnTo>
                        <a:pt x="28" y="0"/>
                      </a:lnTo>
                      <a:lnTo>
                        <a:pt x="97" y="30"/>
                      </a:lnTo>
                      <a:lnTo>
                        <a:pt x="127" y="22"/>
                      </a:lnTo>
                      <a:lnTo>
                        <a:pt x="111" y="50"/>
                      </a:lnTo>
                      <a:lnTo>
                        <a:pt x="31" y="50"/>
                      </a:lnTo>
                      <a:lnTo>
                        <a:pt x="64" y="42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75" name="Freeform 160"/>
                <p:cNvSpPr>
                  <a:spLocks/>
                </p:cNvSpPr>
                <p:nvPr/>
              </p:nvSpPr>
              <p:spPr bwMode="auto">
                <a:xfrm>
                  <a:off x="2898" y="2228"/>
                  <a:ext cx="127" cy="50"/>
                </a:xfrm>
                <a:custGeom>
                  <a:avLst/>
                  <a:gdLst>
                    <a:gd name="T0" fmla="*/ 0 w 127"/>
                    <a:gd name="T1" fmla="*/ 11 h 50"/>
                    <a:gd name="T2" fmla="*/ 28 w 127"/>
                    <a:gd name="T3" fmla="*/ 0 h 50"/>
                    <a:gd name="T4" fmla="*/ 97 w 127"/>
                    <a:gd name="T5" fmla="*/ 30 h 50"/>
                    <a:gd name="T6" fmla="*/ 127 w 127"/>
                    <a:gd name="T7" fmla="*/ 22 h 50"/>
                    <a:gd name="T8" fmla="*/ 111 w 127"/>
                    <a:gd name="T9" fmla="*/ 50 h 50"/>
                    <a:gd name="T10" fmla="*/ 31 w 127"/>
                    <a:gd name="T11" fmla="*/ 50 h 50"/>
                    <a:gd name="T12" fmla="*/ 64 w 127"/>
                    <a:gd name="T13" fmla="*/ 42 h 50"/>
                    <a:gd name="T14" fmla="*/ 0 w 127"/>
                    <a:gd name="T15" fmla="*/ 11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0" y="11"/>
                      </a:moveTo>
                      <a:lnTo>
                        <a:pt x="28" y="0"/>
                      </a:lnTo>
                      <a:lnTo>
                        <a:pt x="97" y="30"/>
                      </a:lnTo>
                      <a:lnTo>
                        <a:pt x="127" y="22"/>
                      </a:lnTo>
                      <a:lnTo>
                        <a:pt x="111" y="50"/>
                      </a:lnTo>
                      <a:lnTo>
                        <a:pt x="31" y="50"/>
                      </a:lnTo>
                      <a:lnTo>
                        <a:pt x="64" y="42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76" name="Freeform 161"/>
                <p:cNvSpPr>
                  <a:spLocks/>
                </p:cNvSpPr>
                <p:nvPr/>
              </p:nvSpPr>
              <p:spPr bwMode="auto">
                <a:xfrm>
                  <a:off x="3025" y="2295"/>
                  <a:ext cx="128" cy="50"/>
                </a:xfrm>
                <a:custGeom>
                  <a:avLst/>
                  <a:gdLst>
                    <a:gd name="T0" fmla="*/ 128 w 128"/>
                    <a:gd name="T1" fmla="*/ 39 h 50"/>
                    <a:gd name="T2" fmla="*/ 99 w 128"/>
                    <a:gd name="T3" fmla="*/ 50 h 50"/>
                    <a:gd name="T4" fmla="*/ 33 w 128"/>
                    <a:gd name="T5" fmla="*/ 17 h 50"/>
                    <a:gd name="T6" fmla="*/ 0 w 128"/>
                    <a:gd name="T7" fmla="*/ 28 h 50"/>
                    <a:gd name="T8" fmla="*/ 17 w 128"/>
                    <a:gd name="T9" fmla="*/ 0 h 50"/>
                    <a:gd name="T10" fmla="*/ 99 w 128"/>
                    <a:gd name="T11" fmla="*/ 0 h 50"/>
                    <a:gd name="T12" fmla="*/ 64 w 128"/>
                    <a:gd name="T13" fmla="*/ 8 h 50"/>
                    <a:gd name="T14" fmla="*/ 128 w 128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0"/>
                    <a:gd name="T26" fmla="*/ 128 w 128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0">
                      <a:moveTo>
                        <a:pt x="128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7" y="0"/>
                      </a:lnTo>
                      <a:lnTo>
                        <a:pt x="99" y="0"/>
                      </a:lnTo>
                      <a:lnTo>
                        <a:pt x="64" y="8"/>
                      </a:lnTo>
                      <a:lnTo>
                        <a:pt x="128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77" name="Freeform 162"/>
                <p:cNvSpPr>
                  <a:spLocks/>
                </p:cNvSpPr>
                <p:nvPr/>
              </p:nvSpPr>
              <p:spPr bwMode="auto">
                <a:xfrm>
                  <a:off x="3025" y="2295"/>
                  <a:ext cx="128" cy="50"/>
                </a:xfrm>
                <a:custGeom>
                  <a:avLst/>
                  <a:gdLst>
                    <a:gd name="T0" fmla="*/ 128 w 128"/>
                    <a:gd name="T1" fmla="*/ 39 h 50"/>
                    <a:gd name="T2" fmla="*/ 99 w 128"/>
                    <a:gd name="T3" fmla="*/ 50 h 50"/>
                    <a:gd name="T4" fmla="*/ 33 w 128"/>
                    <a:gd name="T5" fmla="*/ 17 h 50"/>
                    <a:gd name="T6" fmla="*/ 0 w 128"/>
                    <a:gd name="T7" fmla="*/ 28 h 50"/>
                    <a:gd name="T8" fmla="*/ 17 w 128"/>
                    <a:gd name="T9" fmla="*/ 0 h 50"/>
                    <a:gd name="T10" fmla="*/ 99 w 128"/>
                    <a:gd name="T11" fmla="*/ 0 h 50"/>
                    <a:gd name="T12" fmla="*/ 64 w 128"/>
                    <a:gd name="T13" fmla="*/ 8 h 50"/>
                    <a:gd name="T14" fmla="*/ 128 w 128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0"/>
                    <a:gd name="T26" fmla="*/ 128 w 128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0">
                      <a:moveTo>
                        <a:pt x="128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7" y="0"/>
                      </a:lnTo>
                      <a:lnTo>
                        <a:pt x="99" y="0"/>
                      </a:lnTo>
                      <a:lnTo>
                        <a:pt x="64" y="8"/>
                      </a:lnTo>
                      <a:lnTo>
                        <a:pt x="128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61" name="Group 163"/>
              <p:cNvGrpSpPr>
                <a:grpSpLocks/>
              </p:cNvGrpSpPr>
              <p:nvPr/>
            </p:nvGrpSpPr>
            <p:grpSpPr bwMode="auto">
              <a:xfrm>
                <a:off x="2893" y="2230"/>
                <a:ext cx="267" cy="118"/>
                <a:chOff x="2893" y="2230"/>
                <a:chExt cx="267" cy="118"/>
              </a:xfrm>
            </p:grpSpPr>
            <p:sp>
              <p:nvSpPr>
                <p:cNvPr id="11362" name="Freeform 164"/>
                <p:cNvSpPr>
                  <a:spLocks/>
                </p:cNvSpPr>
                <p:nvPr/>
              </p:nvSpPr>
              <p:spPr bwMode="auto">
                <a:xfrm>
                  <a:off x="3032" y="2233"/>
                  <a:ext cx="128" cy="51"/>
                </a:xfrm>
                <a:custGeom>
                  <a:avLst/>
                  <a:gdLst>
                    <a:gd name="T0" fmla="*/ 0 w 128"/>
                    <a:gd name="T1" fmla="*/ 39 h 51"/>
                    <a:gd name="T2" fmla="*/ 29 w 128"/>
                    <a:gd name="T3" fmla="*/ 51 h 51"/>
                    <a:gd name="T4" fmla="*/ 97 w 128"/>
                    <a:gd name="T5" fmla="*/ 17 h 51"/>
                    <a:gd name="T6" fmla="*/ 128 w 128"/>
                    <a:gd name="T7" fmla="*/ 28 h 51"/>
                    <a:gd name="T8" fmla="*/ 111 w 128"/>
                    <a:gd name="T9" fmla="*/ 0 h 51"/>
                    <a:gd name="T10" fmla="*/ 31 w 128"/>
                    <a:gd name="T11" fmla="*/ 0 h 51"/>
                    <a:gd name="T12" fmla="*/ 64 w 128"/>
                    <a:gd name="T13" fmla="*/ 9 h 51"/>
                    <a:gd name="T14" fmla="*/ 0 w 128"/>
                    <a:gd name="T15" fmla="*/ 39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39"/>
                      </a:moveTo>
                      <a:lnTo>
                        <a:pt x="29" y="51"/>
                      </a:lnTo>
                      <a:lnTo>
                        <a:pt x="97" y="17"/>
                      </a:lnTo>
                      <a:lnTo>
                        <a:pt x="128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3" name="Freeform 165"/>
                <p:cNvSpPr>
                  <a:spLocks/>
                </p:cNvSpPr>
                <p:nvPr/>
              </p:nvSpPr>
              <p:spPr bwMode="auto">
                <a:xfrm>
                  <a:off x="3032" y="2233"/>
                  <a:ext cx="128" cy="51"/>
                </a:xfrm>
                <a:custGeom>
                  <a:avLst/>
                  <a:gdLst>
                    <a:gd name="T0" fmla="*/ 0 w 128"/>
                    <a:gd name="T1" fmla="*/ 39 h 51"/>
                    <a:gd name="T2" fmla="*/ 29 w 128"/>
                    <a:gd name="T3" fmla="*/ 51 h 51"/>
                    <a:gd name="T4" fmla="*/ 97 w 128"/>
                    <a:gd name="T5" fmla="*/ 17 h 51"/>
                    <a:gd name="T6" fmla="*/ 128 w 128"/>
                    <a:gd name="T7" fmla="*/ 28 h 51"/>
                    <a:gd name="T8" fmla="*/ 111 w 128"/>
                    <a:gd name="T9" fmla="*/ 0 h 51"/>
                    <a:gd name="T10" fmla="*/ 31 w 128"/>
                    <a:gd name="T11" fmla="*/ 0 h 51"/>
                    <a:gd name="T12" fmla="*/ 64 w 128"/>
                    <a:gd name="T13" fmla="*/ 9 h 51"/>
                    <a:gd name="T14" fmla="*/ 0 w 128"/>
                    <a:gd name="T15" fmla="*/ 39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39"/>
                      </a:moveTo>
                      <a:lnTo>
                        <a:pt x="29" y="51"/>
                      </a:lnTo>
                      <a:lnTo>
                        <a:pt x="97" y="17"/>
                      </a:lnTo>
                      <a:lnTo>
                        <a:pt x="128" y="28"/>
                      </a:lnTo>
                      <a:lnTo>
                        <a:pt x="111" y="0"/>
                      </a:lnTo>
                      <a:lnTo>
                        <a:pt x="31" y="0"/>
                      </a:lnTo>
                      <a:lnTo>
                        <a:pt x="64" y="9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4" name="Freeform 166"/>
                <p:cNvSpPr>
                  <a:spLocks/>
                </p:cNvSpPr>
                <p:nvPr/>
              </p:nvSpPr>
              <p:spPr bwMode="auto">
                <a:xfrm>
                  <a:off x="2893" y="2292"/>
                  <a:ext cx="128" cy="53"/>
                </a:xfrm>
                <a:custGeom>
                  <a:avLst/>
                  <a:gdLst>
                    <a:gd name="T0" fmla="*/ 128 w 128"/>
                    <a:gd name="T1" fmla="*/ 11 h 53"/>
                    <a:gd name="T2" fmla="*/ 99 w 128"/>
                    <a:gd name="T3" fmla="*/ 0 h 53"/>
                    <a:gd name="T4" fmla="*/ 33 w 128"/>
                    <a:gd name="T5" fmla="*/ 34 h 53"/>
                    <a:gd name="T6" fmla="*/ 0 w 128"/>
                    <a:gd name="T7" fmla="*/ 23 h 53"/>
                    <a:gd name="T8" fmla="*/ 17 w 128"/>
                    <a:gd name="T9" fmla="*/ 53 h 53"/>
                    <a:gd name="T10" fmla="*/ 99 w 128"/>
                    <a:gd name="T11" fmla="*/ 53 h 53"/>
                    <a:gd name="T12" fmla="*/ 64 w 128"/>
                    <a:gd name="T13" fmla="*/ 42 h 53"/>
                    <a:gd name="T14" fmla="*/ 128 w 128"/>
                    <a:gd name="T15" fmla="*/ 11 h 5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3"/>
                    <a:gd name="T26" fmla="*/ 128 w 128"/>
                    <a:gd name="T27" fmla="*/ 53 h 5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3">
                      <a:moveTo>
                        <a:pt x="128" y="11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7" y="53"/>
                      </a:lnTo>
                      <a:lnTo>
                        <a:pt x="99" y="53"/>
                      </a:lnTo>
                      <a:lnTo>
                        <a:pt x="64" y="42"/>
                      </a:lnTo>
                      <a:lnTo>
                        <a:pt x="128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5" name="Freeform 167"/>
                <p:cNvSpPr>
                  <a:spLocks/>
                </p:cNvSpPr>
                <p:nvPr/>
              </p:nvSpPr>
              <p:spPr bwMode="auto">
                <a:xfrm>
                  <a:off x="2893" y="2292"/>
                  <a:ext cx="128" cy="53"/>
                </a:xfrm>
                <a:custGeom>
                  <a:avLst/>
                  <a:gdLst>
                    <a:gd name="T0" fmla="*/ 128 w 128"/>
                    <a:gd name="T1" fmla="*/ 11 h 53"/>
                    <a:gd name="T2" fmla="*/ 99 w 128"/>
                    <a:gd name="T3" fmla="*/ 0 h 53"/>
                    <a:gd name="T4" fmla="*/ 33 w 128"/>
                    <a:gd name="T5" fmla="*/ 34 h 53"/>
                    <a:gd name="T6" fmla="*/ 0 w 128"/>
                    <a:gd name="T7" fmla="*/ 23 h 53"/>
                    <a:gd name="T8" fmla="*/ 17 w 128"/>
                    <a:gd name="T9" fmla="*/ 53 h 53"/>
                    <a:gd name="T10" fmla="*/ 99 w 128"/>
                    <a:gd name="T11" fmla="*/ 53 h 53"/>
                    <a:gd name="T12" fmla="*/ 64 w 128"/>
                    <a:gd name="T13" fmla="*/ 42 h 53"/>
                    <a:gd name="T14" fmla="*/ 128 w 128"/>
                    <a:gd name="T15" fmla="*/ 11 h 5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3"/>
                    <a:gd name="T26" fmla="*/ 128 w 128"/>
                    <a:gd name="T27" fmla="*/ 53 h 5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3">
                      <a:moveTo>
                        <a:pt x="128" y="11"/>
                      </a:moveTo>
                      <a:lnTo>
                        <a:pt x="99" y="0"/>
                      </a:lnTo>
                      <a:lnTo>
                        <a:pt x="33" y="34"/>
                      </a:lnTo>
                      <a:lnTo>
                        <a:pt x="0" y="23"/>
                      </a:lnTo>
                      <a:lnTo>
                        <a:pt x="17" y="53"/>
                      </a:lnTo>
                      <a:lnTo>
                        <a:pt x="99" y="53"/>
                      </a:lnTo>
                      <a:lnTo>
                        <a:pt x="64" y="42"/>
                      </a:lnTo>
                      <a:lnTo>
                        <a:pt x="128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6" name="Freeform 168"/>
                <p:cNvSpPr>
                  <a:spLocks/>
                </p:cNvSpPr>
                <p:nvPr/>
              </p:nvSpPr>
              <p:spPr bwMode="auto">
                <a:xfrm>
                  <a:off x="2900" y="2230"/>
                  <a:ext cx="128" cy="51"/>
                </a:xfrm>
                <a:custGeom>
                  <a:avLst/>
                  <a:gdLst>
                    <a:gd name="T0" fmla="*/ 0 w 128"/>
                    <a:gd name="T1" fmla="*/ 12 h 51"/>
                    <a:gd name="T2" fmla="*/ 29 w 128"/>
                    <a:gd name="T3" fmla="*/ 0 h 51"/>
                    <a:gd name="T4" fmla="*/ 97 w 128"/>
                    <a:gd name="T5" fmla="*/ 31 h 51"/>
                    <a:gd name="T6" fmla="*/ 128 w 128"/>
                    <a:gd name="T7" fmla="*/ 23 h 51"/>
                    <a:gd name="T8" fmla="*/ 111 w 128"/>
                    <a:gd name="T9" fmla="*/ 51 h 51"/>
                    <a:gd name="T10" fmla="*/ 31 w 128"/>
                    <a:gd name="T11" fmla="*/ 51 h 51"/>
                    <a:gd name="T12" fmla="*/ 64 w 128"/>
                    <a:gd name="T13" fmla="*/ 42 h 51"/>
                    <a:gd name="T14" fmla="*/ 0 w 128"/>
                    <a:gd name="T15" fmla="*/ 12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12"/>
                      </a:moveTo>
                      <a:lnTo>
                        <a:pt x="29" y="0"/>
                      </a:lnTo>
                      <a:lnTo>
                        <a:pt x="97" y="31"/>
                      </a:lnTo>
                      <a:lnTo>
                        <a:pt x="128" y="23"/>
                      </a:lnTo>
                      <a:lnTo>
                        <a:pt x="111" y="51"/>
                      </a:lnTo>
                      <a:lnTo>
                        <a:pt x="31" y="51"/>
                      </a:lnTo>
                      <a:lnTo>
                        <a:pt x="64" y="4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7" name="Freeform 169"/>
                <p:cNvSpPr>
                  <a:spLocks/>
                </p:cNvSpPr>
                <p:nvPr/>
              </p:nvSpPr>
              <p:spPr bwMode="auto">
                <a:xfrm>
                  <a:off x="2900" y="2230"/>
                  <a:ext cx="128" cy="51"/>
                </a:xfrm>
                <a:custGeom>
                  <a:avLst/>
                  <a:gdLst>
                    <a:gd name="T0" fmla="*/ 0 w 128"/>
                    <a:gd name="T1" fmla="*/ 12 h 51"/>
                    <a:gd name="T2" fmla="*/ 29 w 128"/>
                    <a:gd name="T3" fmla="*/ 0 h 51"/>
                    <a:gd name="T4" fmla="*/ 97 w 128"/>
                    <a:gd name="T5" fmla="*/ 31 h 51"/>
                    <a:gd name="T6" fmla="*/ 128 w 128"/>
                    <a:gd name="T7" fmla="*/ 23 h 51"/>
                    <a:gd name="T8" fmla="*/ 111 w 128"/>
                    <a:gd name="T9" fmla="*/ 51 h 51"/>
                    <a:gd name="T10" fmla="*/ 31 w 128"/>
                    <a:gd name="T11" fmla="*/ 51 h 51"/>
                    <a:gd name="T12" fmla="*/ 64 w 128"/>
                    <a:gd name="T13" fmla="*/ 42 h 51"/>
                    <a:gd name="T14" fmla="*/ 0 w 128"/>
                    <a:gd name="T15" fmla="*/ 12 h 5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8"/>
                    <a:gd name="T25" fmla="*/ 0 h 51"/>
                    <a:gd name="T26" fmla="*/ 128 w 128"/>
                    <a:gd name="T27" fmla="*/ 51 h 5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8" h="51">
                      <a:moveTo>
                        <a:pt x="0" y="12"/>
                      </a:moveTo>
                      <a:lnTo>
                        <a:pt x="29" y="0"/>
                      </a:lnTo>
                      <a:lnTo>
                        <a:pt x="97" y="31"/>
                      </a:lnTo>
                      <a:lnTo>
                        <a:pt x="128" y="23"/>
                      </a:lnTo>
                      <a:lnTo>
                        <a:pt x="111" y="51"/>
                      </a:lnTo>
                      <a:lnTo>
                        <a:pt x="31" y="51"/>
                      </a:lnTo>
                      <a:lnTo>
                        <a:pt x="64" y="4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8" name="Freeform 170"/>
                <p:cNvSpPr>
                  <a:spLocks/>
                </p:cNvSpPr>
                <p:nvPr/>
              </p:nvSpPr>
              <p:spPr bwMode="auto">
                <a:xfrm>
                  <a:off x="3028" y="2298"/>
                  <a:ext cx="127" cy="50"/>
                </a:xfrm>
                <a:custGeom>
                  <a:avLst/>
                  <a:gdLst>
                    <a:gd name="T0" fmla="*/ 127 w 127"/>
                    <a:gd name="T1" fmla="*/ 39 h 50"/>
                    <a:gd name="T2" fmla="*/ 99 w 127"/>
                    <a:gd name="T3" fmla="*/ 50 h 50"/>
                    <a:gd name="T4" fmla="*/ 33 w 127"/>
                    <a:gd name="T5" fmla="*/ 17 h 50"/>
                    <a:gd name="T6" fmla="*/ 0 w 127"/>
                    <a:gd name="T7" fmla="*/ 28 h 50"/>
                    <a:gd name="T8" fmla="*/ 16 w 127"/>
                    <a:gd name="T9" fmla="*/ 0 h 50"/>
                    <a:gd name="T10" fmla="*/ 99 w 127"/>
                    <a:gd name="T11" fmla="*/ 0 h 50"/>
                    <a:gd name="T12" fmla="*/ 63 w 127"/>
                    <a:gd name="T13" fmla="*/ 8 h 50"/>
                    <a:gd name="T14" fmla="*/ 127 w 127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127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6" y="0"/>
                      </a:lnTo>
                      <a:lnTo>
                        <a:pt x="99" y="0"/>
                      </a:lnTo>
                      <a:lnTo>
                        <a:pt x="63" y="8"/>
                      </a:lnTo>
                      <a:lnTo>
                        <a:pt x="127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9" name="Freeform 171"/>
                <p:cNvSpPr>
                  <a:spLocks/>
                </p:cNvSpPr>
                <p:nvPr/>
              </p:nvSpPr>
              <p:spPr bwMode="auto">
                <a:xfrm>
                  <a:off x="3028" y="2298"/>
                  <a:ext cx="127" cy="50"/>
                </a:xfrm>
                <a:custGeom>
                  <a:avLst/>
                  <a:gdLst>
                    <a:gd name="T0" fmla="*/ 127 w 127"/>
                    <a:gd name="T1" fmla="*/ 39 h 50"/>
                    <a:gd name="T2" fmla="*/ 99 w 127"/>
                    <a:gd name="T3" fmla="*/ 50 h 50"/>
                    <a:gd name="T4" fmla="*/ 33 w 127"/>
                    <a:gd name="T5" fmla="*/ 17 h 50"/>
                    <a:gd name="T6" fmla="*/ 0 w 127"/>
                    <a:gd name="T7" fmla="*/ 28 h 50"/>
                    <a:gd name="T8" fmla="*/ 16 w 127"/>
                    <a:gd name="T9" fmla="*/ 0 h 50"/>
                    <a:gd name="T10" fmla="*/ 99 w 127"/>
                    <a:gd name="T11" fmla="*/ 0 h 50"/>
                    <a:gd name="T12" fmla="*/ 63 w 127"/>
                    <a:gd name="T13" fmla="*/ 8 h 50"/>
                    <a:gd name="T14" fmla="*/ 127 w 127"/>
                    <a:gd name="T15" fmla="*/ 39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27"/>
                    <a:gd name="T25" fmla="*/ 0 h 50"/>
                    <a:gd name="T26" fmla="*/ 127 w 127"/>
                    <a:gd name="T27" fmla="*/ 50 h 5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27" h="50">
                      <a:moveTo>
                        <a:pt x="127" y="39"/>
                      </a:moveTo>
                      <a:lnTo>
                        <a:pt x="99" y="50"/>
                      </a:lnTo>
                      <a:lnTo>
                        <a:pt x="33" y="17"/>
                      </a:lnTo>
                      <a:lnTo>
                        <a:pt x="0" y="28"/>
                      </a:lnTo>
                      <a:lnTo>
                        <a:pt x="16" y="0"/>
                      </a:lnTo>
                      <a:lnTo>
                        <a:pt x="99" y="0"/>
                      </a:lnTo>
                      <a:lnTo>
                        <a:pt x="63" y="8"/>
                      </a:lnTo>
                      <a:lnTo>
                        <a:pt x="127" y="3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358" name="Line 172"/>
            <p:cNvSpPr>
              <a:spLocks noChangeShapeType="1"/>
            </p:cNvSpPr>
            <p:nvPr/>
          </p:nvSpPr>
          <p:spPr bwMode="auto">
            <a:xfrm>
              <a:off x="2832" y="2287"/>
              <a:ext cx="1" cy="112"/>
            </a:xfrm>
            <a:prstGeom prst="line">
              <a:avLst/>
            </a:prstGeom>
            <a:noFill/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9" name="Line 173"/>
            <p:cNvSpPr>
              <a:spLocks noChangeShapeType="1"/>
            </p:cNvSpPr>
            <p:nvPr/>
          </p:nvSpPr>
          <p:spPr bwMode="auto">
            <a:xfrm>
              <a:off x="3219" y="2287"/>
              <a:ext cx="1" cy="112"/>
            </a:xfrm>
            <a:prstGeom prst="line">
              <a:avLst/>
            </a:prstGeom>
            <a:noFill/>
            <a:ln w="3175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8" name="Line 174"/>
          <p:cNvSpPr>
            <a:spLocks noChangeShapeType="1"/>
          </p:cNvSpPr>
          <p:nvPr/>
        </p:nvSpPr>
        <p:spPr bwMode="auto">
          <a:xfrm>
            <a:off x="1436688" y="3300413"/>
            <a:ext cx="50800" cy="290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Line 175"/>
          <p:cNvSpPr>
            <a:spLocks noChangeShapeType="1"/>
          </p:cNvSpPr>
          <p:nvPr/>
        </p:nvSpPr>
        <p:spPr bwMode="auto">
          <a:xfrm flipH="1" flipV="1">
            <a:off x="1487488" y="3243263"/>
            <a:ext cx="609600" cy="231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Line 176"/>
          <p:cNvSpPr>
            <a:spLocks noChangeShapeType="1"/>
          </p:cNvSpPr>
          <p:nvPr/>
        </p:nvSpPr>
        <p:spPr bwMode="auto">
          <a:xfrm flipH="1" flipV="1">
            <a:off x="2147888" y="3068638"/>
            <a:ext cx="0" cy="3476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1" name="Line 177"/>
          <p:cNvSpPr>
            <a:spLocks noChangeShapeType="1"/>
          </p:cNvSpPr>
          <p:nvPr/>
        </p:nvSpPr>
        <p:spPr bwMode="auto">
          <a:xfrm flipH="1" flipV="1">
            <a:off x="877888" y="3068638"/>
            <a:ext cx="355600" cy="174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2" name="Line 178"/>
          <p:cNvSpPr>
            <a:spLocks noChangeShapeType="1"/>
          </p:cNvSpPr>
          <p:nvPr/>
        </p:nvSpPr>
        <p:spPr bwMode="auto">
          <a:xfrm flipH="1">
            <a:off x="1538288" y="3011488"/>
            <a:ext cx="558800" cy="579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3" name="Line 179"/>
          <p:cNvSpPr>
            <a:spLocks noChangeShapeType="1"/>
          </p:cNvSpPr>
          <p:nvPr/>
        </p:nvSpPr>
        <p:spPr bwMode="auto">
          <a:xfrm flipH="1">
            <a:off x="877888" y="2487613"/>
            <a:ext cx="355600" cy="523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4" name="Text Box 180"/>
          <p:cNvSpPr txBox="1">
            <a:spLocks noChangeArrowheads="1"/>
          </p:cNvSpPr>
          <p:nvPr/>
        </p:nvSpPr>
        <p:spPr bwMode="auto">
          <a:xfrm>
            <a:off x="609600" y="1709738"/>
            <a:ext cx="1752600" cy="8382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2075" tIns="46038" rIns="92075" bIns="46038" anchor="ctr">
            <a:spAutoFit/>
          </a:bodyPr>
          <a:lstStyle/>
          <a:p>
            <a:pPr algn="ctr"/>
            <a:r>
              <a:rPr lang="en-US" altLang="zh-CN" sz="1600">
                <a:ea typeface="SimSun" pitchFamily="2" charset="-122"/>
              </a:rPr>
              <a:t>Network Operations</a:t>
            </a:r>
          </a:p>
          <a:p>
            <a:pPr algn="ctr"/>
            <a:r>
              <a:rPr lang="en-US" altLang="zh-CN" sz="1600">
                <a:ea typeface="SimSun" pitchFamily="2" charset="-122"/>
              </a:rPr>
              <a:t>Center  (NOC)</a:t>
            </a:r>
          </a:p>
        </p:txBody>
      </p:sp>
      <p:grpSp>
        <p:nvGrpSpPr>
          <p:cNvPr id="11285" name="Group 181"/>
          <p:cNvGrpSpPr>
            <a:grpSpLocks/>
          </p:cNvGrpSpPr>
          <p:nvPr/>
        </p:nvGrpSpPr>
        <p:grpSpPr bwMode="auto">
          <a:xfrm>
            <a:off x="2708275" y="1547813"/>
            <a:ext cx="6435725" cy="2719387"/>
            <a:chOff x="1706" y="680"/>
            <a:chExt cx="4054" cy="1713"/>
          </a:xfrm>
        </p:grpSpPr>
        <p:sp>
          <p:nvSpPr>
            <p:cNvPr id="11286" name="Text Box 182"/>
            <p:cNvSpPr txBox="1">
              <a:spLocks noChangeArrowheads="1"/>
            </p:cNvSpPr>
            <p:nvPr/>
          </p:nvSpPr>
          <p:spPr bwMode="auto">
            <a:xfrm>
              <a:off x="2560" y="816"/>
              <a:ext cx="1440" cy="231"/>
            </a:xfrm>
            <a:prstGeom prst="rect">
              <a:avLst/>
            </a:prstGeom>
            <a:noFill/>
            <a:ln w="28575">
              <a:noFill/>
              <a:miter lim="800000"/>
              <a:headEnd type="none" w="med" len="sm"/>
              <a:tailEnd type="none" w="med" len="sm"/>
            </a:ln>
          </p:spPr>
          <p:txBody>
            <a:bodyPr lIns="92075" tIns="46038" rIns="92075" bIns="46038">
              <a:spAutoFit/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altLang="zh-CN" sz="2000" b="1">
                  <a:solidFill>
                    <a:srgbClr val="CC3300"/>
                  </a:solidFill>
                  <a:ea typeface="SimSun" pitchFamily="2" charset="-122"/>
                </a:rPr>
                <a:t>Query site</a:t>
              </a:r>
              <a:endParaRPr lang="en-US" altLang="zh-CN" sz="2000">
                <a:solidFill>
                  <a:srgbClr val="CC3300"/>
                </a:solidFill>
                <a:ea typeface="SimSun" pitchFamily="2" charset="-122"/>
              </a:endParaRPr>
            </a:p>
          </p:txBody>
        </p:sp>
        <p:sp>
          <p:nvSpPr>
            <p:cNvPr id="11287" name="Text Box 183"/>
            <p:cNvSpPr txBox="1">
              <a:spLocks noChangeArrowheads="1"/>
            </p:cNvSpPr>
            <p:nvPr/>
          </p:nvSpPr>
          <p:spPr bwMode="auto">
            <a:xfrm>
              <a:off x="4721" y="680"/>
              <a:ext cx="671" cy="288"/>
            </a:xfrm>
            <a:prstGeom prst="rect">
              <a:avLst/>
            </a:prstGeom>
            <a:noFill/>
            <a:ln w="28575">
              <a:noFill/>
              <a:miter lim="800000"/>
              <a:headEnd type="none" w="med" len="sm"/>
              <a:tailEnd type="none" w="med" len="sm"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1" hangingPunct="1"/>
              <a:r>
                <a:rPr lang="en-US" altLang="zh-CN" sz="2400" b="1" i="1">
                  <a:solidFill>
                    <a:srgbClr val="CC3300"/>
                  </a:solidFill>
                  <a:ea typeface="SimSun" pitchFamily="2" charset="-122"/>
                </a:rPr>
                <a:t>Query</a:t>
              </a:r>
            </a:p>
          </p:txBody>
        </p:sp>
        <p:sp>
          <p:nvSpPr>
            <p:cNvPr id="11288" name="AutoShape 184"/>
            <p:cNvSpPr>
              <a:spLocks noChangeArrowheads="1"/>
            </p:cNvSpPr>
            <p:nvPr/>
          </p:nvSpPr>
          <p:spPr bwMode="auto">
            <a:xfrm>
              <a:off x="1706" y="1421"/>
              <a:ext cx="116" cy="404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CC0000"/>
            </a:solidFill>
            <a:ln w="28575">
              <a:noFill/>
              <a:miter lim="800000"/>
              <a:headEnd type="none" w="med" len="sm"/>
              <a:tailEnd type="none" w="med" len="sm"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1" hangingPunct="1"/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1289" name="Line 185"/>
            <p:cNvSpPr>
              <a:spLocks noChangeShapeType="1"/>
            </p:cNvSpPr>
            <p:nvPr/>
          </p:nvSpPr>
          <p:spPr bwMode="auto">
            <a:xfrm flipH="1">
              <a:off x="2944" y="1037"/>
              <a:ext cx="970" cy="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11290" name="Line 186"/>
            <p:cNvSpPr>
              <a:spLocks noChangeShapeType="1"/>
            </p:cNvSpPr>
            <p:nvPr/>
          </p:nvSpPr>
          <p:spPr bwMode="auto">
            <a:xfrm>
              <a:off x="2820" y="1440"/>
              <a:ext cx="76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11291" name="Line 187"/>
            <p:cNvSpPr>
              <a:spLocks noChangeShapeType="1"/>
            </p:cNvSpPr>
            <p:nvPr/>
          </p:nvSpPr>
          <p:spPr bwMode="auto">
            <a:xfrm>
              <a:off x="2944" y="1392"/>
              <a:ext cx="72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11292" name="Line 188"/>
            <p:cNvSpPr>
              <a:spLocks noChangeShapeType="1"/>
            </p:cNvSpPr>
            <p:nvPr/>
          </p:nvSpPr>
          <p:spPr bwMode="auto">
            <a:xfrm>
              <a:off x="3808" y="1584"/>
              <a:ext cx="4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11293" name="Line 189"/>
            <p:cNvSpPr>
              <a:spLocks noChangeShapeType="1"/>
            </p:cNvSpPr>
            <p:nvPr/>
          </p:nvSpPr>
          <p:spPr bwMode="auto">
            <a:xfrm flipH="1" flipV="1">
              <a:off x="4210" y="1027"/>
              <a:ext cx="558" cy="2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11294" name="Line 190"/>
            <p:cNvSpPr>
              <a:spLocks noChangeShapeType="1"/>
            </p:cNvSpPr>
            <p:nvPr/>
          </p:nvSpPr>
          <p:spPr bwMode="auto">
            <a:xfrm flipH="1">
              <a:off x="4240" y="816"/>
              <a:ext cx="528" cy="96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 type="none" w="med" len="sm"/>
              <a:tailEnd type="triangle" w="med" len="med"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  <p:grpSp>
          <p:nvGrpSpPr>
            <p:cNvPr id="11295" name="Group 191"/>
            <p:cNvGrpSpPr>
              <a:grpSpLocks/>
            </p:cNvGrpSpPr>
            <p:nvPr/>
          </p:nvGrpSpPr>
          <p:grpSpPr bwMode="auto">
            <a:xfrm>
              <a:off x="2058" y="1458"/>
              <a:ext cx="646" cy="462"/>
              <a:chOff x="1632" y="1392"/>
              <a:chExt cx="598" cy="537"/>
            </a:xfrm>
          </p:grpSpPr>
          <p:sp>
            <p:nvSpPr>
              <p:cNvPr id="11346" name="Freeform 192"/>
              <p:cNvSpPr>
                <a:spLocks/>
              </p:cNvSpPr>
              <p:nvPr/>
            </p:nvSpPr>
            <p:spPr bwMode="auto">
              <a:xfrm>
                <a:off x="1632" y="1392"/>
                <a:ext cx="502" cy="432"/>
              </a:xfrm>
              <a:custGeom>
                <a:avLst/>
                <a:gdLst>
                  <a:gd name="T0" fmla="*/ 0 w 2360"/>
                  <a:gd name="T1" fmla="*/ 0 h 2520"/>
                  <a:gd name="T2" fmla="*/ 0 w 2360"/>
                  <a:gd name="T3" fmla="*/ 0 h 2520"/>
                  <a:gd name="T4" fmla="*/ 0 w 2360"/>
                  <a:gd name="T5" fmla="*/ 0 h 2520"/>
                  <a:gd name="T6" fmla="*/ 0 w 2360"/>
                  <a:gd name="T7" fmla="*/ 0 h 2520"/>
                  <a:gd name="T8" fmla="*/ 0 w 2360"/>
                  <a:gd name="T9" fmla="*/ 0 h 2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60"/>
                  <a:gd name="T16" fmla="*/ 0 h 2520"/>
                  <a:gd name="T17" fmla="*/ 2360 w 2360"/>
                  <a:gd name="T18" fmla="*/ 2520 h 2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60" h="2520">
                    <a:moveTo>
                      <a:pt x="2360" y="0"/>
                    </a:moveTo>
                    <a:cubicBezTo>
                      <a:pt x="1900" y="384"/>
                      <a:pt x="1440" y="768"/>
                      <a:pt x="1304" y="1008"/>
                    </a:cubicBezTo>
                    <a:cubicBezTo>
                      <a:pt x="1168" y="1248"/>
                      <a:pt x="1720" y="1216"/>
                      <a:pt x="1544" y="1440"/>
                    </a:cubicBezTo>
                    <a:cubicBezTo>
                      <a:pt x="1368" y="1664"/>
                      <a:pt x="496" y="2184"/>
                      <a:pt x="248" y="2352"/>
                    </a:cubicBezTo>
                    <a:cubicBezTo>
                      <a:pt x="0" y="2520"/>
                      <a:pt x="28" y="2484"/>
                      <a:pt x="56" y="24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7" name="Freeform 193"/>
              <p:cNvSpPr>
                <a:spLocks/>
              </p:cNvSpPr>
              <p:nvPr/>
            </p:nvSpPr>
            <p:spPr bwMode="auto">
              <a:xfrm>
                <a:off x="1728" y="1440"/>
                <a:ext cx="502" cy="432"/>
              </a:xfrm>
              <a:custGeom>
                <a:avLst/>
                <a:gdLst>
                  <a:gd name="T0" fmla="*/ 0 w 2360"/>
                  <a:gd name="T1" fmla="*/ 0 h 2520"/>
                  <a:gd name="T2" fmla="*/ 0 w 2360"/>
                  <a:gd name="T3" fmla="*/ 0 h 2520"/>
                  <a:gd name="T4" fmla="*/ 0 w 2360"/>
                  <a:gd name="T5" fmla="*/ 0 h 2520"/>
                  <a:gd name="T6" fmla="*/ 0 w 2360"/>
                  <a:gd name="T7" fmla="*/ 0 h 2520"/>
                  <a:gd name="T8" fmla="*/ 0 w 2360"/>
                  <a:gd name="T9" fmla="*/ 0 h 2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60"/>
                  <a:gd name="T16" fmla="*/ 0 h 2520"/>
                  <a:gd name="T17" fmla="*/ 2360 w 2360"/>
                  <a:gd name="T18" fmla="*/ 2520 h 2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60" h="2520">
                    <a:moveTo>
                      <a:pt x="2360" y="0"/>
                    </a:moveTo>
                    <a:cubicBezTo>
                      <a:pt x="1900" y="384"/>
                      <a:pt x="1440" y="768"/>
                      <a:pt x="1304" y="1008"/>
                    </a:cubicBezTo>
                    <a:cubicBezTo>
                      <a:pt x="1168" y="1248"/>
                      <a:pt x="1720" y="1216"/>
                      <a:pt x="1544" y="1440"/>
                    </a:cubicBezTo>
                    <a:cubicBezTo>
                      <a:pt x="1368" y="1664"/>
                      <a:pt x="496" y="2184"/>
                      <a:pt x="248" y="2352"/>
                    </a:cubicBezTo>
                    <a:cubicBezTo>
                      <a:pt x="0" y="2520"/>
                      <a:pt x="28" y="2484"/>
                      <a:pt x="56" y="24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8" name="Text Box 194"/>
              <p:cNvSpPr txBox="1">
                <a:spLocks noChangeArrowheads="1"/>
              </p:cNvSpPr>
              <p:nvPr/>
            </p:nvSpPr>
            <p:spPr bwMode="auto">
              <a:xfrm>
                <a:off x="1728" y="1694"/>
                <a:ext cx="157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1200">
                    <a:ea typeface="SimSun" pitchFamily="2" charset="-122"/>
                  </a:rPr>
                  <a:t>0</a:t>
                </a:r>
              </a:p>
            </p:txBody>
          </p:sp>
          <p:sp>
            <p:nvSpPr>
              <p:cNvPr id="11349" name="Text Box 195"/>
              <p:cNvSpPr txBox="1">
                <a:spLocks noChangeArrowheads="1"/>
              </p:cNvSpPr>
              <p:nvPr/>
            </p:nvSpPr>
            <p:spPr bwMode="auto">
              <a:xfrm>
                <a:off x="1824" y="1647"/>
                <a:ext cx="156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1200">
                    <a:ea typeface="SimSun" pitchFamily="2" charset="-122"/>
                  </a:rPr>
                  <a:t>1</a:t>
                </a:r>
              </a:p>
            </p:txBody>
          </p:sp>
          <p:sp>
            <p:nvSpPr>
              <p:cNvPr id="11350" name="Text Box 196"/>
              <p:cNvSpPr txBox="1">
                <a:spLocks noChangeArrowheads="1"/>
              </p:cNvSpPr>
              <p:nvPr/>
            </p:nvSpPr>
            <p:spPr bwMode="auto">
              <a:xfrm>
                <a:off x="1632" y="1728"/>
                <a:ext cx="156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1200">
                    <a:ea typeface="SimSun" pitchFamily="2" charset="-122"/>
                  </a:rPr>
                  <a:t>1</a:t>
                </a:r>
              </a:p>
            </p:txBody>
          </p:sp>
          <p:sp>
            <p:nvSpPr>
              <p:cNvPr id="11351" name="Text Box 197"/>
              <p:cNvSpPr txBox="1">
                <a:spLocks noChangeArrowheads="1"/>
              </p:cNvSpPr>
              <p:nvPr/>
            </p:nvSpPr>
            <p:spPr bwMode="auto">
              <a:xfrm>
                <a:off x="1920" y="1440"/>
                <a:ext cx="156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1200">
                    <a:ea typeface="SimSun" pitchFamily="2" charset="-122"/>
                  </a:rPr>
                  <a:t>1</a:t>
                </a:r>
              </a:p>
            </p:txBody>
          </p:sp>
          <p:sp>
            <p:nvSpPr>
              <p:cNvPr id="11352" name="Text Box 198"/>
              <p:cNvSpPr txBox="1">
                <a:spLocks noChangeArrowheads="1"/>
              </p:cNvSpPr>
              <p:nvPr/>
            </p:nvSpPr>
            <p:spPr bwMode="auto">
              <a:xfrm>
                <a:off x="2016" y="1392"/>
                <a:ext cx="157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1200">
                    <a:ea typeface="SimSun" pitchFamily="2" charset="-122"/>
                  </a:rPr>
                  <a:t>1</a:t>
                </a:r>
              </a:p>
            </p:txBody>
          </p:sp>
        </p:grpSp>
        <p:sp>
          <p:nvSpPr>
            <p:cNvPr id="11296" name="Line 199"/>
            <p:cNvSpPr>
              <a:spLocks noChangeShapeType="1"/>
            </p:cNvSpPr>
            <p:nvPr/>
          </p:nvSpPr>
          <p:spPr bwMode="auto">
            <a:xfrm>
              <a:off x="3040" y="1824"/>
              <a:ext cx="67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11297" name="Line 200"/>
            <p:cNvSpPr>
              <a:spLocks noChangeShapeType="1"/>
            </p:cNvSpPr>
            <p:nvPr/>
          </p:nvSpPr>
          <p:spPr bwMode="auto">
            <a:xfrm>
              <a:off x="3952" y="1536"/>
              <a:ext cx="62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11298" name="Line 201"/>
            <p:cNvSpPr>
              <a:spLocks noChangeShapeType="1"/>
            </p:cNvSpPr>
            <p:nvPr/>
          </p:nvSpPr>
          <p:spPr bwMode="auto">
            <a:xfrm flipV="1">
              <a:off x="4000" y="1392"/>
              <a:ext cx="672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  <p:sp>
          <p:nvSpPr>
            <p:cNvPr id="11299" name="Line 202"/>
            <p:cNvSpPr>
              <a:spLocks noChangeShapeType="1"/>
            </p:cNvSpPr>
            <p:nvPr/>
          </p:nvSpPr>
          <p:spPr bwMode="auto">
            <a:xfrm flipV="1">
              <a:off x="4768" y="1536"/>
              <a:ext cx="48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endParaRPr lang="en-US"/>
            </a:p>
          </p:txBody>
        </p:sp>
        <p:grpSp>
          <p:nvGrpSpPr>
            <p:cNvPr id="11300" name="Group 203"/>
            <p:cNvGrpSpPr>
              <a:grpSpLocks/>
            </p:cNvGrpSpPr>
            <p:nvPr/>
          </p:nvGrpSpPr>
          <p:grpSpPr bwMode="auto">
            <a:xfrm>
              <a:off x="2320" y="1968"/>
              <a:ext cx="694" cy="425"/>
              <a:chOff x="1968" y="1824"/>
              <a:chExt cx="694" cy="425"/>
            </a:xfrm>
          </p:grpSpPr>
          <p:sp>
            <p:nvSpPr>
              <p:cNvPr id="11339" name="Freeform 204"/>
              <p:cNvSpPr>
                <a:spLocks/>
              </p:cNvSpPr>
              <p:nvPr/>
            </p:nvSpPr>
            <p:spPr bwMode="auto">
              <a:xfrm>
                <a:off x="1968" y="1824"/>
                <a:ext cx="583" cy="331"/>
              </a:xfrm>
              <a:custGeom>
                <a:avLst/>
                <a:gdLst>
                  <a:gd name="T0" fmla="*/ 0 w 2360"/>
                  <a:gd name="T1" fmla="*/ 0 h 2520"/>
                  <a:gd name="T2" fmla="*/ 0 w 2360"/>
                  <a:gd name="T3" fmla="*/ 0 h 2520"/>
                  <a:gd name="T4" fmla="*/ 0 w 2360"/>
                  <a:gd name="T5" fmla="*/ 0 h 2520"/>
                  <a:gd name="T6" fmla="*/ 0 w 2360"/>
                  <a:gd name="T7" fmla="*/ 0 h 2520"/>
                  <a:gd name="T8" fmla="*/ 0 w 2360"/>
                  <a:gd name="T9" fmla="*/ 0 h 2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60"/>
                  <a:gd name="T16" fmla="*/ 0 h 2520"/>
                  <a:gd name="T17" fmla="*/ 2360 w 2360"/>
                  <a:gd name="T18" fmla="*/ 2520 h 2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60" h="2520">
                    <a:moveTo>
                      <a:pt x="2360" y="0"/>
                    </a:moveTo>
                    <a:cubicBezTo>
                      <a:pt x="1900" y="384"/>
                      <a:pt x="1440" y="768"/>
                      <a:pt x="1304" y="1008"/>
                    </a:cubicBezTo>
                    <a:cubicBezTo>
                      <a:pt x="1168" y="1248"/>
                      <a:pt x="1720" y="1216"/>
                      <a:pt x="1544" y="1440"/>
                    </a:cubicBezTo>
                    <a:cubicBezTo>
                      <a:pt x="1368" y="1664"/>
                      <a:pt x="496" y="2184"/>
                      <a:pt x="248" y="2352"/>
                    </a:cubicBezTo>
                    <a:cubicBezTo>
                      <a:pt x="0" y="2520"/>
                      <a:pt x="28" y="2484"/>
                      <a:pt x="56" y="24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0" name="Freeform 205"/>
              <p:cNvSpPr>
                <a:spLocks/>
              </p:cNvSpPr>
              <p:nvPr/>
            </p:nvSpPr>
            <p:spPr bwMode="auto">
              <a:xfrm>
                <a:off x="2079" y="1861"/>
                <a:ext cx="583" cy="331"/>
              </a:xfrm>
              <a:custGeom>
                <a:avLst/>
                <a:gdLst>
                  <a:gd name="T0" fmla="*/ 0 w 2360"/>
                  <a:gd name="T1" fmla="*/ 0 h 2520"/>
                  <a:gd name="T2" fmla="*/ 0 w 2360"/>
                  <a:gd name="T3" fmla="*/ 0 h 2520"/>
                  <a:gd name="T4" fmla="*/ 0 w 2360"/>
                  <a:gd name="T5" fmla="*/ 0 h 2520"/>
                  <a:gd name="T6" fmla="*/ 0 w 2360"/>
                  <a:gd name="T7" fmla="*/ 0 h 2520"/>
                  <a:gd name="T8" fmla="*/ 0 w 2360"/>
                  <a:gd name="T9" fmla="*/ 0 h 2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60"/>
                  <a:gd name="T16" fmla="*/ 0 h 2520"/>
                  <a:gd name="T17" fmla="*/ 2360 w 2360"/>
                  <a:gd name="T18" fmla="*/ 2520 h 2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60" h="2520">
                    <a:moveTo>
                      <a:pt x="2360" y="0"/>
                    </a:moveTo>
                    <a:cubicBezTo>
                      <a:pt x="1900" y="384"/>
                      <a:pt x="1440" y="768"/>
                      <a:pt x="1304" y="1008"/>
                    </a:cubicBezTo>
                    <a:cubicBezTo>
                      <a:pt x="1168" y="1248"/>
                      <a:pt x="1720" y="1216"/>
                      <a:pt x="1544" y="1440"/>
                    </a:cubicBezTo>
                    <a:cubicBezTo>
                      <a:pt x="1368" y="1664"/>
                      <a:pt x="496" y="2184"/>
                      <a:pt x="248" y="2352"/>
                    </a:cubicBezTo>
                    <a:cubicBezTo>
                      <a:pt x="0" y="2520"/>
                      <a:pt x="28" y="2484"/>
                      <a:pt x="56" y="24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1" name="Text Box 206"/>
              <p:cNvSpPr txBox="1">
                <a:spLocks noChangeArrowheads="1"/>
              </p:cNvSpPr>
              <p:nvPr/>
            </p:nvSpPr>
            <p:spPr bwMode="auto">
              <a:xfrm>
                <a:off x="2079" y="2079"/>
                <a:ext cx="15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900">
                    <a:ea typeface="SimSun" pitchFamily="2" charset="-122"/>
                  </a:rPr>
                  <a:t>0</a:t>
                </a:r>
              </a:p>
            </p:txBody>
          </p:sp>
          <p:sp>
            <p:nvSpPr>
              <p:cNvPr id="11342" name="Text Box 207"/>
              <p:cNvSpPr txBox="1">
                <a:spLocks noChangeArrowheads="1"/>
              </p:cNvSpPr>
              <p:nvPr/>
            </p:nvSpPr>
            <p:spPr bwMode="auto">
              <a:xfrm>
                <a:off x="2191" y="2019"/>
                <a:ext cx="19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altLang="zh-CN" sz="900">
                    <a:ea typeface="SimSun" pitchFamily="2" charset="-122"/>
                  </a:rPr>
                  <a:t>0</a:t>
                </a:r>
              </a:p>
            </p:txBody>
          </p:sp>
          <p:sp>
            <p:nvSpPr>
              <p:cNvPr id="11343" name="Text Box 208"/>
              <p:cNvSpPr txBox="1">
                <a:spLocks noChangeArrowheads="1"/>
              </p:cNvSpPr>
              <p:nvPr/>
            </p:nvSpPr>
            <p:spPr bwMode="auto">
              <a:xfrm>
                <a:off x="1968" y="2105"/>
                <a:ext cx="15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900">
                    <a:ea typeface="SimSun" pitchFamily="2" charset="-122"/>
                  </a:rPr>
                  <a:t>1</a:t>
                </a:r>
              </a:p>
            </p:txBody>
          </p:sp>
          <p:sp>
            <p:nvSpPr>
              <p:cNvPr id="11344" name="Text Box 209"/>
              <p:cNvSpPr txBox="1">
                <a:spLocks noChangeArrowheads="1"/>
              </p:cNvSpPr>
              <p:nvPr/>
            </p:nvSpPr>
            <p:spPr bwMode="auto">
              <a:xfrm>
                <a:off x="2302" y="1885"/>
                <a:ext cx="15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900">
                    <a:ea typeface="SimSun" pitchFamily="2" charset="-122"/>
                  </a:rPr>
                  <a:t>1</a:t>
                </a:r>
              </a:p>
            </p:txBody>
          </p:sp>
          <p:sp>
            <p:nvSpPr>
              <p:cNvPr id="11345" name="Text Box 210"/>
              <p:cNvSpPr txBox="1">
                <a:spLocks noChangeArrowheads="1"/>
              </p:cNvSpPr>
              <p:nvPr/>
            </p:nvSpPr>
            <p:spPr bwMode="auto">
              <a:xfrm>
                <a:off x="2414" y="1848"/>
                <a:ext cx="15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900">
                    <a:ea typeface="SimSun" pitchFamily="2" charset="-122"/>
                  </a:rPr>
                  <a:t>0</a:t>
                </a:r>
              </a:p>
            </p:txBody>
          </p:sp>
        </p:grpSp>
        <p:grpSp>
          <p:nvGrpSpPr>
            <p:cNvPr id="11301" name="Group 211"/>
            <p:cNvGrpSpPr>
              <a:grpSpLocks/>
            </p:cNvGrpSpPr>
            <p:nvPr/>
          </p:nvGrpSpPr>
          <p:grpSpPr bwMode="auto">
            <a:xfrm>
              <a:off x="3328" y="1488"/>
              <a:ext cx="358" cy="288"/>
              <a:chOff x="3024" y="1296"/>
              <a:chExt cx="358" cy="288"/>
            </a:xfrm>
          </p:grpSpPr>
          <p:sp>
            <p:nvSpPr>
              <p:cNvPr id="11334" name="Freeform 212"/>
              <p:cNvSpPr>
                <a:spLocks/>
              </p:cNvSpPr>
              <p:nvPr/>
            </p:nvSpPr>
            <p:spPr bwMode="auto">
              <a:xfrm>
                <a:off x="3024" y="1296"/>
                <a:ext cx="310" cy="222"/>
              </a:xfrm>
              <a:custGeom>
                <a:avLst/>
                <a:gdLst>
                  <a:gd name="T0" fmla="*/ 0 w 2360"/>
                  <a:gd name="T1" fmla="*/ 0 h 2520"/>
                  <a:gd name="T2" fmla="*/ 0 w 2360"/>
                  <a:gd name="T3" fmla="*/ 0 h 2520"/>
                  <a:gd name="T4" fmla="*/ 0 w 2360"/>
                  <a:gd name="T5" fmla="*/ 0 h 2520"/>
                  <a:gd name="T6" fmla="*/ 0 w 2360"/>
                  <a:gd name="T7" fmla="*/ 0 h 2520"/>
                  <a:gd name="T8" fmla="*/ 0 w 2360"/>
                  <a:gd name="T9" fmla="*/ 0 h 2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60"/>
                  <a:gd name="T16" fmla="*/ 0 h 2520"/>
                  <a:gd name="T17" fmla="*/ 2360 w 2360"/>
                  <a:gd name="T18" fmla="*/ 2520 h 2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60" h="2520">
                    <a:moveTo>
                      <a:pt x="2360" y="0"/>
                    </a:moveTo>
                    <a:cubicBezTo>
                      <a:pt x="1900" y="384"/>
                      <a:pt x="1440" y="768"/>
                      <a:pt x="1304" y="1008"/>
                    </a:cubicBezTo>
                    <a:cubicBezTo>
                      <a:pt x="1168" y="1248"/>
                      <a:pt x="1720" y="1216"/>
                      <a:pt x="1544" y="1440"/>
                    </a:cubicBezTo>
                    <a:cubicBezTo>
                      <a:pt x="1368" y="1664"/>
                      <a:pt x="496" y="2184"/>
                      <a:pt x="248" y="2352"/>
                    </a:cubicBezTo>
                    <a:cubicBezTo>
                      <a:pt x="0" y="2520"/>
                      <a:pt x="28" y="2484"/>
                      <a:pt x="56" y="24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5" name="Freeform 213"/>
              <p:cNvSpPr>
                <a:spLocks/>
              </p:cNvSpPr>
              <p:nvPr/>
            </p:nvSpPr>
            <p:spPr bwMode="auto">
              <a:xfrm>
                <a:off x="3072" y="1344"/>
                <a:ext cx="310" cy="222"/>
              </a:xfrm>
              <a:custGeom>
                <a:avLst/>
                <a:gdLst>
                  <a:gd name="T0" fmla="*/ 0 w 2360"/>
                  <a:gd name="T1" fmla="*/ 0 h 2520"/>
                  <a:gd name="T2" fmla="*/ 0 w 2360"/>
                  <a:gd name="T3" fmla="*/ 0 h 2520"/>
                  <a:gd name="T4" fmla="*/ 0 w 2360"/>
                  <a:gd name="T5" fmla="*/ 0 h 2520"/>
                  <a:gd name="T6" fmla="*/ 0 w 2360"/>
                  <a:gd name="T7" fmla="*/ 0 h 2520"/>
                  <a:gd name="T8" fmla="*/ 0 w 2360"/>
                  <a:gd name="T9" fmla="*/ 0 h 2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60"/>
                  <a:gd name="T16" fmla="*/ 0 h 2520"/>
                  <a:gd name="T17" fmla="*/ 2360 w 2360"/>
                  <a:gd name="T18" fmla="*/ 2520 h 2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60" h="2520">
                    <a:moveTo>
                      <a:pt x="2360" y="0"/>
                    </a:moveTo>
                    <a:cubicBezTo>
                      <a:pt x="1900" y="384"/>
                      <a:pt x="1440" y="768"/>
                      <a:pt x="1304" y="1008"/>
                    </a:cubicBezTo>
                    <a:cubicBezTo>
                      <a:pt x="1168" y="1248"/>
                      <a:pt x="1720" y="1216"/>
                      <a:pt x="1544" y="1440"/>
                    </a:cubicBezTo>
                    <a:cubicBezTo>
                      <a:pt x="1368" y="1664"/>
                      <a:pt x="496" y="2184"/>
                      <a:pt x="248" y="2352"/>
                    </a:cubicBezTo>
                    <a:cubicBezTo>
                      <a:pt x="0" y="2520"/>
                      <a:pt x="28" y="2484"/>
                      <a:pt x="56" y="24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6" name="Text Box 214"/>
              <p:cNvSpPr txBox="1">
                <a:spLocks noChangeArrowheads="1"/>
              </p:cNvSpPr>
              <p:nvPr/>
            </p:nvSpPr>
            <p:spPr bwMode="auto">
              <a:xfrm>
                <a:off x="3024" y="1440"/>
                <a:ext cx="15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900">
                    <a:ea typeface="SimSun" pitchFamily="2" charset="-122"/>
                  </a:rPr>
                  <a:t>0</a:t>
                </a:r>
              </a:p>
            </p:txBody>
          </p:sp>
          <p:sp>
            <p:nvSpPr>
              <p:cNvPr id="11337" name="Text Box 215"/>
              <p:cNvSpPr txBox="1">
                <a:spLocks noChangeArrowheads="1"/>
              </p:cNvSpPr>
              <p:nvPr/>
            </p:nvSpPr>
            <p:spPr bwMode="auto">
              <a:xfrm>
                <a:off x="3216" y="1296"/>
                <a:ext cx="15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900">
                    <a:ea typeface="SimSun" pitchFamily="2" charset="-122"/>
                  </a:rPr>
                  <a:t>1</a:t>
                </a:r>
              </a:p>
            </p:txBody>
          </p:sp>
          <p:sp>
            <p:nvSpPr>
              <p:cNvPr id="11338" name="Text Box 216"/>
              <p:cNvSpPr txBox="1">
                <a:spLocks noChangeArrowheads="1"/>
              </p:cNvSpPr>
              <p:nvPr/>
            </p:nvSpPr>
            <p:spPr bwMode="auto">
              <a:xfrm>
                <a:off x="3120" y="1392"/>
                <a:ext cx="15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900">
                    <a:ea typeface="SimSun" pitchFamily="2" charset="-122"/>
                  </a:rPr>
                  <a:t>1</a:t>
                </a:r>
              </a:p>
            </p:txBody>
          </p:sp>
        </p:grpSp>
        <p:grpSp>
          <p:nvGrpSpPr>
            <p:cNvPr id="11302" name="Group 217"/>
            <p:cNvGrpSpPr>
              <a:grpSpLocks/>
            </p:cNvGrpSpPr>
            <p:nvPr/>
          </p:nvGrpSpPr>
          <p:grpSpPr bwMode="auto">
            <a:xfrm>
              <a:off x="3376" y="2016"/>
              <a:ext cx="358" cy="288"/>
              <a:chOff x="3024" y="1296"/>
              <a:chExt cx="358" cy="288"/>
            </a:xfrm>
          </p:grpSpPr>
          <p:sp>
            <p:nvSpPr>
              <p:cNvPr id="11329" name="Freeform 218"/>
              <p:cNvSpPr>
                <a:spLocks/>
              </p:cNvSpPr>
              <p:nvPr/>
            </p:nvSpPr>
            <p:spPr bwMode="auto">
              <a:xfrm>
                <a:off x="3024" y="1296"/>
                <a:ext cx="310" cy="222"/>
              </a:xfrm>
              <a:custGeom>
                <a:avLst/>
                <a:gdLst>
                  <a:gd name="T0" fmla="*/ 0 w 2360"/>
                  <a:gd name="T1" fmla="*/ 0 h 2520"/>
                  <a:gd name="T2" fmla="*/ 0 w 2360"/>
                  <a:gd name="T3" fmla="*/ 0 h 2520"/>
                  <a:gd name="T4" fmla="*/ 0 w 2360"/>
                  <a:gd name="T5" fmla="*/ 0 h 2520"/>
                  <a:gd name="T6" fmla="*/ 0 w 2360"/>
                  <a:gd name="T7" fmla="*/ 0 h 2520"/>
                  <a:gd name="T8" fmla="*/ 0 w 2360"/>
                  <a:gd name="T9" fmla="*/ 0 h 2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60"/>
                  <a:gd name="T16" fmla="*/ 0 h 2520"/>
                  <a:gd name="T17" fmla="*/ 2360 w 2360"/>
                  <a:gd name="T18" fmla="*/ 2520 h 2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60" h="2520">
                    <a:moveTo>
                      <a:pt x="2360" y="0"/>
                    </a:moveTo>
                    <a:cubicBezTo>
                      <a:pt x="1900" y="384"/>
                      <a:pt x="1440" y="768"/>
                      <a:pt x="1304" y="1008"/>
                    </a:cubicBezTo>
                    <a:cubicBezTo>
                      <a:pt x="1168" y="1248"/>
                      <a:pt x="1720" y="1216"/>
                      <a:pt x="1544" y="1440"/>
                    </a:cubicBezTo>
                    <a:cubicBezTo>
                      <a:pt x="1368" y="1664"/>
                      <a:pt x="496" y="2184"/>
                      <a:pt x="248" y="2352"/>
                    </a:cubicBezTo>
                    <a:cubicBezTo>
                      <a:pt x="0" y="2520"/>
                      <a:pt x="28" y="2484"/>
                      <a:pt x="56" y="24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0" name="Freeform 219"/>
              <p:cNvSpPr>
                <a:spLocks/>
              </p:cNvSpPr>
              <p:nvPr/>
            </p:nvSpPr>
            <p:spPr bwMode="auto">
              <a:xfrm>
                <a:off x="3072" y="1344"/>
                <a:ext cx="310" cy="222"/>
              </a:xfrm>
              <a:custGeom>
                <a:avLst/>
                <a:gdLst>
                  <a:gd name="T0" fmla="*/ 0 w 2360"/>
                  <a:gd name="T1" fmla="*/ 0 h 2520"/>
                  <a:gd name="T2" fmla="*/ 0 w 2360"/>
                  <a:gd name="T3" fmla="*/ 0 h 2520"/>
                  <a:gd name="T4" fmla="*/ 0 w 2360"/>
                  <a:gd name="T5" fmla="*/ 0 h 2520"/>
                  <a:gd name="T6" fmla="*/ 0 w 2360"/>
                  <a:gd name="T7" fmla="*/ 0 h 2520"/>
                  <a:gd name="T8" fmla="*/ 0 w 2360"/>
                  <a:gd name="T9" fmla="*/ 0 h 2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60"/>
                  <a:gd name="T16" fmla="*/ 0 h 2520"/>
                  <a:gd name="T17" fmla="*/ 2360 w 2360"/>
                  <a:gd name="T18" fmla="*/ 2520 h 2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60" h="2520">
                    <a:moveTo>
                      <a:pt x="2360" y="0"/>
                    </a:moveTo>
                    <a:cubicBezTo>
                      <a:pt x="1900" y="384"/>
                      <a:pt x="1440" y="768"/>
                      <a:pt x="1304" y="1008"/>
                    </a:cubicBezTo>
                    <a:cubicBezTo>
                      <a:pt x="1168" y="1248"/>
                      <a:pt x="1720" y="1216"/>
                      <a:pt x="1544" y="1440"/>
                    </a:cubicBezTo>
                    <a:cubicBezTo>
                      <a:pt x="1368" y="1664"/>
                      <a:pt x="496" y="2184"/>
                      <a:pt x="248" y="2352"/>
                    </a:cubicBezTo>
                    <a:cubicBezTo>
                      <a:pt x="0" y="2520"/>
                      <a:pt x="28" y="2484"/>
                      <a:pt x="56" y="24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1" name="Text Box 220"/>
              <p:cNvSpPr txBox="1">
                <a:spLocks noChangeArrowheads="1"/>
              </p:cNvSpPr>
              <p:nvPr/>
            </p:nvSpPr>
            <p:spPr bwMode="auto">
              <a:xfrm>
                <a:off x="3024" y="1440"/>
                <a:ext cx="15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900">
                    <a:ea typeface="SimSun" pitchFamily="2" charset="-122"/>
                  </a:rPr>
                  <a:t>0</a:t>
                </a:r>
              </a:p>
            </p:txBody>
          </p:sp>
          <p:sp>
            <p:nvSpPr>
              <p:cNvPr id="11332" name="Text Box 221"/>
              <p:cNvSpPr txBox="1">
                <a:spLocks noChangeArrowheads="1"/>
              </p:cNvSpPr>
              <p:nvPr/>
            </p:nvSpPr>
            <p:spPr bwMode="auto">
              <a:xfrm>
                <a:off x="3216" y="1296"/>
                <a:ext cx="15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900">
                    <a:ea typeface="SimSun" pitchFamily="2" charset="-122"/>
                  </a:rPr>
                  <a:t>1</a:t>
                </a:r>
              </a:p>
            </p:txBody>
          </p:sp>
          <p:sp>
            <p:nvSpPr>
              <p:cNvPr id="11333" name="Text Box 222"/>
              <p:cNvSpPr txBox="1">
                <a:spLocks noChangeArrowheads="1"/>
              </p:cNvSpPr>
              <p:nvPr/>
            </p:nvSpPr>
            <p:spPr bwMode="auto">
              <a:xfrm>
                <a:off x="3120" y="1392"/>
                <a:ext cx="15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900">
                    <a:ea typeface="SimSun" pitchFamily="2" charset="-122"/>
                  </a:rPr>
                  <a:t>1</a:t>
                </a:r>
              </a:p>
            </p:txBody>
          </p:sp>
        </p:grpSp>
        <p:grpSp>
          <p:nvGrpSpPr>
            <p:cNvPr id="11303" name="Group 223"/>
            <p:cNvGrpSpPr>
              <a:grpSpLocks/>
            </p:cNvGrpSpPr>
            <p:nvPr/>
          </p:nvGrpSpPr>
          <p:grpSpPr bwMode="auto">
            <a:xfrm flipH="1">
              <a:off x="4960" y="1392"/>
              <a:ext cx="358" cy="288"/>
              <a:chOff x="3024" y="1296"/>
              <a:chExt cx="358" cy="288"/>
            </a:xfrm>
          </p:grpSpPr>
          <p:sp>
            <p:nvSpPr>
              <p:cNvPr id="11324" name="Freeform 224"/>
              <p:cNvSpPr>
                <a:spLocks/>
              </p:cNvSpPr>
              <p:nvPr/>
            </p:nvSpPr>
            <p:spPr bwMode="auto">
              <a:xfrm>
                <a:off x="3024" y="1296"/>
                <a:ext cx="310" cy="222"/>
              </a:xfrm>
              <a:custGeom>
                <a:avLst/>
                <a:gdLst>
                  <a:gd name="T0" fmla="*/ 0 w 2360"/>
                  <a:gd name="T1" fmla="*/ 0 h 2520"/>
                  <a:gd name="T2" fmla="*/ 0 w 2360"/>
                  <a:gd name="T3" fmla="*/ 0 h 2520"/>
                  <a:gd name="T4" fmla="*/ 0 w 2360"/>
                  <a:gd name="T5" fmla="*/ 0 h 2520"/>
                  <a:gd name="T6" fmla="*/ 0 w 2360"/>
                  <a:gd name="T7" fmla="*/ 0 h 2520"/>
                  <a:gd name="T8" fmla="*/ 0 w 2360"/>
                  <a:gd name="T9" fmla="*/ 0 h 2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60"/>
                  <a:gd name="T16" fmla="*/ 0 h 2520"/>
                  <a:gd name="T17" fmla="*/ 2360 w 2360"/>
                  <a:gd name="T18" fmla="*/ 2520 h 2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60" h="2520">
                    <a:moveTo>
                      <a:pt x="2360" y="0"/>
                    </a:moveTo>
                    <a:cubicBezTo>
                      <a:pt x="1900" y="384"/>
                      <a:pt x="1440" y="768"/>
                      <a:pt x="1304" y="1008"/>
                    </a:cubicBezTo>
                    <a:cubicBezTo>
                      <a:pt x="1168" y="1248"/>
                      <a:pt x="1720" y="1216"/>
                      <a:pt x="1544" y="1440"/>
                    </a:cubicBezTo>
                    <a:cubicBezTo>
                      <a:pt x="1368" y="1664"/>
                      <a:pt x="496" y="2184"/>
                      <a:pt x="248" y="2352"/>
                    </a:cubicBezTo>
                    <a:cubicBezTo>
                      <a:pt x="0" y="2520"/>
                      <a:pt x="28" y="2484"/>
                      <a:pt x="56" y="24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5" name="Freeform 225"/>
              <p:cNvSpPr>
                <a:spLocks/>
              </p:cNvSpPr>
              <p:nvPr/>
            </p:nvSpPr>
            <p:spPr bwMode="auto">
              <a:xfrm>
                <a:off x="3072" y="1344"/>
                <a:ext cx="310" cy="222"/>
              </a:xfrm>
              <a:custGeom>
                <a:avLst/>
                <a:gdLst>
                  <a:gd name="T0" fmla="*/ 0 w 2360"/>
                  <a:gd name="T1" fmla="*/ 0 h 2520"/>
                  <a:gd name="T2" fmla="*/ 0 w 2360"/>
                  <a:gd name="T3" fmla="*/ 0 h 2520"/>
                  <a:gd name="T4" fmla="*/ 0 w 2360"/>
                  <a:gd name="T5" fmla="*/ 0 h 2520"/>
                  <a:gd name="T6" fmla="*/ 0 w 2360"/>
                  <a:gd name="T7" fmla="*/ 0 h 2520"/>
                  <a:gd name="T8" fmla="*/ 0 w 2360"/>
                  <a:gd name="T9" fmla="*/ 0 h 2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60"/>
                  <a:gd name="T16" fmla="*/ 0 h 2520"/>
                  <a:gd name="T17" fmla="*/ 2360 w 2360"/>
                  <a:gd name="T18" fmla="*/ 2520 h 2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60" h="2520">
                    <a:moveTo>
                      <a:pt x="2360" y="0"/>
                    </a:moveTo>
                    <a:cubicBezTo>
                      <a:pt x="1900" y="384"/>
                      <a:pt x="1440" y="768"/>
                      <a:pt x="1304" y="1008"/>
                    </a:cubicBezTo>
                    <a:cubicBezTo>
                      <a:pt x="1168" y="1248"/>
                      <a:pt x="1720" y="1216"/>
                      <a:pt x="1544" y="1440"/>
                    </a:cubicBezTo>
                    <a:cubicBezTo>
                      <a:pt x="1368" y="1664"/>
                      <a:pt x="496" y="2184"/>
                      <a:pt x="248" y="2352"/>
                    </a:cubicBezTo>
                    <a:cubicBezTo>
                      <a:pt x="0" y="2520"/>
                      <a:pt x="28" y="2484"/>
                      <a:pt x="56" y="24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6" name="Text Box 226"/>
              <p:cNvSpPr txBox="1">
                <a:spLocks noChangeArrowheads="1"/>
              </p:cNvSpPr>
              <p:nvPr/>
            </p:nvSpPr>
            <p:spPr bwMode="auto">
              <a:xfrm>
                <a:off x="3024" y="1440"/>
                <a:ext cx="15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900">
                    <a:ea typeface="SimSun" pitchFamily="2" charset="-122"/>
                  </a:rPr>
                  <a:t>0</a:t>
                </a:r>
              </a:p>
            </p:txBody>
          </p:sp>
          <p:sp>
            <p:nvSpPr>
              <p:cNvPr id="11327" name="Text Box 227"/>
              <p:cNvSpPr txBox="1">
                <a:spLocks noChangeArrowheads="1"/>
              </p:cNvSpPr>
              <p:nvPr/>
            </p:nvSpPr>
            <p:spPr bwMode="auto">
              <a:xfrm>
                <a:off x="3216" y="1296"/>
                <a:ext cx="15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900">
                    <a:ea typeface="SimSun" pitchFamily="2" charset="-122"/>
                  </a:rPr>
                  <a:t>1</a:t>
                </a:r>
              </a:p>
            </p:txBody>
          </p:sp>
          <p:sp>
            <p:nvSpPr>
              <p:cNvPr id="11328" name="Text Box 228"/>
              <p:cNvSpPr txBox="1">
                <a:spLocks noChangeArrowheads="1"/>
              </p:cNvSpPr>
              <p:nvPr/>
            </p:nvSpPr>
            <p:spPr bwMode="auto">
              <a:xfrm>
                <a:off x="3120" y="1392"/>
                <a:ext cx="15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900">
                    <a:ea typeface="SimSun" pitchFamily="2" charset="-122"/>
                  </a:rPr>
                  <a:t>1</a:t>
                </a:r>
              </a:p>
            </p:txBody>
          </p:sp>
        </p:grpSp>
        <p:grpSp>
          <p:nvGrpSpPr>
            <p:cNvPr id="11304" name="Group 229"/>
            <p:cNvGrpSpPr>
              <a:grpSpLocks/>
            </p:cNvGrpSpPr>
            <p:nvPr/>
          </p:nvGrpSpPr>
          <p:grpSpPr bwMode="auto">
            <a:xfrm flipH="1">
              <a:off x="4864" y="1968"/>
              <a:ext cx="358" cy="288"/>
              <a:chOff x="3024" y="1296"/>
              <a:chExt cx="358" cy="288"/>
            </a:xfrm>
          </p:grpSpPr>
          <p:sp>
            <p:nvSpPr>
              <p:cNvPr id="11319" name="Freeform 230"/>
              <p:cNvSpPr>
                <a:spLocks/>
              </p:cNvSpPr>
              <p:nvPr/>
            </p:nvSpPr>
            <p:spPr bwMode="auto">
              <a:xfrm>
                <a:off x="3024" y="1296"/>
                <a:ext cx="310" cy="222"/>
              </a:xfrm>
              <a:custGeom>
                <a:avLst/>
                <a:gdLst>
                  <a:gd name="T0" fmla="*/ 0 w 2360"/>
                  <a:gd name="T1" fmla="*/ 0 h 2520"/>
                  <a:gd name="T2" fmla="*/ 0 w 2360"/>
                  <a:gd name="T3" fmla="*/ 0 h 2520"/>
                  <a:gd name="T4" fmla="*/ 0 w 2360"/>
                  <a:gd name="T5" fmla="*/ 0 h 2520"/>
                  <a:gd name="T6" fmla="*/ 0 w 2360"/>
                  <a:gd name="T7" fmla="*/ 0 h 2520"/>
                  <a:gd name="T8" fmla="*/ 0 w 2360"/>
                  <a:gd name="T9" fmla="*/ 0 h 2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60"/>
                  <a:gd name="T16" fmla="*/ 0 h 2520"/>
                  <a:gd name="T17" fmla="*/ 2360 w 2360"/>
                  <a:gd name="T18" fmla="*/ 2520 h 2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60" h="2520">
                    <a:moveTo>
                      <a:pt x="2360" y="0"/>
                    </a:moveTo>
                    <a:cubicBezTo>
                      <a:pt x="1900" y="384"/>
                      <a:pt x="1440" y="768"/>
                      <a:pt x="1304" y="1008"/>
                    </a:cubicBezTo>
                    <a:cubicBezTo>
                      <a:pt x="1168" y="1248"/>
                      <a:pt x="1720" y="1216"/>
                      <a:pt x="1544" y="1440"/>
                    </a:cubicBezTo>
                    <a:cubicBezTo>
                      <a:pt x="1368" y="1664"/>
                      <a:pt x="496" y="2184"/>
                      <a:pt x="248" y="2352"/>
                    </a:cubicBezTo>
                    <a:cubicBezTo>
                      <a:pt x="0" y="2520"/>
                      <a:pt x="28" y="2484"/>
                      <a:pt x="56" y="24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0" name="Freeform 231"/>
              <p:cNvSpPr>
                <a:spLocks/>
              </p:cNvSpPr>
              <p:nvPr/>
            </p:nvSpPr>
            <p:spPr bwMode="auto">
              <a:xfrm>
                <a:off x="3072" y="1344"/>
                <a:ext cx="310" cy="222"/>
              </a:xfrm>
              <a:custGeom>
                <a:avLst/>
                <a:gdLst>
                  <a:gd name="T0" fmla="*/ 0 w 2360"/>
                  <a:gd name="T1" fmla="*/ 0 h 2520"/>
                  <a:gd name="T2" fmla="*/ 0 w 2360"/>
                  <a:gd name="T3" fmla="*/ 0 h 2520"/>
                  <a:gd name="T4" fmla="*/ 0 w 2360"/>
                  <a:gd name="T5" fmla="*/ 0 h 2520"/>
                  <a:gd name="T6" fmla="*/ 0 w 2360"/>
                  <a:gd name="T7" fmla="*/ 0 h 2520"/>
                  <a:gd name="T8" fmla="*/ 0 w 2360"/>
                  <a:gd name="T9" fmla="*/ 0 h 2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60"/>
                  <a:gd name="T16" fmla="*/ 0 h 2520"/>
                  <a:gd name="T17" fmla="*/ 2360 w 2360"/>
                  <a:gd name="T18" fmla="*/ 2520 h 2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60" h="2520">
                    <a:moveTo>
                      <a:pt x="2360" y="0"/>
                    </a:moveTo>
                    <a:cubicBezTo>
                      <a:pt x="1900" y="384"/>
                      <a:pt x="1440" y="768"/>
                      <a:pt x="1304" y="1008"/>
                    </a:cubicBezTo>
                    <a:cubicBezTo>
                      <a:pt x="1168" y="1248"/>
                      <a:pt x="1720" y="1216"/>
                      <a:pt x="1544" y="1440"/>
                    </a:cubicBezTo>
                    <a:cubicBezTo>
                      <a:pt x="1368" y="1664"/>
                      <a:pt x="496" y="2184"/>
                      <a:pt x="248" y="2352"/>
                    </a:cubicBezTo>
                    <a:cubicBezTo>
                      <a:pt x="0" y="2520"/>
                      <a:pt x="28" y="2484"/>
                      <a:pt x="56" y="24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1" name="Text Box 232"/>
              <p:cNvSpPr txBox="1">
                <a:spLocks noChangeArrowheads="1"/>
              </p:cNvSpPr>
              <p:nvPr/>
            </p:nvSpPr>
            <p:spPr bwMode="auto">
              <a:xfrm>
                <a:off x="3024" y="1440"/>
                <a:ext cx="15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900">
                    <a:ea typeface="SimSun" pitchFamily="2" charset="-122"/>
                  </a:rPr>
                  <a:t>0</a:t>
                </a:r>
              </a:p>
            </p:txBody>
          </p:sp>
          <p:sp>
            <p:nvSpPr>
              <p:cNvPr id="11322" name="Text Box 233"/>
              <p:cNvSpPr txBox="1">
                <a:spLocks noChangeArrowheads="1"/>
              </p:cNvSpPr>
              <p:nvPr/>
            </p:nvSpPr>
            <p:spPr bwMode="auto">
              <a:xfrm>
                <a:off x="3216" y="1296"/>
                <a:ext cx="15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900">
                    <a:ea typeface="SimSun" pitchFamily="2" charset="-122"/>
                  </a:rPr>
                  <a:t>1</a:t>
                </a:r>
              </a:p>
            </p:txBody>
          </p:sp>
          <p:sp>
            <p:nvSpPr>
              <p:cNvPr id="11323" name="Text Box 234"/>
              <p:cNvSpPr txBox="1">
                <a:spLocks noChangeArrowheads="1"/>
              </p:cNvSpPr>
              <p:nvPr/>
            </p:nvSpPr>
            <p:spPr bwMode="auto">
              <a:xfrm>
                <a:off x="3120" y="1392"/>
                <a:ext cx="15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zh-CN" sz="900">
                    <a:ea typeface="SimSun" pitchFamily="2" charset="-122"/>
                  </a:rPr>
                  <a:t>1</a:t>
                </a:r>
              </a:p>
            </p:txBody>
          </p:sp>
        </p:grpSp>
        <p:sp>
          <p:nvSpPr>
            <p:cNvPr id="11305" name="Oval 235"/>
            <p:cNvSpPr>
              <a:spLocks noChangeArrowheads="1"/>
            </p:cNvSpPr>
            <p:nvPr/>
          </p:nvSpPr>
          <p:spPr bwMode="auto">
            <a:xfrm>
              <a:off x="4576" y="1248"/>
              <a:ext cx="336" cy="336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1306" name="Oval 236"/>
            <p:cNvSpPr>
              <a:spLocks noChangeArrowheads="1"/>
            </p:cNvSpPr>
            <p:nvPr/>
          </p:nvSpPr>
          <p:spPr bwMode="auto">
            <a:xfrm>
              <a:off x="4576" y="1824"/>
              <a:ext cx="336" cy="336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1307" name="Oval 237"/>
            <p:cNvSpPr>
              <a:spLocks noChangeArrowheads="1"/>
            </p:cNvSpPr>
            <p:nvPr/>
          </p:nvSpPr>
          <p:spPr bwMode="auto">
            <a:xfrm>
              <a:off x="3664" y="1824"/>
              <a:ext cx="336" cy="336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1308" name="Oval 238"/>
            <p:cNvSpPr>
              <a:spLocks noChangeArrowheads="1"/>
            </p:cNvSpPr>
            <p:nvPr/>
          </p:nvSpPr>
          <p:spPr bwMode="auto">
            <a:xfrm>
              <a:off x="3664" y="1248"/>
              <a:ext cx="336" cy="336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1309" name="Oval 239"/>
            <p:cNvSpPr>
              <a:spLocks noChangeArrowheads="1"/>
            </p:cNvSpPr>
            <p:nvPr/>
          </p:nvSpPr>
          <p:spPr bwMode="auto">
            <a:xfrm>
              <a:off x="2656" y="1152"/>
              <a:ext cx="336" cy="336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1310" name="Oval 240"/>
            <p:cNvSpPr>
              <a:spLocks noChangeArrowheads="1"/>
            </p:cNvSpPr>
            <p:nvPr/>
          </p:nvSpPr>
          <p:spPr bwMode="auto">
            <a:xfrm>
              <a:off x="3904" y="816"/>
              <a:ext cx="336" cy="336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1311" name="Oval 241"/>
            <p:cNvSpPr>
              <a:spLocks noChangeArrowheads="1"/>
            </p:cNvSpPr>
            <p:nvPr/>
          </p:nvSpPr>
          <p:spPr bwMode="auto">
            <a:xfrm>
              <a:off x="2752" y="1728"/>
              <a:ext cx="336" cy="336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1312" name="Rectangle 242"/>
            <p:cNvSpPr>
              <a:spLocks noChangeArrowheads="1"/>
            </p:cNvSpPr>
            <p:nvPr/>
          </p:nvSpPr>
          <p:spPr bwMode="auto">
            <a:xfrm>
              <a:off x="4384" y="883"/>
              <a:ext cx="137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80000"/>
                <a:buFont typeface="Arial" charset="0"/>
                <a:buNone/>
              </a:pPr>
              <a:r>
                <a:rPr lang="en-US" altLang="zh-CN" sz="2200">
                  <a:ea typeface="SimSun" pitchFamily="2" charset="-122"/>
                </a:rPr>
                <a:t>Q(S</a:t>
              </a:r>
              <a:r>
                <a:rPr lang="en-US" altLang="zh-CN" sz="2200" baseline="-25000">
                  <a:ea typeface="SimSun" pitchFamily="2" charset="-122"/>
                </a:rPr>
                <a:t>1</a:t>
              </a:r>
              <a:r>
                <a:rPr lang="en-US" altLang="zh-CN" sz="2200">
                  <a:ea typeface="SimSun" pitchFamily="2" charset="-122"/>
                </a:rPr>
                <a:t> </a:t>
              </a:r>
              <a:r>
                <a:rPr lang="en-US" altLang="zh-CN" sz="220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  <a:sym typeface="Arial" charset="0"/>
                </a:rPr>
                <a:t>∪</a:t>
              </a:r>
              <a:r>
                <a:rPr lang="en-US" altLang="zh-CN" sz="2200">
                  <a:ea typeface="SimSun" pitchFamily="2" charset="-122"/>
                  <a:sym typeface="Arial" charset="0"/>
                </a:rPr>
                <a:t> </a:t>
              </a:r>
              <a:r>
                <a:rPr lang="en-US" altLang="zh-CN" sz="2200">
                  <a:ea typeface="SimSun" pitchFamily="2" charset="-122"/>
                </a:rPr>
                <a:t>S</a:t>
              </a:r>
              <a:r>
                <a:rPr lang="en-US" altLang="zh-CN" sz="2200" baseline="-25000">
                  <a:ea typeface="SimSun" pitchFamily="2" charset="-122"/>
                </a:rPr>
                <a:t>2</a:t>
              </a:r>
              <a:r>
                <a:rPr lang="en-US" altLang="zh-CN" sz="2200">
                  <a:ea typeface="SimSun" pitchFamily="2" charset="-122"/>
                </a:rPr>
                <a:t> </a:t>
              </a:r>
              <a:r>
                <a:rPr lang="en-US" altLang="zh-CN" sz="220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  <a:sym typeface="Arial" charset="0"/>
                </a:rPr>
                <a:t>∪</a:t>
              </a:r>
              <a:r>
                <a:rPr lang="en-US" altLang="zh-CN" sz="2200">
                  <a:ea typeface="SimSun" pitchFamily="2" charset="-122"/>
                </a:rPr>
                <a:t>…)</a:t>
              </a:r>
            </a:p>
          </p:txBody>
        </p:sp>
        <p:sp>
          <p:nvSpPr>
            <p:cNvPr id="11313" name="Text Box 243"/>
            <p:cNvSpPr txBox="1">
              <a:spLocks noChangeArrowheads="1"/>
            </p:cNvSpPr>
            <p:nvPr/>
          </p:nvSpPr>
          <p:spPr bwMode="auto">
            <a:xfrm>
              <a:off x="5104" y="1209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800">
                  <a:ea typeface="SimSun" pitchFamily="2" charset="-122"/>
                </a:rPr>
                <a:t>S</a:t>
              </a:r>
              <a:r>
                <a:rPr lang="en-US" altLang="zh-CN" sz="2800" baseline="-25000">
                  <a:ea typeface="SimSun" pitchFamily="2" charset="-122"/>
                </a:rPr>
                <a:t>6</a:t>
              </a:r>
            </a:p>
          </p:txBody>
        </p:sp>
        <p:sp>
          <p:nvSpPr>
            <p:cNvPr id="11314" name="Text Box 244"/>
            <p:cNvSpPr txBox="1">
              <a:spLocks noChangeArrowheads="1"/>
            </p:cNvSpPr>
            <p:nvPr/>
          </p:nvSpPr>
          <p:spPr bwMode="auto">
            <a:xfrm>
              <a:off x="5008" y="1776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800">
                  <a:ea typeface="SimSun" pitchFamily="2" charset="-122"/>
                </a:rPr>
                <a:t>S</a:t>
              </a:r>
              <a:r>
                <a:rPr lang="en-US" altLang="zh-CN" sz="2800" baseline="-25000">
                  <a:ea typeface="SimSun" pitchFamily="2" charset="-122"/>
                </a:rPr>
                <a:t>5</a:t>
              </a:r>
            </a:p>
          </p:txBody>
        </p:sp>
        <p:sp>
          <p:nvSpPr>
            <p:cNvPr id="11315" name="Text Box 245"/>
            <p:cNvSpPr txBox="1">
              <a:spLocks noChangeArrowheads="1"/>
            </p:cNvSpPr>
            <p:nvPr/>
          </p:nvSpPr>
          <p:spPr bwMode="auto">
            <a:xfrm>
              <a:off x="3232" y="1833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800">
                  <a:ea typeface="SimSun" pitchFamily="2" charset="-122"/>
                </a:rPr>
                <a:t>S</a:t>
              </a:r>
              <a:r>
                <a:rPr lang="en-US" altLang="zh-CN" sz="2800" baseline="-25000">
                  <a:ea typeface="SimSun" pitchFamily="2" charset="-122"/>
                </a:rPr>
                <a:t>4</a:t>
              </a:r>
            </a:p>
          </p:txBody>
        </p:sp>
        <p:sp>
          <p:nvSpPr>
            <p:cNvPr id="11316" name="Text Box 246"/>
            <p:cNvSpPr txBox="1">
              <a:spLocks noChangeArrowheads="1"/>
            </p:cNvSpPr>
            <p:nvPr/>
          </p:nvSpPr>
          <p:spPr bwMode="auto">
            <a:xfrm>
              <a:off x="3328" y="1104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800">
                  <a:ea typeface="SimSun" pitchFamily="2" charset="-122"/>
                </a:rPr>
                <a:t>S</a:t>
              </a:r>
              <a:r>
                <a:rPr lang="en-US" altLang="zh-CN" sz="2800" baseline="-25000">
                  <a:ea typeface="SimSun" pitchFamily="2" charset="-122"/>
                </a:rPr>
                <a:t>3</a:t>
              </a:r>
            </a:p>
          </p:txBody>
        </p:sp>
        <p:sp>
          <p:nvSpPr>
            <p:cNvPr id="11317" name="Text Box 247"/>
            <p:cNvSpPr txBox="1">
              <a:spLocks noChangeArrowheads="1"/>
            </p:cNvSpPr>
            <p:nvPr/>
          </p:nvSpPr>
          <p:spPr bwMode="auto">
            <a:xfrm>
              <a:off x="2272" y="96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800">
                  <a:ea typeface="SimSun" pitchFamily="2" charset="-122"/>
                </a:rPr>
                <a:t>S</a:t>
              </a:r>
              <a:r>
                <a:rPr lang="en-US" altLang="zh-CN" sz="2800" baseline="-25000">
                  <a:ea typeface="SimSun" pitchFamily="2" charset="-122"/>
                </a:rPr>
                <a:t>1</a:t>
              </a:r>
            </a:p>
          </p:txBody>
        </p:sp>
        <p:sp>
          <p:nvSpPr>
            <p:cNvPr id="11318" name="Text Box 248"/>
            <p:cNvSpPr txBox="1">
              <a:spLocks noChangeArrowheads="1"/>
            </p:cNvSpPr>
            <p:nvPr/>
          </p:nvSpPr>
          <p:spPr bwMode="auto">
            <a:xfrm>
              <a:off x="2320" y="1833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800">
                  <a:ea typeface="SimSun" pitchFamily="2" charset="-122"/>
                </a:rPr>
                <a:t>S</a:t>
              </a:r>
              <a:r>
                <a:rPr lang="en-US" altLang="zh-CN" sz="2800" baseline="-25000">
                  <a:ea typeface="SimSun" pitchFamily="2" charset="-122"/>
                </a:rPr>
                <a:t>2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Theoretical Questions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Upper bounds: Worst-case communication bounds for a given </a:t>
            </a:r>
            <a:r>
              <a:rPr lang="en-US" altLang="zh-CN" i="1" smtClean="0">
                <a:latin typeface="Times New Roman" pitchFamily="18" charset="0"/>
                <a:ea typeface="SimSun" pitchFamily="2" charset="-122"/>
              </a:rPr>
              <a:t>f </a:t>
            </a:r>
            <a:r>
              <a:rPr lang="en-US" altLang="zh-CN" smtClean="0">
                <a:ea typeface="SimSun" pitchFamily="2" charset="-122"/>
              </a:rPr>
              <a:t>?</a:t>
            </a:r>
          </a:p>
          <a:p>
            <a:pPr eaLnBrk="1" hangingPunct="1"/>
            <a:r>
              <a:rPr lang="en-US" altLang="zh-CN" smtClean="0">
                <a:ea typeface="SimSun" pitchFamily="2" charset="-122"/>
              </a:rPr>
              <a:t>Lower bounds: Is there a gap in the communication complexity between the one-shot model and the continuous model?</a:t>
            </a:r>
          </a:p>
          <a:p>
            <a:pPr eaLnBrk="1" hangingPunct="1"/>
            <a:endParaRPr lang="en-US" altLang="zh-CN" smtClean="0">
              <a:ea typeface="SimSun" pitchFamily="2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8.5|18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1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1|5.2|14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7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5.2|21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2|31.2|25.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8.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4.2|4.3|14.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2.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29.3|12.9|16.3|25.5|4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5.4|12.1|18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8|5|4.7|6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9|3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5|26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7|16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8"/>
</p:tagLst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1662</TotalTime>
  <Words>1503</Words>
  <Application>Microsoft Office PowerPoint</Application>
  <PresentationFormat>On-screen Show (4:3)</PresentationFormat>
  <Paragraphs>368</Paragraphs>
  <Slides>34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Watermark</vt:lpstr>
      <vt:lpstr>Custom Design</vt:lpstr>
      <vt:lpstr>Equation</vt:lpstr>
      <vt:lpstr>Algorithms for Distributed Functional Monitoring</vt:lpstr>
      <vt:lpstr>The Story Begins with ...</vt:lpstr>
      <vt:lpstr>The Model</vt:lpstr>
      <vt:lpstr>The Model</vt:lpstr>
      <vt:lpstr>Combination of Two Models</vt:lpstr>
      <vt:lpstr>Other Models [Gibbons and Tirthapura, 2001]</vt:lpstr>
      <vt:lpstr>Applied Motivation: Distributed Monitoring</vt:lpstr>
      <vt:lpstr>Applied Motivation: Distributed Monitoring</vt:lpstr>
      <vt:lpstr>Theoretical Questions</vt:lpstr>
      <vt:lpstr>The Frequency Moments</vt:lpstr>
      <vt:lpstr>Approximate Monitoring</vt:lpstr>
      <vt:lpstr>Prior Work</vt:lpstr>
      <vt:lpstr>Continuous vs One-Shot</vt:lpstr>
      <vt:lpstr>Our Results</vt:lpstr>
      <vt:lpstr>Talk Outline</vt:lpstr>
      <vt:lpstr>Deterministic F1 Algorithm</vt:lpstr>
      <vt:lpstr>Deterministic F1 Algorithm</vt:lpstr>
      <vt:lpstr>Deterministic F1 Algorithm</vt:lpstr>
      <vt:lpstr>Deterministic F1 Algorithm</vt:lpstr>
      <vt:lpstr>Talk Outline</vt:lpstr>
      <vt:lpstr>F0: # Distinct Items</vt:lpstr>
      <vt:lpstr>FM Sketch</vt:lpstr>
      <vt:lpstr>FM Sketch</vt:lpstr>
      <vt:lpstr>Continuously Monitoring F0</vt:lpstr>
      <vt:lpstr>Talk Outline</vt:lpstr>
      <vt:lpstr>F2: The One-Shot Case</vt:lpstr>
      <vt:lpstr>AMS Sketch: “Tug-of-War”</vt:lpstr>
      <vt:lpstr>However…</vt:lpstr>
      <vt:lpstr>F2 Monitoring: Multi-Round Algorithm</vt:lpstr>
      <vt:lpstr>F2 Monitoring: Multi-Round Algorithm</vt:lpstr>
      <vt:lpstr>F2 Monitoring: Multi-Round Algorithm</vt:lpstr>
      <vt:lpstr>F2: Round / Sub-Round Algorithm</vt:lpstr>
      <vt:lpstr>Open Problems</vt:lpstr>
      <vt:lpstr>Thank you!</vt:lpstr>
    </vt:vector>
  </TitlesOfParts>
  <Company>HKUST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Algorithms for Distributed Functional Monitoring</dc:title>
  <dc:creator>yike</dc:creator>
  <cp:lastModifiedBy>Ke Yi</cp:lastModifiedBy>
  <cp:revision>117</cp:revision>
  <dcterms:created xsi:type="dcterms:W3CDTF">2007-11-21T04:06:46Z</dcterms:created>
  <dcterms:modified xsi:type="dcterms:W3CDTF">2008-01-22T23:35:32Z</dcterms:modified>
</cp:coreProperties>
</file>